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256" r:id="rId3"/>
    <p:sldId id="257" r:id="rId4"/>
    <p:sldId id="258" r:id="rId5"/>
    <p:sldId id="264" r:id="rId6"/>
    <p:sldId id="265" r:id="rId7"/>
    <p:sldId id="263" r:id="rId8"/>
    <p:sldId id="266" r:id="rId9"/>
    <p:sldId id="271" r:id="rId10"/>
    <p:sldId id="268" r:id="rId11"/>
    <p:sldId id="269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59" autoAdjust="0"/>
  </p:normalViewPr>
  <p:slideViewPr>
    <p:cSldViewPr>
      <p:cViewPr>
        <p:scale>
          <a:sx n="40" d="100"/>
          <a:sy n="40" d="100"/>
        </p:scale>
        <p:origin x="-2280" y="-1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6913E-6823-4190-AE66-3816CFEE03BD}" type="datetimeFigureOut">
              <a:rPr lang="en-US" smtClean="0"/>
              <a:pPr/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D4A2F-F392-4B61-A4AB-DD03C8D35F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95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a real composite of </a:t>
            </a:r>
            <a:r>
              <a:rPr lang="en-US" smtClean="0"/>
              <a:t>one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4A2F-F392-4B61-A4AB-DD03C8D35F4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could actually reduce this to two equations, because we only truly have two unknowns (x5 and x8), but the indexing is easier if we do it like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4A2F-F392-4B61-A4AB-DD03C8D35F4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could actually reduce this to two equations, because we only truly have two unknowns (x5 and x8), but the indexing is easier if we do it like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4A2F-F392-4B61-A4AB-DD03C8D35F4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same system of equations in matrix form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is mostly an identity matrix.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</a:t>
            </a:r>
            <a:r>
              <a:rPr lang="en-US" dirty="0" err="1" smtClean="0"/>
              <a:t>Matlab</a:t>
            </a:r>
            <a:r>
              <a:rPr lang="en-US" dirty="0" smtClean="0"/>
              <a:t>, building A (naively) is actually slower than solving for x.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didn’t handle the case where the mask touches the border.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4A2F-F392-4B61-A4AB-DD03C8D35F4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4A2F-F392-4B61-A4AB-DD03C8D35F4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4A2F-F392-4B61-A4AB-DD03C8D35F4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4A2F-F392-4B61-A4AB-DD03C8D35F4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583F-2906-4DF2-8736-91EE5AA6428A}" type="datetimeFigureOut">
              <a:rPr lang="en-US" smtClean="0"/>
              <a:pPr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7883-259B-4D69-94F8-A5C495696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583F-2906-4DF2-8736-91EE5AA6428A}" type="datetimeFigureOut">
              <a:rPr lang="en-US" smtClean="0"/>
              <a:pPr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7883-259B-4D69-94F8-A5C495696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583F-2906-4DF2-8736-91EE5AA6428A}" type="datetimeFigureOut">
              <a:rPr lang="en-US" smtClean="0"/>
              <a:pPr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7883-259B-4D69-94F8-A5C495696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583F-2906-4DF2-8736-91EE5AA6428A}" type="datetimeFigureOut">
              <a:rPr lang="en-US" smtClean="0"/>
              <a:pPr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7883-259B-4D69-94F8-A5C495696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583F-2906-4DF2-8736-91EE5AA6428A}" type="datetimeFigureOut">
              <a:rPr lang="en-US" smtClean="0"/>
              <a:pPr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7883-259B-4D69-94F8-A5C495696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583F-2906-4DF2-8736-91EE5AA6428A}" type="datetimeFigureOut">
              <a:rPr lang="en-US" smtClean="0"/>
              <a:pPr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7883-259B-4D69-94F8-A5C495696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583F-2906-4DF2-8736-91EE5AA6428A}" type="datetimeFigureOut">
              <a:rPr lang="en-US" smtClean="0"/>
              <a:pPr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7883-259B-4D69-94F8-A5C495696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583F-2906-4DF2-8736-91EE5AA6428A}" type="datetimeFigureOut">
              <a:rPr lang="en-US" smtClean="0"/>
              <a:pPr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7883-259B-4D69-94F8-A5C495696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583F-2906-4DF2-8736-91EE5AA6428A}" type="datetimeFigureOut">
              <a:rPr lang="en-US" smtClean="0"/>
              <a:pPr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7883-259B-4D69-94F8-A5C495696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583F-2906-4DF2-8736-91EE5AA6428A}" type="datetimeFigureOut">
              <a:rPr lang="en-US" smtClean="0"/>
              <a:pPr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7883-259B-4D69-94F8-A5C495696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583F-2906-4DF2-8736-91EE5AA6428A}" type="datetimeFigureOut">
              <a:rPr lang="en-US" smtClean="0"/>
              <a:pPr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7883-259B-4D69-94F8-A5C495696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7583F-2906-4DF2-8736-91EE5AA6428A}" type="datetimeFigureOut">
              <a:rPr lang="en-US" smtClean="0"/>
              <a:pPr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A7883-259B-4D69-94F8-A5C495696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James\Desktop\cs 129 comp_photo\hays_slides_2012\08\XEmC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81" y="0"/>
            <a:ext cx="102899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6384898" y="4341283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*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7239000" y="4269724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14400"/>
          </a:xfrm>
        </p:spPr>
        <p:txBody>
          <a:bodyPr/>
          <a:lstStyle/>
          <a:p>
            <a:r>
              <a:rPr lang="en-US" dirty="0" smtClean="0"/>
              <a:t>Simple 2d 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212307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source, 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12307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target,  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212307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mask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705100" y="106680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105400" y="106680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8600" y="578067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Pixel indexing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28600" y="472440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85800" y="402807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</a:t>
            </a:r>
            <a:r>
              <a:rPr lang="en-US" dirty="0" smtClean="0"/>
              <a:t>utput, x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28600" y="297180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04800" y="106680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848600" y="1143000"/>
          <a:ext cx="990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"/>
                <a:gridCol w="330200"/>
                <a:gridCol w="3302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772400" y="1992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Laplacian</a:t>
            </a:r>
            <a:endParaRPr lang="en-US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048000" y="2819400"/>
          <a:ext cx="37338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50"/>
                <a:gridCol w="311150"/>
                <a:gridCol w="311150"/>
                <a:gridCol w="311150"/>
                <a:gridCol w="311150"/>
                <a:gridCol w="311150"/>
                <a:gridCol w="311150"/>
                <a:gridCol w="311150"/>
                <a:gridCol w="311150"/>
                <a:gridCol w="311150"/>
                <a:gridCol w="311150"/>
                <a:gridCol w="311150"/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8229600" y="2819400"/>
          <a:ext cx="4572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-1.6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495800" y="6248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781800" y="6260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848600" y="6248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162800" y="2819400"/>
          <a:ext cx="3810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?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410200" y="3048000"/>
            <a:ext cx="12192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 = A\b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6384898" y="4341283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*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7239000" y="4269724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14400"/>
          </a:xfrm>
        </p:spPr>
        <p:txBody>
          <a:bodyPr/>
          <a:lstStyle/>
          <a:p>
            <a:r>
              <a:rPr lang="en-US" dirty="0" smtClean="0"/>
              <a:t>Simple 2d 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212307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source, 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12307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target,  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212307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mask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705100" y="106680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105400" y="106680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8600" y="578067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Pixel indexing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28600" y="472440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85800" y="402807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</a:t>
            </a:r>
            <a:r>
              <a:rPr lang="en-US" dirty="0" smtClean="0"/>
              <a:t>utput, x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28600" y="297180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04800" y="106680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848600" y="1143000"/>
          <a:ext cx="990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"/>
                <a:gridCol w="330200"/>
                <a:gridCol w="3302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772400" y="1992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Laplacian</a:t>
            </a:r>
            <a:endParaRPr lang="en-US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048000" y="2819400"/>
          <a:ext cx="37338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50"/>
                <a:gridCol w="311150"/>
                <a:gridCol w="311150"/>
                <a:gridCol w="311150"/>
                <a:gridCol w="311150"/>
                <a:gridCol w="311150"/>
                <a:gridCol w="311150"/>
                <a:gridCol w="311150"/>
                <a:gridCol w="311150"/>
                <a:gridCol w="311150"/>
                <a:gridCol w="311150"/>
                <a:gridCol w="311150"/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7162800" y="2819400"/>
          <a:ext cx="3810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</a:tblGrid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.62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8229600" y="2819400"/>
          <a:ext cx="4572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-1.6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495800" y="6248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781800" y="6260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848600" y="6248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5" name="Up Arrow 24"/>
          <p:cNvSpPr/>
          <p:nvPr/>
        </p:nvSpPr>
        <p:spPr>
          <a:xfrm rot="16965876">
            <a:off x="4551188" y="2232751"/>
            <a:ext cx="457200" cy="34477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91000" y="3200400"/>
            <a:ext cx="25146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output = reshape(x, 3, 4)</a:t>
            </a:r>
            <a:endParaRPr lang="en-US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228600" y="297180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.18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6" grpId="0"/>
      <p:bldP spid="28" grpId="0"/>
      <p:bldP spid="25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ropbox\classes\cs 129 Computational Photography 2012\cs 129 proj2 2012\my implementation\results\result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352800"/>
            <a:ext cx="3571875" cy="2678906"/>
          </a:xfrm>
          <a:prstGeom prst="rect">
            <a:avLst/>
          </a:prstGeom>
          <a:noFill/>
        </p:spPr>
      </p:pic>
      <p:pic>
        <p:nvPicPr>
          <p:cNvPr id="1028" name="Picture 4" descr="C:\Users\James\Dropbox\classes\cs 129 Computational Photography 2012\cs 129 proj2 2012\my implementation\results\fixed_mask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098" y="685800"/>
            <a:ext cx="2743200" cy="2057400"/>
          </a:xfrm>
          <a:prstGeom prst="rect">
            <a:avLst/>
          </a:prstGeom>
          <a:noFill/>
        </p:spPr>
      </p:pic>
      <p:pic>
        <p:nvPicPr>
          <p:cNvPr id="1029" name="Picture 5" descr="C:\Users\James\Dropbox\classes\cs 129 Computational Photography 2012\cs 129 proj2 2012\my implementation\results\fixed_source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2598" y="685800"/>
            <a:ext cx="2743200" cy="2057400"/>
          </a:xfrm>
          <a:prstGeom prst="rect">
            <a:avLst/>
          </a:prstGeom>
          <a:noFill/>
        </p:spPr>
      </p:pic>
      <p:pic>
        <p:nvPicPr>
          <p:cNvPr id="1030" name="Picture 6" descr="C:\Users\James\Dropbox\classes\cs 129 Computational Photography 2012\cs 129 proj2 2012\data\target_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098" y="685800"/>
            <a:ext cx="2743200" cy="2057400"/>
          </a:xfrm>
          <a:prstGeom prst="rect">
            <a:avLst/>
          </a:prstGeom>
          <a:noFill/>
        </p:spPr>
      </p:pic>
      <p:pic>
        <p:nvPicPr>
          <p:cNvPr id="1031" name="Picture 7" descr="C:\Users\James\Dropbox\classes\cs 129 Computational Photography 2012\cs 129 proj2 2012\my implementation\results\blending_results\result_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352800"/>
            <a:ext cx="3571875" cy="26789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114800" y="266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2678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34200" y="266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05000" y="6019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</a:t>
            </a:r>
            <a:r>
              <a:rPr lang="en-US" dirty="0" smtClean="0"/>
              <a:t>o blending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60314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</a:t>
            </a:r>
            <a:r>
              <a:rPr lang="en-US" dirty="0" smtClean="0"/>
              <a:t>radient domain blending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What’s the difference?</a:t>
            </a:r>
            <a:endParaRPr lang="en-US" dirty="0"/>
          </a:p>
        </p:txBody>
      </p:sp>
      <p:pic>
        <p:nvPicPr>
          <p:cNvPr id="4" name="Picture 3" descr="C:\Users\James\Dropbox\classes\cs 129 Computational Photography 2012\cs 129 proj2 2012\my implementation\results\result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838200"/>
            <a:ext cx="3276600" cy="2457450"/>
          </a:xfrm>
          <a:prstGeom prst="rect">
            <a:avLst/>
          </a:prstGeom>
          <a:noFill/>
        </p:spPr>
      </p:pic>
      <p:pic>
        <p:nvPicPr>
          <p:cNvPr id="5" name="Picture 7" descr="C:\Users\James\Dropbox\classes\cs 129 Computational Photography 2012\cs 129 proj2 2012\my implementation\results\blending_results\result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838200"/>
            <a:ext cx="3276600" cy="2457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86400" y="3276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</a:t>
            </a:r>
            <a:r>
              <a:rPr lang="en-US" dirty="0" smtClean="0"/>
              <a:t>o blending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0125" y="32882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</a:t>
            </a:r>
            <a:r>
              <a:rPr lang="en-US" dirty="0" smtClean="0"/>
              <a:t>radient domain blending</a:t>
            </a:r>
            <a:endParaRPr lang="en-US" dirty="0"/>
          </a:p>
        </p:txBody>
      </p:sp>
      <p:pic>
        <p:nvPicPr>
          <p:cNvPr id="2050" name="Picture 2" descr="C:\Users\James\Dropbox\classes\cs 129 Computational Photography 2012\cs 129 proj2 2012\my implementation\results\difference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810000"/>
            <a:ext cx="3810000" cy="2857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91000" y="17305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53400" y="17305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=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mes\Dropbox\classes\cs 129 Computational Photography 2012\cs 129 proj2 2012\my implementation\results\difference_surface_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657"/>
            <a:ext cx="9144000" cy="536674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What’s the difference?</a:t>
            </a:r>
            <a:endParaRPr lang="en-US" dirty="0"/>
          </a:p>
        </p:txBody>
      </p:sp>
      <p:pic>
        <p:nvPicPr>
          <p:cNvPr id="4" name="Picture 3" descr="C:\Users\James\Dropbox\classes\cs 129 Computational Photography 2012\cs 129 proj2 2012\my implementation\results\result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849868"/>
            <a:ext cx="1549400" cy="1162050"/>
          </a:xfrm>
          <a:prstGeom prst="rect">
            <a:avLst/>
          </a:prstGeom>
          <a:noFill/>
        </p:spPr>
      </p:pic>
      <p:pic>
        <p:nvPicPr>
          <p:cNvPr id="5" name="Picture 7" descr="C:\Users\James\Dropbox\classes\cs 129 Computational Photography 2012\cs 129 proj2 2012\my implementation\results\blending_results\result_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849868"/>
            <a:ext cx="1549400" cy="11620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24400" y="192090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</a:t>
            </a:r>
            <a:r>
              <a:rPr lang="en-US" dirty="0" smtClean="0"/>
              <a:t>o blending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73249" y="1936804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</a:t>
            </a:r>
            <a:r>
              <a:rPr lang="en-US" sz="1600" dirty="0" smtClean="0"/>
              <a:t>radient domain blending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100226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107846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=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mes\Dropbox\classes\cs 129 Computational Photography 2012\cs 129 proj2 2012\my implementation\results\difference_surface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799"/>
            <a:ext cx="9144000" cy="53846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What’s the difference?</a:t>
            </a:r>
            <a:endParaRPr lang="en-US" dirty="0"/>
          </a:p>
        </p:txBody>
      </p:sp>
      <p:pic>
        <p:nvPicPr>
          <p:cNvPr id="11" name="Picture 10" descr="C:\Users\James\Dropbox\classes\cs 129 Computational Photography 2012\cs 129 proj2 2012\my implementation\results\result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849868"/>
            <a:ext cx="1549400" cy="1162050"/>
          </a:xfrm>
          <a:prstGeom prst="rect">
            <a:avLst/>
          </a:prstGeom>
          <a:noFill/>
        </p:spPr>
      </p:pic>
      <p:pic>
        <p:nvPicPr>
          <p:cNvPr id="12" name="Picture 7" descr="C:\Users\James\Dropbox\classes\cs 129 Computational Photography 2012\cs 129 proj2 2012\my implementation\results\blending_results\result_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849868"/>
            <a:ext cx="1549400" cy="11620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724400" y="192090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</a:t>
            </a:r>
            <a:r>
              <a:rPr lang="en-US" dirty="0" smtClean="0"/>
              <a:t>o blending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73249" y="1936804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</a:t>
            </a:r>
            <a:r>
              <a:rPr lang="en-US" sz="1600" dirty="0" smtClean="0"/>
              <a:t>radient domain blending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038600" y="100226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107846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=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Gradient Domain Blending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James Hays</a:t>
            </a:r>
          </a:p>
          <a:p>
            <a:r>
              <a:rPr lang="en-US" dirty="0" smtClean="0"/>
              <a:t>CS 129 Fall 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02229" y="3644899"/>
            <a:ext cx="348343" cy="698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50572" y="3581399"/>
            <a:ext cx="348343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98915" y="3650671"/>
            <a:ext cx="348343" cy="6927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47258" y="3581398"/>
            <a:ext cx="348343" cy="7620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95600" y="3771899"/>
            <a:ext cx="348343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43943" y="3650671"/>
            <a:ext cx="348343" cy="6927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92286" y="3581400"/>
            <a:ext cx="348343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81600" y="3344859"/>
            <a:ext cx="348343" cy="998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29943" y="3527923"/>
            <a:ext cx="348343" cy="8154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878286" y="2978727"/>
            <a:ext cx="1045028" cy="1364673"/>
            <a:chOff x="5878286" y="2978727"/>
            <a:chExt cx="1045028" cy="1364673"/>
          </a:xfrm>
        </p:grpSpPr>
        <p:sp>
          <p:nvSpPr>
            <p:cNvPr id="23" name="Rectangle 22"/>
            <p:cNvSpPr/>
            <p:nvPr/>
          </p:nvSpPr>
          <p:spPr>
            <a:xfrm>
              <a:off x="5878286" y="3161793"/>
              <a:ext cx="348343" cy="11816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26629" y="3070260"/>
              <a:ext cx="348343" cy="12731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574971" y="2978727"/>
              <a:ext cx="348343" cy="13646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6923314" y="3161793"/>
            <a:ext cx="348343" cy="1181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271657" y="3344859"/>
            <a:ext cx="348343" cy="998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rved Left Arrow 30"/>
          <p:cNvSpPr/>
          <p:nvPr/>
        </p:nvSpPr>
        <p:spPr>
          <a:xfrm rot="16200000" flipV="1">
            <a:off x="4064735" y="278666"/>
            <a:ext cx="914400" cy="4014669"/>
          </a:xfrm>
          <a:prstGeom prst="curved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67400" y="441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133600" y="441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target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17261E-7 L -0.4033 0.000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5878286" y="2978727"/>
            <a:ext cx="1045028" cy="1364673"/>
            <a:chOff x="5878286" y="2978727"/>
            <a:chExt cx="1045028" cy="1364673"/>
          </a:xfrm>
        </p:grpSpPr>
        <p:sp>
          <p:nvSpPr>
            <p:cNvPr id="51" name="Rectangle 50"/>
            <p:cNvSpPr/>
            <p:nvPr/>
          </p:nvSpPr>
          <p:spPr>
            <a:xfrm>
              <a:off x="5878286" y="3161793"/>
              <a:ext cx="348343" cy="11816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226629" y="3070260"/>
              <a:ext cx="348343" cy="12731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574971" y="2978727"/>
              <a:ext cx="348343" cy="13646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02229" y="3644899"/>
            <a:ext cx="348343" cy="698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50572" y="3581399"/>
            <a:ext cx="348343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43943" y="3650671"/>
            <a:ext cx="348343" cy="6927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92286" y="3581400"/>
            <a:ext cx="348343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81600" y="3344859"/>
            <a:ext cx="348343" cy="998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29943" y="3527923"/>
            <a:ext cx="348343" cy="8154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923314" y="3161793"/>
            <a:ext cx="348343" cy="1181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271657" y="3344859"/>
            <a:ext cx="348343" cy="998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5704115" y="2974770"/>
            <a:ext cx="1399337" cy="553153"/>
            <a:chOff x="5704115" y="2974770"/>
            <a:chExt cx="1399337" cy="553153"/>
          </a:xfrm>
        </p:grpSpPr>
        <p:cxnSp>
          <p:nvCxnSpPr>
            <p:cNvPr id="29" name="Straight Arrow Connector 28"/>
            <p:cNvCxnSpPr>
              <a:stCxn id="22" idx="0"/>
            </p:cNvCxnSpPr>
            <p:nvPr/>
          </p:nvCxnSpPr>
          <p:spPr>
            <a:xfrm flipV="1">
              <a:off x="5704115" y="3158836"/>
              <a:ext cx="358238" cy="369087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6061713" y="3075156"/>
              <a:ext cx="350322" cy="89065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6406738" y="2974770"/>
              <a:ext cx="350322" cy="106877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6759068" y="2978058"/>
              <a:ext cx="344384" cy="190005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Curved Left Arrow 46"/>
          <p:cNvSpPr/>
          <p:nvPr/>
        </p:nvSpPr>
        <p:spPr>
          <a:xfrm rot="16200000" flipV="1">
            <a:off x="4064735" y="278666"/>
            <a:ext cx="914400" cy="4014669"/>
          </a:xfrm>
          <a:prstGeom prst="curved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8200" y="5334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It is impossible to faithfully preserve the gradients 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5867400" y="441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133600" y="441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target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3601E-6 L -0.40035 0.0037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35 0.00371 L -0.40035 0.0703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14400"/>
          </a:xfrm>
        </p:spPr>
        <p:txBody>
          <a:bodyPr/>
          <a:lstStyle/>
          <a:p>
            <a:r>
              <a:rPr lang="en-US" dirty="0" smtClean="0"/>
              <a:t>Simple 2d 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2678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source, 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678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target,  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2678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mask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66800" y="1622398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67100" y="1622398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867400" y="1622398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25955" y="532347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</a:t>
            </a:r>
            <a:r>
              <a:rPr lang="en-US" dirty="0" smtClean="0"/>
              <a:t>utput, x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468755" y="426720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Down Arrow 17"/>
          <p:cNvSpPr/>
          <p:nvPr/>
        </p:nvSpPr>
        <p:spPr>
          <a:xfrm>
            <a:off x="4038600" y="3276600"/>
            <a:ext cx="838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38200" y="5939135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properties do we want x to have?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2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14400"/>
          </a:xfrm>
        </p:spPr>
        <p:txBody>
          <a:bodyPr/>
          <a:lstStyle/>
          <a:p>
            <a:r>
              <a:rPr lang="en-US" dirty="0" smtClean="0"/>
              <a:t>Simple 2d 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212307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source, 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12307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target,  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212307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mask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67100" y="106680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867400" y="106680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066800" y="106680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971800" y="2819400"/>
            <a:ext cx="586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400" dirty="0" smtClean="0"/>
              <a:t>For unmasked pixels, 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=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i</a:t>
            </a:r>
            <a:endParaRPr lang="en-US" sz="2400" baseline="-25000" dirty="0" smtClean="0"/>
          </a:p>
          <a:p>
            <a:pPr marL="457200" indent="-457200">
              <a:buFontTx/>
              <a:buAutoNum type="arabicParenBoth"/>
            </a:pPr>
            <a:r>
              <a:rPr lang="en-US" sz="2400" dirty="0" smtClean="0"/>
              <a:t>For masked pixels, we want the gradients at x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to match the gradients at 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i</a:t>
            </a:r>
            <a:r>
              <a:rPr lang="en-US" sz="2400" baseline="-25000" dirty="0"/>
              <a:t> </a:t>
            </a:r>
            <a:r>
              <a:rPr lang="en-US" sz="2400" dirty="0" smtClean="0"/>
              <a:t> </a:t>
            </a:r>
          </a:p>
          <a:p>
            <a:pPr marL="457200" indent="-457200">
              <a:buFontTx/>
              <a:buAutoNum type="arabicParenBoth"/>
            </a:pPr>
            <a:endParaRPr lang="en-US" sz="2400" dirty="0" smtClean="0"/>
          </a:p>
          <a:p>
            <a:pPr indent="-457200"/>
            <a:r>
              <a:rPr lang="en-US" sz="2400" dirty="0" smtClean="0"/>
              <a:t>But how do we define the gradient? Instead of constraining one or many gradients, in this example we will use the </a:t>
            </a:r>
            <a:r>
              <a:rPr lang="en-US" sz="2400" dirty="0" err="1" smtClean="0"/>
              <a:t>Laplacian</a:t>
            </a:r>
            <a:r>
              <a:rPr lang="en-US" sz="2400" dirty="0" smtClean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402807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</a:t>
            </a:r>
            <a:r>
              <a:rPr lang="en-US" dirty="0" smtClean="0"/>
              <a:t>utput, x</a:t>
            </a:r>
            <a:endParaRPr lang="en-US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28600" y="297180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7467600" y="5257800"/>
          <a:ext cx="12954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00"/>
                <a:gridCol w="431800"/>
                <a:gridCol w="431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14400"/>
          </a:xfrm>
        </p:spPr>
        <p:txBody>
          <a:bodyPr/>
          <a:lstStyle/>
          <a:p>
            <a:r>
              <a:rPr lang="en-US" dirty="0" smtClean="0"/>
              <a:t>Simple 2d 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212307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source, 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12307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target,  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212307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mask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705100" y="106680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105400" y="106680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8600" y="578067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Pixel indexing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28600" y="472440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85800" y="402807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</a:t>
            </a:r>
            <a:r>
              <a:rPr lang="en-US" dirty="0" smtClean="0"/>
              <a:t>utput, x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28600" y="297180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895600" y="2832080"/>
            <a:ext cx="518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= t</a:t>
            </a:r>
            <a:r>
              <a:rPr lang="en-US" baseline="-25000" dirty="0" smtClean="0"/>
              <a:t>1</a:t>
            </a:r>
          </a:p>
          <a:p>
            <a:pPr algn="ctr"/>
            <a:r>
              <a:rPr lang="en-US" dirty="0" smtClean="0"/>
              <a:t>x</a:t>
            </a:r>
            <a:r>
              <a:rPr lang="en-US" baseline="-25000" dirty="0"/>
              <a:t>2</a:t>
            </a:r>
            <a:r>
              <a:rPr lang="en-US" dirty="0" smtClean="0"/>
              <a:t> = t</a:t>
            </a:r>
            <a:r>
              <a:rPr lang="en-US" baseline="-25000" dirty="0"/>
              <a:t>2</a:t>
            </a:r>
            <a:endParaRPr lang="en-US" dirty="0" smtClean="0"/>
          </a:p>
          <a:p>
            <a:pPr algn="ctr"/>
            <a:r>
              <a:rPr lang="en-US" dirty="0" smtClean="0"/>
              <a:t>x</a:t>
            </a:r>
            <a:r>
              <a:rPr lang="en-US" baseline="-25000" dirty="0"/>
              <a:t>3</a:t>
            </a:r>
            <a:r>
              <a:rPr lang="en-US" dirty="0" smtClean="0"/>
              <a:t> = t</a:t>
            </a:r>
            <a:r>
              <a:rPr lang="en-US" baseline="-25000" dirty="0"/>
              <a:t>3</a:t>
            </a:r>
            <a:endParaRPr lang="en-US" dirty="0" smtClean="0"/>
          </a:p>
          <a:p>
            <a:pPr algn="ctr"/>
            <a:r>
              <a:rPr lang="en-US" dirty="0" smtClean="0"/>
              <a:t>x</a:t>
            </a:r>
            <a:r>
              <a:rPr lang="en-US" baseline="-25000" dirty="0"/>
              <a:t>4</a:t>
            </a:r>
            <a:r>
              <a:rPr lang="en-US" dirty="0" smtClean="0"/>
              <a:t> = t</a:t>
            </a:r>
            <a:r>
              <a:rPr lang="en-US" baseline="-25000" dirty="0"/>
              <a:t>4</a:t>
            </a:r>
            <a:endParaRPr lang="en-US" dirty="0" smtClean="0"/>
          </a:p>
          <a:p>
            <a:pPr algn="ctr"/>
            <a:r>
              <a:rPr lang="en-US" dirty="0" smtClean="0"/>
              <a:t>4x</a:t>
            </a:r>
            <a:r>
              <a:rPr lang="en-US" baseline="-25000" dirty="0" smtClean="0"/>
              <a:t>5 </a:t>
            </a:r>
            <a:r>
              <a:rPr lang="en-US" dirty="0" smtClean="0"/>
              <a:t>– x</a:t>
            </a:r>
            <a:r>
              <a:rPr lang="en-US" baseline="-25000" dirty="0"/>
              <a:t>4</a:t>
            </a:r>
            <a:r>
              <a:rPr lang="en-US" dirty="0" smtClean="0"/>
              <a:t> – x</a:t>
            </a:r>
            <a:r>
              <a:rPr lang="en-US" baseline="-25000" dirty="0"/>
              <a:t>2</a:t>
            </a:r>
            <a:r>
              <a:rPr lang="en-US" dirty="0" smtClean="0"/>
              <a:t> – x</a:t>
            </a:r>
            <a:r>
              <a:rPr lang="en-US" baseline="-25000" dirty="0"/>
              <a:t>6</a:t>
            </a:r>
            <a:r>
              <a:rPr lang="en-US" baseline="-25000" dirty="0" smtClean="0"/>
              <a:t> </a:t>
            </a:r>
            <a:r>
              <a:rPr lang="en-US" dirty="0" smtClean="0"/>
              <a:t>– x</a:t>
            </a:r>
            <a:r>
              <a:rPr lang="en-US" baseline="-25000" dirty="0" smtClean="0"/>
              <a:t>8 </a:t>
            </a:r>
            <a:r>
              <a:rPr lang="en-US" dirty="0" smtClean="0"/>
              <a:t>= 4s</a:t>
            </a:r>
            <a:r>
              <a:rPr lang="en-US" baseline="-25000" dirty="0" smtClean="0"/>
              <a:t>5 </a:t>
            </a:r>
            <a:r>
              <a:rPr lang="en-US" dirty="0" smtClean="0"/>
              <a:t>– s</a:t>
            </a:r>
            <a:r>
              <a:rPr lang="en-US" baseline="-25000" dirty="0" smtClean="0"/>
              <a:t>4</a:t>
            </a:r>
            <a:r>
              <a:rPr lang="en-US" dirty="0" smtClean="0"/>
              <a:t> – s</a:t>
            </a:r>
            <a:r>
              <a:rPr lang="en-US" baseline="-25000" dirty="0" smtClean="0"/>
              <a:t>2</a:t>
            </a:r>
            <a:r>
              <a:rPr lang="en-US" dirty="0" smtClean="0"/>
              <a:t> – s</a:t>
            </a:r>
            <a:r>
              <a:rPr lang="en-US" baseline="-25000" dirty="0" smtClean="0"/>
              <a:t>6 </a:t>
            </a:r>
            <a:r>
              <a:rPr lang="en-US" dirty="0" smtClean="0"/>
              <a:t>– s</a:t>
            </a:r>
            <a:r>
              <a:rPr lang="en-US" baseline="-25000" dirty="0" smtClean="0"/>
              <a:t>8</a:t>
            </a:r>
            <a:endParaRPr lang="en-US" dirty="0" smtClean="0"/>
          </a:p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6</a:t>
            </a:r>
            <a:r>
              <a:rPr lang="en-US" dirty="0" smtClean="0"/>
              <a:t> = t</a:t>
            </a:r>
            <a:r>
              <a:rPr lang="en-US" baseline="-25000" dirty="0"/>
              <a:t>6</a:t>
            </a:r>
            <a:endParaRPr lang="en-US" dirty="0" smtClean="0"/>
          </a:p>
          <a:p>
            <a:pPr algn="ctr"/>
            <a:r>
              <a:rPr lang="en-US" dirty="0" smtClean="0"/>
              <a:t>x</a:t>
            </a:r>
            <a:r>
              <a:rPr lang="en-US" baseline="-25000" dirty="0"/>
              <a:t>7</a:t>
            </a:r>
            <a:r>
              <a:rPr lang="en-US" dirty="0" smtClean="0"/>
              <a:t> = t</a:t>
            </a:r>
            <a:r>
              <a:rPr lang="en-US" baseline="-25000" dirty="0"/>
              <a:t>7</a:t>
            </a:r>
            <a:endParaRPr lang="en-US" dirty="0" smtClean="0"/>
          </a:p>
          <a:p>
            <a:pPr algn="ctr"/>
            <a:r>
              <a:rPr lang="en-US" dirty="0" smtClean="0"/>
              <a:t>4x</a:t>
            </a:r>
            <a:r>
              <a:rPr lang="en-US" baseline="-25000" dirty="0"/>
              <a:t>8</a:t>
            </a:r>
            <a:r>
              <a:rPr lang="en-US" baseline="-25000" dirty="0" smtClean="0"/>
              <a:t> </a:t>
            </a:r>
            <a:r>
              <a:rPr lang="en-US" dirty="0" smtClean="0"/>
              <a:t>– x</a:t>
            </a:r>
            <a:r>
              <a:rPr lang="en-US" baseline="-25000" dirty="0"/>
              <a:t>7</a:t>
            </a:r>
            <a:r>
              <a:rPr lang="en-US" dirty="0" smtClean="0"/>
              <a:t> – x</a:t>
            </a:r>
            <a:r>
              <a:rPr lang="en-US" baseline="-25000" dirty="0"/>
              <a:t>5</a:t>
            </a:r>
            <a:r>
              <a:rPr lang="en-US" dirty="0" smtClean="0"/>
              <a:t> – x</a:t>
            </a:r>
            <a:r>
              <a:rPr lang="en-US" baseline="-25000" dirty="0"/>
              <a:t>9</a:t>
            </a:r>
            <a:r>
              <a:rPr lang="en-US" baseline="-25000" dirty="0" smtClean="0"/>
              <a:t> </a:t>
            </a:r>
            <a:r>
              <a:rPr lang="en-US" dirty="0" smtClean="0"/>
              <a:t>– x</a:t>
            </a:r>
            <a:r>
              <a:rPr lang="en-US" baseline="-25000" dirty="0" smtClean="0"/>
              <a:t>11 </a:t>
            </a:r>
            <a:r>
              <a:rPr lang="en-US" dirty="0" smtClean="0"/>
              <a:t>= 4s</a:t>
            </a:r>
            <a:r>
              <a:rPr lang="en-US" baseline="-25000" dirty="0" smtClean="0"/>
              <a:t>8 </a:t>
            </a:r>
            <a:r>
              <a:rPr lang="en-US" dirty="0" smtClean="0"/>
              <a:t>– s</a:t>
            </a:r>
            <a:r>
              <a:rPr lang="en-US" baseline="-25000" dirty="0" smtClean="0"/>
              <a:t>7</a:t>
            </a:r>
            <a:r>
              <a:rPr lang="en-US" dirty="0" smtClean="0"/>
              <a:t> – s</a:t>
            </a:r>
            <a:r>
              <a:rPr lang="en-US" baseline="-25000" dirty="0" smtClean="0"/>
              <a:t>5</a:t>
            </a:r>
            <a:r>
              <a:rPr lang="en-US" dirty="0" smtClean="0"/>
              <a:t> – s</a:t>
            </a:r>
            <a:r>
              <a:rPr lang="en-US" baseline="-25000" dirty="0" smtClean="0"/>
              <a:t>9 </a:t>
            </a:r>
            <a:r>
              <a:rPr lang="en-US" dirty="0" smtClean="0"/>
              <a:t>– s</a:t>
            </a:r>
            <a:r>
              <a:rPr lang="en-US" baseline="-25000" dirty="0" smtClean="0"/>
              <a:t>11</a:t>
            </a:r>
            <a:endParaRPr lang="en-US" dirty="0" smtClean="0"/>
          </a:p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9</a:t>
            </a:r>
            <a:r>
              <a:rPr lang="en-US" dirty="0" smtClean="0"/>
              <a:t> = t</a:t>
            </a:r>
            <a:r>
              <a:rPr lang="en-US" baseline="-25000" dirty="0"/>
              <a:t>9</a:t>
            </a:r>
            <a:endParaRPr lang="en-US" dirty="0" smtClean="0"/>
          </a:p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10</a:t>
            </a:r>
            <a:r>
              <a:rPr lang="en-US" dirty="0" smtClean="0"/>
              <a:t> = t</a:t>
            </a:r>
            <a:r>
              <a:rPr lang="en-US" baseline="-25000" dirty="0" smtClean="0"/>
              <a:t>10</a:t>
            </a:r>
            <a:endParaRPr lang="en-US" dirty="0" smtClean="0"/>
          </a:p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11</a:t>
            </a:r>
            <a:r>
              <a:rPr lang="en-US" dirty="0" smtClean="0"/>
              <a:t> = t</a:t>
            </a:r>
            <a:r>
              <a:rPr lang="en-US" baseline="-25000" dirty="0" smtClean="0"/>
              <a:t>11</a:t>
            </a:r>
            <a:endParaRPr lang="en-US" dirty="0" smtClean="0"/>
          </a:p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12</a:t>
            </a:r>
            <a:r>
              <a:rPr lang="en-US" dirty="0" smtClean="0"/>
              <a:t> = t</a:t>
            </a:r>
            <a:r>
              <a:rPr lang="en-US" baseline="-25000" dirty="0" smtClean="0"/>
              <a:t>12</a:t>
            </a:r>
            <a:endParaRPr lang="en-US" dirty="0" smtClean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04800" y="106680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848600" y="1143000"/>
          <a:ext cx="990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"/>
                <a:gridCol w="330200"/>
                <a:gridCol w="3302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772400" y="1992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Laplacian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14400"/>
          </a:xfrm>
        </p:spPr>
        <p:txBody>
          <a:bodyPr/>
          <a:lstStyle/>
          <a:p>
            <a:r>
              <a:rPr lang="en-US" dirty="0" smtClean="0"/>
              <a:t>Simple 2d 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212307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source, 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12307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target,  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212307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mask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705100" y="106680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105400" y="106680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8600" y="578067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Pixel indexing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28600" y="472440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85800" y="402807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</a:t>
            </a:r>
            <a:r>
              <a:rPr lang="en-US" dirty="0" smtClean="0"/>
              <a:t>utput, x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28600" y="297180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895599" y="2832080"/>
            <a:ext cx="30837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= 0.2</a:t>
            </a:r>
            <a:endParaRPr lang="en-US" baseline="-25000" dirty="0" smtClean="0"/>
          </a:p>
          <a:p>
            <a:pPr algn="r"/>
            <a:r>
              <a:rPr lang="en-US" dirty="0" smtClean="0"/>
              <a:t>x</a:t>
            </a:r>
            <a:r>
              <a:rPr lang="en-US" baseline="-25000" dirty="0"/>
              <a:t>2</a:t>
            </a:r>
            <a:r>
              <a:rPr lang="en-US" dirty="0" smtClean="0"/>
              <a:t> = 0.7</a:t>
            </a:r>
          </a:p>
          <a:p>
            <a:pPr algn="r"/>
            <a:r>
              <a:rPr lang="en-US" dirty="0" smtClean="0"/>
              <a:t>x</a:t>
            </a:r>
            <a:r>
              <a:rPr lang="en-US" baseline="-25000" dirty="0"/>
              <a:t>3</a:t>
            </a:r>
            <a:r>
              <a:rPr lang="en-US" dirty="0" smtClean="0"/>
              <a:t> = 0.9</a:t>
            </a:r>
          </a:p>
          <a:p>
            <a:pPr algn="r"/>
            <a:r>
              <a:rPr lang="en-US" dirty="0" smtClean="0"/>
              <a:t>x</a:t>
            </a:r>
            <a:r>
              <a:rPr lang="en-US" baseline="-25000" dirty="0"/>
              <a:t>4</a:t>
            </a:r>
            <a:r>
              <a:rPr lang="en-US" dirty="0" smtClean="0"/>
              <a:t> = 0.5</a:t>
            </a:r>
          </a:p>
          <a:p>
            <a:pPr algn="r"/>
            <a:r>
              <a:rPr lang="en-US" dirty="0" smtClean="0"/>
              <a:t>4x</a:t>
            </a:r>
            <a:r>
              <a:rPr lang="en-US" baseline="-25000" dirty="0" smtClean="0"/>
              <a:t>5 </a:t>
            </a:r>
            <a:r>
              <a:rPr lang="en-US" dirty="0" smtClean="0"/>
              <a:t>– x</a:t>
            </a:r>
            <a:r>
              <a:rPr lang="en-US" baseline="-25000" dirty="0"/>
              <a:t>4</a:t>
            </a:r>
            <a:r>
              <a:rPr lang="en-US" dirty="0" smtClean="0"/>
              <a:t> – x</a:t>
            </a:r>
            <a:r>
              <a:rPr lang="en-US" baseline="-25000" dirty="0"/>
              <a:t>2</a:t>
            </a:r>
            <a:r>
              <a:rPr lang="en-US" dirty="0" smtClean="0"/>
              <a:t> – x</a:t>
            </a:r>
            <a:r>
              <a:rPr lang="en-US" baseline="-25000" dirty="0"/>
              <a:t>6</a:t>
            </a:r>
            <a:r>
              <a:rPr lang="en-US" baseline="-25000" dirty="0" smtClean="0"/>
              <a:t> </a:t>
            </a:r>
            <a:r>
              <a:rPr lang="en-US" dirty="0" smtClean="0"/>
              <a:t>– x</a:t>
            </a:r>
            <a:r>
              <a:rPr lang="en-US" baseline="-25000" dirty="0" smtClean="0"/>
              <a:t>8 </a:t>
            </a:r>
            <a:r>
              <a:rPr lang="en-US" dirty="0" smtClean="0"/>
              <a:t>= 0.2</a:t>
            </a:r>
          </a:p>
          <a:p>
            <a:pPr algn="r"/>
            <a:r>
              <a:rPr lang="en-US" dirty="0" smtClean="0"/>
              <a:t>x</a:t>
            </a:r>
            <a:r>
              <a:rPr lang="en-US" baseline="-25000" dirty="0" smtClean="0"/>
              <a:t>6</a:t>
            </a:r>
            <a:r>
              <a:rPr lang="en-US" dirty="0" smtClean="0"/>
              <a:t> = 0.9</a:t>
            </a:r>
          </a:p>
          <a:p>
            <a:pPr algn="r"/>
            <a:r>
              <a:rPr lang="en-US" dirty="0" smtClean="0"/>
              <a:t>x</a:t>
            </a:r>
            <a:r>
              <a:rPr lang="en-US" baseline="-25000" dirty="0"/>
              <a:t>7</a:t>
            </a:r>
            <a:r>
              <a:rPr lang="en-US" dirty="0" smtClean="0"/>
              <a:t> = 0.2</a:t>
            </a:r>
          </a:p>
          <a:p>
            <a:pPr algn="r"/>
            <a:r>
              <a:rPr lang="en-US" dirty="0" smtClean="0"/>
              <a:t>4x</a:t>
            </a:r>
            <a:r>
              <a:rPr lang="en-US" baseline="-25000" dirty="0"/>
              <a:t>8</a:t>
            </a:r>
            <a:r>
              <a:rPr lang="en-US" baseline="-25000" dirty="0" smtClean="0"/>
              <a:t> </a:t>
            </a:r>
            <a:r>
              <a:rPr lang="en-US" dirty="0" smtClean="0"/>
              <a:t>– x</a:t>
            </a:r>
            <a:r>
              <a:rPr lang="en-US" baseline="-25000" dirty="0"/>
              <a:t>7</a:t>
            </a:r>
            <a:r>
              <a:rPr lang="en-US" dirty="0" smtClean="0"/>
              <a:t> – x</a:t>
            </a:r>
            <a:r>
              <a:rPr lang="en-US" baseline="-25000" dirty="0"/>
              <a:t>5</a:t>
            </a:r>
            <a:r>
              <a:rPr lang="en-US" dirty="0" smtClean="0"/>
              <a:t> – x</a:t>
            </a:r>
            <a:r>
              <a:rPr lang="en-US" baseline="-25000" dirty="0"/>
              <a:t>9</a:t>
            </a:r>
            <a:r>
              <a:rPr lang="en-US" baseline="-25000" dirty="0" smtClean="0"/>
              <a:t> </a:t>
            </a:r>
            <a:r>
              <a:rPr lang="en-US" dirty="0" smtClean="0"/>
              <a:t>– x</a:t>
            </a:r>
            <a:r>
              <a:rPr lang="en-US" baseline="-25000" dirty="0" smtClean="0"/>
              <a:t>11 </a:t>
            </a:r>
            <a:r>
              <a:rPr lang="en-US" dirty="0" smtClean="0"/>
              <a:t>= -1.6</a:t>
            </a:r>
          </a:p>
          <a:p>
            <a:pPr algn="r"/>
            <a:r>
              <a:rPr lang="en-US" dirty="0" smtClean="0"/>
              <a:t>x</a:t>
            </a:r>
            <a:r>
              <a:rPr lang="en-US" baseline="-25000" dirty="0" smtClean="0"/>
              <a:t>9</a:t>
            </a:r>
            <a:r>
              <a:rPr lang="en-US" dirty="0" smtClean="0"/>
              <a:t> = 0.8</a:t>
            </a:r>
          </a:p>
          <a:p>
            <a:pPr algn="r"/>
            <a:r>
              <a:rPr lang="en-US" dirty="0" smtClean="0"/>
              <a:t>x</a:t>
            </a:r>
            <a:r>
              <a:rPr lang="en-US" baseline="-25000" dirty="0" smtClean="0"/>
              <a:t>10</a:t>
            </a:r>
            <a:r>
              <a:rPr lang="en-US" dirty="0" smtClean="0"/>
              <a:t> = 0.2</a:t>
            </a:r>
          </a:p>
          <a:p>
            <a:pPr algn="r"/>
            <a:r>
              <a:rPr lang="en-US" dirty="0" smtClean="0"/>
              <a:t>x</a:t>
            </a:r>
            <a:r>
              <a:rPr lang="en-US" baseline="-25000" dirty="0" smtClean="0"/>
              <a:t>11</a:t>
            </a:r>
            <a:r>
              <a:rPr lang="en-US" dirty="0" smtClean="0"/>
              <a:t> = 0.7</a:t>
            </a:r>
          </a:p>
          <a:p>
            <a:pPr algn="r"/>
            <a:r>
              <a:rPr lang="en-US" dirty="0" smtClean="0"/>
              <a:t>x</a:t>
            </a:r>
            <a:r>
              <a:rPr lang="en-US" baseline="-25000" dirty="0" smtClean="0"/>
              <a:t>12</a:t>
            </a:r>
            <a:r>
              <a:rPr lang="en-US" dirty="0" smtClean="0"/>
              <a:t> = 0.9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04800" y="106680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848600" y="1143000"/>
          <a:ext cx="990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"/>
                <a:gridCol w="330200"/>
                <a:gridCol w="3302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772400" y="1992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Laplacian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14400"/>
          </a:xfrm>
        </p:spPr>
        <p:txBody>
          <a:bodyPr/>
          <a:lstStyle/>
          <a:p>
            <a:r>
              <a:rPr lang="en-US" dirty="0" smtClean="0"/>
              <a:t>Simple 2d 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212307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source, 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12307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target,  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212307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mask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705100" y="106680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105400" y="106680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8600" y="578067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Pixel indexing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28600" y="472440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85800" y="402807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</a:t>
            </a:r>
            <a:r>
              <a:rPr lang="en-US" dirty="0" smtClean="0"/>
              <a:t>utput, x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28600" y="297180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895599" y="2832080"/>
            <a:ext cx="28956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= 0.2</a:t>
            </a:r>
            <a:endParaRPr lang="en-US" baseline="-25000" dirty="0" smtClean="0"/>
          </a:p>
          <a:p>
            <a:pPr algn="r"/>
            <a:r>
              <a:rPr lang="en-US" dirty="0" smtClean="0"/>
              <a:t>x</a:t>
            </a:r>
            <a:r>
              <a:rPr lang="en-US" baseline="-25000" dirty="0"/>
              <a:t>2</a:t>
            </a:r>
            <a:r>
              <a:rPr lang="en-US" dirty="0" smtClean="0"/>
              <a:t> = 0.7</a:t>
            </a:r>
          </a:p>
          <a:p>
            <a:pPr algn="r"/>
            <a:r>
              <a:rPr lang="en-US" dirty="0" smtClean="0"/>
              <a:t>x</a:t>
            </a:r>
            <a:r>
              <a:rPr lang="en-US" baseline="-25000" dirty="0"/>
              <a:t>3</a:t>
            </a:r>
            <a:r>
              <a:rPr lang="en-US" dirty="0" smtClean="0"/>
              <a:t> = 0.9</a:t>
            </a:r>
          </a:p>
          <a:p>
            <a:pPr algn="r"/>
            <a:r>
              <a:rPr lang="en-US" dirty="0" smtClean="0"/>
              <a:t>x</a:t>
            </a:r>
            <a:r>
              <a:rPr lang="en-US" baseline="-25000" dirty="0"/>
              <a:t>4</a:t>
            </a:r>
            <a:r>
              <a:rPr lang="en-US" dirty="0" smtClean="0"/>
              <a:t> = 0.5</a:t>
            </a:r>
          </a:p>
          <a:p>
            <a:pPr algn="r"/>
            <a:r>
              <a:rPr lang="en-US" dirty="0" smtClean="0"/>
              <a:t>4x</a:t>
            </a:r>
            <a:r>
              <a:rPr lang="en-US" baseline="-25000" dirty="0" smtClean="0"/>
              <a:t>5 </a:t>
            </a:r>
            <a:r>
              <a:rPr lang="en-US" dirty="0" smtClean="0"/>
              <a:t>– x</a:t>
            </a:r>
            <a:r>
              <a:rPr lang="en-US" baseline="-25000" dirty="0"/>
              <a:t>4</a:t>
            </a:r>
            <a:r>
              <a:rPr lang="en-US" dirty="0" smtClean="0"/>
              <a:t> – x</a:t>
            </a:r>
            <a:r>
              <a:rPr lang="en-US" baseline="-25000" dirty="0"/>
              <a:t>2</a:t>
            </a:r>
            <a:r>
              <a:rPr lang="en-US" dirty="0" smtClean="0"/>
              <a:t> – x</a:t>
            </a:r>
            <a:r>
              <a:rPr lang="en-US" baseline="-25000" dirty="0"/>
              <a:t>6</a:t>
            </a:r>
            <a:r>
              <a:rPr lang="en-US" baseline="-25000" dirty="0" smtClean="0"/>
              <a:t> </a:t>
            </a:r>
            <a:r>
              <a:rPr lang="en-US" dirty="0" smtClean="0"/>
              <a:t>– x</a:t>
            </a:r>
            <a:r>
              <a:rPr lang="en-US" baseline="-25000" dirty="0" smtClean="0"/>
              <a:t>8 </a:t>
            </a:r>
            <a:r>
              <a:rPr lang="en-US" dirty="0" smtClean="0"/>
              <a:t>= 0.2</a:t>
            </a:r>
          </a:p>
          <a:p>
            <a:pPr algn="r"/>
            <a:r>
              <a:rPr lang="en-US" dirty="0" smtClean="0"/>
              <a:t>x</a:t>
            </a:r>
            <a:r>
              <a:rPr lang="en-US" baseline="-25000" dirty="0" smtClean="0"/>
              <a:t>6</a:t>
            </a:r>
            <a:r>
              <a:rPr lang="en-US" dirty="0" smtClean="0"/>
              <a:t> = 0.9</a:t>
            </a:r>
          </a:p>
          <a:p>
            <a:pPr algn="r"/>
            <a:r>
              <a:rPr lang="en-US" dirty="0" smtClean="0"/>
              <a:t>x</a:t>
            </a:r>
            <a:r>
              <a:rPr lang="en-US" baseline="-25000" dirty="0"/>
              <a:t>7</a:t>
            </a:r>
            <a:r>
              <a:rPr lang="en-US" dirty="0" smtClean="0"/>
              <a:t> = 0.2</a:t>
            </a:r>
          </a:p>
          <a:p>
            <a:pPr algn="r"/>
            <a:r>
              <a:rPr lang="en-US" dirty="0" smtClean="0"/>
              <a:t>4x</a:t>
            </a:r>
            <a:r>
              <a:rPr lang="en-US" baseline="-25000" dirty="0"/>
              <a:t>8</a:t>
            </a:r>
            <a:r>
              <a:rPr lang="en-US" baseline="-25000" dirty="0" smtClean="0"/>
              <a:t> </a:t>
            </a:r>
            <a:r>
              <a:rPr lang="en-US" dirty="0" smtClean="0"/>
              <a:t>– x</a:t>
            </a:r>
            <a:r>
              <a:rPr lang="en-US" baseline="-25000" dirty="0"/>
              <a:t>7</a:t>
            </a:r>
            <a:r>
              <a:rPr lang="en-US" dirty="0" smtClean="0"/>
              <a:t> – x</a:t>
            </a:r>
            <a:r>
              <a:rPr lang="en-US" baseline="-25000" dirty="0"/>
              <a:t>5</a:t>
            </a:r>
            <a:r>
              <a:rPr lang="en-US" dirty="0" smtClean="0"/>
              <a:t> – x</a:t>
            </a:r>
            <a:r>
              <a:rPr lang="en-US" baseline="-25000" dirty="0"/>
              <a:t>9</a:t>
            </a:r>
            <a:r>
              <a:rPr lang="en-US" baseline="-25000" dirty="0" smtClean="0"/>
              <a:t> </a:t>
            </a:r>
            <a:r>
              <a:rPr lang="en-US" dirty="0" smtClean="0"/>
              <a:t>– x</a:t>
            </a:r>
            <a:r>
              <a:rPr lang="en-US" baseline="-25000" dirty="0" smtClean="0"/>
              <a:t>11 </a:t>
            </a:r>
            <a:r>
              <a:rPr lang="en-US" dirty="0" smtClean="0"/>
              <a:t>= -1.6</a:t>
            </a:r>
          </a:p>
          <a:p>
            <a:pPr algn="r"/>
            <a:r>
              <a:rPr lang="en-US" dirty="0" smtClean="0"/>
              <a:t>x</a:t>
            </a:r>
            <a:r>
              <a:rPr lang="en-US" baseline="-25000" dirty="0" smtClean="0"/>
              <a:t>9</a:t>
            </a:r>
            <a:r>
              <a:rPr lang="en-US" dirty="0" smtClean="0"/>
              <a:t> = 0.8</a:t>
            </a:r>
          </a:p>
          <a:p>
            <a:pPr algn="r"/>
            <a:r>
              <a:rPr lang="en-US" dirty="0" smtClean="0"/>
              <a:t>x</a:t>
            </a:r>
            <a:r>
              <a:rPr lang="en-US" baseline="-25000" dirty="0" smtClean="0"/>
              <a:t>10</a:t>
            </a:r>
            <a:r>
              <a:rPr lang="en-US" dirty="0" smtClean="0"/>
              <a:t> = 0.2</a:t>
            </a:r>
          </a:p>
          <a:p>
            <a:pPr algn="r"/>
            <a:r>
              <a:rPr lang="en-US" dirty="0" smtClean="0"/>
              <a:t>x</a:t>
            </a:r>
            <a:r>
              <a:rPr lang="en-US" baseline="-25000" dirty="0" smtClean="0"/>
              <a:t>11</a:t>
            </a:r>
            <a:r>
              <a:rPr lang="en-US" dirty="0" smtClean="0"/>
              <a:t> = 0.7</a:t>
            </a:r>
          </a:p>
          <a:p>
            <a:pPr algn="r"/>
            <a:r>
              <a:rPr lang="en-US" dirty="0" smtClean="0"/>
              <a:t>x</a:t>
            </a:r>
            <a:r>
              <a:rPr lang="en-US" baseline="-25000" dirty="0" smtClean="0"/>
              <a:t>12</a:t>
            </a:r>
            <a:r>
              <a:rPr lang="en-US" dirty="0" smtClean="0"/>
              <a:t> = 0.9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04800" y="106680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848600" y="1143000"/>
          <a:ext cx="990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"/>
                <a:gridCol w="330200"/>
                <a:gridCol w="3302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772400" y="1992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Laplacian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60219" y="3925669"/>
            <a:ext cx="308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4x</a:t>
            </a:r>
            <a:r>
              <a:rPr lang="en-US" baseline="-25000" dirty="0" smtClean="0"/>
              <a:t>5 </a:t>
            </a:r>
            <a:r>
              <a:rPr lang="en-US" dirty="0" smtClean="0"/>
              <a:t>– 0.5 – 0.7 – 0.9</a:t>
            </a:r>
            <a:r>
              <a:rPr lang="en-US" baseline="-25000" dirty="0" smtClean="0"/>
              <a:t> </a:t>
            </a:r>
            <a:r>
              <a:rPr lang="en-US" dirty="0" smtClean="0"/>
              <a:t>– x</a:t>
            </a:r>
            <a:r>
              <a:rPr lang="en-US" baseline="-25000" dirty="0" smtClean="0"/>
              <a:t>8 </a:t>
            </a:r>
            <a:r>
              <a:rPr lang="en-US" dirty="0" smtClean="0"/>
              <a:t>=  0.2</a:t>
            </a:r>
          </a:p>
          <a:p>
            <a:pPr algn="r"/>
            <a:r>
              <a:rPr lang="en-US" dirty="0" smtClean="0"/>
              <a:t>4x</a:t>
            </a:r>
            <a:r>
              <a:rPr lang="en-US" baseline="-25000" dirty="0" smtClean="0"/>
              <a:t>8 </a:t>
            </a:r>
            <a:r>
              <a:rPr lang="en-US" dirty="0" smtClean="0"/>
              <a:t>– 0.2 – x</a:t>
            </a:r>
            <a:r>
              <a:rPr lang="en-US" baseline="-25000" dirty="0" smtClean="0"/>
              <a:t>5</a:t>
            </a:r>
            <a:r>
              <a:rPr lang="en-US" dirty="0" smtClean="0"/>
              <a:t> – 0.8</a:t>
            </a:r>
            <a:r>
              <a:rPr lang="en-US" baseline="-25000" dirty="0" smtClean="0"/>
              <a:t> </a:t>
            </a:r>
            <a:r>
              <a:rPr lang="en-US" dirty="0" smtClean="0"/>
              <a:t>– 0.7</a:t>
            </a:r>
            <a:r>
              <a:rPr lang="en-US" baseline="-25000" dirty="0" smtClean="0"/>
              <a:t> </a:t>
            </a:r>
            <a:r>
              <a:rPr lang="en-US" dirty="0" smtClean="0"/>
              <a:t>= -1.6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15200" y="4840069"/>
            <a:ext cx="167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4x</a:t>
            </a:r>
            <a:r>
              <a:rPr lang="en-US" baseline="-25000" dirty="0" smtClean="0"/>
              <a:t>5</a:t>
            </a:r>
            <a:r>
              <a:rPr lang="en-US" dirty="0" smtClean="0"/>
              <a:t>– x</a:t>
            </a:r>
            <a:r>
              <a:rPr lang="en-US" baseline="-25000" dirty="0" smtClean="0"/>
              <a:t>8 </a:t>
            </a:r>
            <a:r>
              <a:rPr lang="en-US" dirty="0" smtClean="0"/>
              <a:t>=  2.3</a:t>
            </a:r>
          </a:p>
          <a:p>
            <a:pPr algn="r"/>
            <a:r>
              <a:rPr lang="en-US" dirty="0" smtClean="0"/>
              <a:t>4x</a:t>
            </a:r>
            <a:r>
              <a:rPr lang="en-US" baseline="-25000" dirty="0" smtClean="0"/>
              <a:t>8 </a:t>
            </a:r>
            <a:r>
              <a:rPr lang="en-US" dirty="0" smtClean="0"/>
              <a:t>– x</a:t>
            </a:r>
            <a:r>
              <a:rPr lang="en-US" baseline="-25000" dirty="0" smtClean="0"/>
              <a:t>5</a:t>
            </a:r>
            <a:r>
              <a:rPr lang="en-US" dirty="0" smtClean="0"/>
              <a:t> = 0.1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91399" y="5754469"/>
            <a:ext cx="167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x</a:t>
            </a:r>
            <a:r>
              <a:rPr lang="en-US" baseline="-25000" dirty="0" smtClean="0"/>
              <a:t>5 </a:t>
            </a:r>
            <a:r>
              <a:rPr lang="en-US" dirty="0" smtClean="0"/>
              <a:t>= 0.62</a:t>
            </a:r>
          </a:p>
          <a:p>
            <a:pPr algn="r"/>
            <a:r>
              <a:rPr lang="en-US" dirty="0" smtClean="0"/>
              <a:t>x</a:t>
            </a:r>
            <a:r>
              <a:rPr lang="en-US" baseline="-25000" dirty="0" smtClean="0"/>
              <a:t>8 </a:t>
            </a:r>
            <a:r>
              <a:rPr lang="en-US" dirty="0" smtClean="0"/>
              <a:t>= 0.18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19800" y="30112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this simple case, we could solve for everything by hand.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1323</Words>
  <Application>Microsoft Macintosh PowerPoint</Application>
  <PresentationFormat>On-screen Show (4:3)</PresentationFormat>
  <Paragraphs>613</Paragraphs>
  <Slides>15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Gradient Domain Blending</vt:lpstr>
      <vt:lpstr>PowerPoint Presentation</vt:lpstr>
      <vt:lpstr>PowerPoint Presentation</vt:lpstr>
      <vt:lpstr>Simple 2d example</vt:lpstr>
      <vt:lpstr>Simple 2d example</vt:lpstr>
      <vt:lpstr>Simple 2d example</vt:lpstr>
      <vt:lpstr>Simple 2d example</vt:lpstr>
      <vt:lpstr>Simple 2d example</vt:lpstr>
      <vt:lpstr>Simple 2d example</vt:lpstr>
      <vt:lpstr>Simple 2d example</vt:lpstr>
      <vt:lpstr>PowerPoint Presentation</vt:lpstr>
      <vt:lpstr>What’s the difference?</vt:lpstr>
      <vt:lpstr>What’s the difference?</vt:lpstr>
      <vt:lpstr>What’s the difference?</vt:lpstr>
    </vt:vector>
  </TitlesOfParts>
  <Company>Brown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Hays</dc:creator>
  <cp:lastModifiedBy>Alexander Berg</cp:lastModifiedBy>
  <cp:revision>32</cp:revision>
  <dcterms:created xsi:type="dcterms:W3CDTF">2012-09-21T09:19:56Z</dcterms:created>
  <dcterms:modified xsi:type="dcterms:W3CDTF">2016-02-03T22:55:17Z</dcterms:modified>
</cp:coreProperties>
</file>