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14" r:id="rId3"/>
    <p:sldId id="312" r:id="rId4"/>
    <p:sldId id="321" r:id="rId5"/>
    <p:sldId id="313" r:id="rId6"/>
    <p:sldId id="320" r:id="rId7"/>
    <p:sldId id="319" r:id="rId8"/>
    <p:sldId id="309" r:id="rId9"/>
    <p:sldId id="310" r:id="rId10"/>
    <p:sldId id="31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3" r:id="rId32"/>
    <p:sldId id="344" r:id="rId33"/>
    <p:sldId id="345" r:id="rId34"/>
    <p:sldId id="346" r:id="rId35"/>
    <p:sldId id="347" r:id="rId36"/>
    <p:sldId id="348" r:id="rId37"/>
    <p:sldId id="290" r:id="rId38"/>
    <p:sldId id="289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1" autoAdjust="0"/>
    <p:restoredTop sz="98964" autoAdjust="0"/>
  </p:normalViewPr>
  <p:slideViewPr>
    <p:cSldViewPr snapToGrid="0" snapToObjects="1">
      <p:cViewPr varScale="1">
        <p:scale>
          <a:sx n="49" d="100"/>
          <a:sy n="49" d="100"/>
        </p:scale>
        <p:origin x="-11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4EC0-2C0E-5B4C-BB31-B7560296D8C9}" type="datetimeFigureOut">
              <a:rPr lang="en-US" smtClean="0"/>
              <a:t>1/10/16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DCCF8-A222-4747-B82C-C9532FD51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DCCF8-A222-4747-B82C-C9532FD51C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23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previous affiliations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65D6-1C22-A94C-9391-5DBD8DC85A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0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A84BAE7-DB2B-DD4D-81D2-27E95E593D90}" type="slidenum">
              <a:rPr lang="en-US" sz="1100">
                <a:solidFill>
                  <a:srgbClr val="000000"/>
                </a:solidFill>
              </a:rPr>
              <a:pPr/>
              <a:t>21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2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5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79AA44E-D3AB-2D4B-A15D-6F962C57C288}" type="datetimeFigureOut">
              <a:rPr lang="en-US" smtClean="0"/>
              <a:pPr/>
              <a:t>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CA8A05FB-31E7-1F4C-BDF2-9B407CCD8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eg"/><Relationship Id="rId12" Type="http://schemas.openxmlformats.org/officeDocument/2006/relationships/image" Target="../media/image18.jpe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hyperlink" Target="http://www.wga.hu/art/g/ghiberti/2n_door2.jpg" TargetMode="External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hyperlink" Target="http://easyweb.easynet.co.uk/giorgio.vasari/ghiberti/ghiberti.htm" TargetMode="External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wmf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wmf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wmf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urses.engr.illinois.edu/cs498dh3/fa2013/" TargetMode="External"/><Relationship Id="rId3" Type="http://schemas.openxmlformats.org/officeDocument/2006/relationships/hyperlink" Target="http://szeliski.org/Book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oftware.sites.unc.edu/software/matlab/" TargetMode="External"/><Relationship Id="rId3" Type="http://schemas.openxmlformats.org/officeDocument/2006/relationships/hyperlink" Target="http://www.cs.unc.edu/~lazebnik/spring11/matlab.intro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GEPl-vHW_98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SOpwHaQnRSY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ONZcjs1Pjmk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Computational Photography</a:t>
            </a:r>
            <a:br>
              <a:rPr lang="en-US" dirty="0" smtClean="0"/>
            </a:b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CS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590 (future 572) 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Spring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499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Prof.  Alex Berg</a:t>
            </a:r>
          </a:p>
          <a:p>
            <a:endParaRPr lang="en-US" dirty="0"/>
          </a:p>
          <a:p>
            <a:r>
              <a:rPr lang="en-US" dirty="0" smtClean="0"/>
              <a:t>(Credits to many other folks on individual slides)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28" y="310455"/>
            <a:ext cx="2516306" cy="181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3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7345" y="6445028"/>
            <a:ext cx="4871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Hybrid images,  </a:t>
            </a:r>
            <a:r>
              <a:rPr lang="en-US" dirty="0" err="1" smtClean="0"/>
              <a:t>Oliva</a:t>
            </a:r>
            <a:r>
              <a:rPr lang="en-US" dirty="0" smtClean="0"/>
              <a:t> et al., </a:t>
            </a:r>
            <a:r>
              <a:rPr lang="en-US" dirty="0" err="1" smtClean="0"/>
              <a:t>Siggraph</a:t>
            </a:r>
            <a:r>
              <a:rPr lang="en-US" dirty="0" smtClean="0"/>
              <a:t> 2006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083" y="398382"/>
            <a:ext cx="6198870" cy="46063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80441" y="3729828"/>
            <a:ext cx="5168686" cy="1909317"/>
            <a:chOff x="1980441" y="3729828"/>
            <a:chExt cx="5168686" cy="1909317"/>
          </a:xfrm>
        </p:grpSpPr>
        <p:sp>
          <p:nvSpPr>
            <p:cNvPr id="9" name="Rectangle 8"/>
            <p:cNvSpPr/>
            <p:nvPr/>
          </p:nvSpPr>
          <p:spPr>
            <a:xfrm>
              <a:off x="1980441" y="3729828"/>
              <a:ext cx="5168686" cy="190931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7987" y="3961028"/>
              <a:ext cx="1480083" cy="151944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8070" y="3941317"/>
              <a:ext cx="3226796" cy="1539157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554158" y="497310"/>
            <a:ext cx="3206006" cy="14475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54158" y="1580737"/>
            <a:ext cx="1012423" cy="10878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06558" y="1733137"/>
            <a:ext cx="1312949" cy="7001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1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1951" y="1007838"/>
            <a:ext cx="6194922" cy="2947581"/>
            <a:chOff x="149225" y="-190167"/>
            <a:chExt cx="14739712" cy="7013242"/>
          </a:xfrm>
        </p:grpSpPr>
        <p:pic>
          <p:nvPicPr>
            <p:cNvPr id="4" name="Picture 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828800"/>
              <a:ext cx="4702175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2"/>
            <p:cNvSpPr txBox="1">
              <a:spLocks noChangeArrowheads="1"/>
            </p:cNvSpPr>
            <p:nvPr/>
          </p:nvSpPr>
          <p:spPr>
            <a:xfrm>
              <a:off x="6659337" y="-190167"/>
              <a:ext cx="8229600" cy="9143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600" b="0" i="0" kern="1200">
                  <a:solidFill>
                    <a:schemeClr val="tx1"/>
                  </a:solidFill>
                  <a:latin typeface="Century Gothic"/>
                  <a:ea typeface="+mj-ea"/>
                  <a:cs typeface="Century Gothic"/>
                </a:defRPr>
              </a:lvl1pPr>
            </a:lstStyle>
            <a:p>
              <a:r>
                <a:rPr lang="en-US" sz="2000" dirty="0" smtClean="0"/>
                <a:t>1. Artists as cameras </a:t>
              </a:r>
            </a:p>
          </p:txBody>
        </p:sp>
        <p:pic>
          <p:nvPicPr>
            <p:cNvPr id="6" name="Picture 6" descr="Click!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295400"/>
              <a:ext cx="2562225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 descr="gates_of_paradis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295400"/>
              <a:ext cx="2636838" cy="379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5486400" y="877889"/>
              <a:ext cx="2422689" cy="512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800" dirty="0"/>
                <a:t>East Doors (1452)</a:t>
              </a: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557212" y="876299"/>
              <a:ext cx="2544742" cy="512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800" dirty="0"/>
                <a:t>North Doors (1424)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3581401" y="1066800"/>
              <a:ext cx="1847850" cy="1098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800" dirty="0"/>
                <a:t>Lorenzo </a:t>
              </a:r>
            </a:p>
            <a:p>
              <a:pPr eaLnBrk="1" hangingPunct="1"/>
              <a:r>
                <a:rPr lang="en-US" sz="800" dirty="0"/>
                <a:t>Ghiberti</a:t>
              </a:r>
            </a:p>
            <a:p>
              <a:pPr eaLnBrk="1" hangingPunct="1"/>
              <a:r>
                <a:rPr lang="en-US" sz="800" dirty="0"/>
                <a:t>(1378-1455)</a:t>
              </a:r>
            </a:p>
          </p:txBody>
        </p:sp>
        <p:pic>
          <p:nvPicPr>
            <p:cNvPr id="11" name="Picture 22" descr="Annunciation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25" y="4876800"/>
              <a:ext cx="1684338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6" descr="The Flagellation of Christ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338" y="4876800"/>
              <a:ext cx="1770062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2" descr="The image “http://www.gracecathedral.org/ghiberti/images/L3_detai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325" y="4876800"/>
              <a:ext cx="1946275" cy="19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4" descr="The image “http://www.gracecathedral.org/ghiberti/images/R3_detai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425" y="4876800"/>
              <a:ext cx="1984375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4767473" y="1456061"/>
            <a:ext cx="3253821" cy="2921438"/>
            <a:chOff x="3489325" y="1226831"/>
            <a:chExt cx="5260975" cy="4723559"/>
          </a:xfrm>
        </p:grpSpPr>
        <p:pic>
          <p:nvPicPr>
            <p:cNvPr id="16" name="Picture 5" descr="obscura"/>
            <p:cNvPicPr>
              <a:picLocks noChangeAspect="1" noChangeArrowheads="1"/>
            </p:cNvPicPr>
            <p:nvPr/>
          </p:nvPicPr>
          <p:blipFill>
            <a:blip r:embed="rId12">
              <a:lum bright="-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" t="2110" r="2077" b="3014"/>
            <a:stretch>
              <a:fillRect/>
            </a:stretch>
          </p:blipFill>
          <p:spPr bwMode="auto">
            <a:xfrm>
              <a:off x="3489325" y="1226831"/>
              <a:ext cx="5260975" cy="399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3578225" y="5452757"/>
              <a:ext cx="4693821" cy="497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dirty="0">
                  <a:latin typeface="Palatino Linotype" pitchFamily="18" charset="0"/>
                </a:rPr>
                <a:t>Lens Based Camera </a:t>
              </a:r>
              <a:r>
                <a:rPr lang="en-US" sz="1400" dirty="0" err="1">
                  <a:latin typeface="Palatino Linotype" pitchFamily="18" charset="0"/>
                </a:rPr>
                <a:t>Obscura</a:t>
              </a:r>
              <a:r>
                <a:rPr lang="en-US" sz="1400" dirty="0">
                  <a:latin typeface="Palatino Linotype" pitchFamily="18" charset="0"/>
                </a:rPr>
                <a:t>, 1568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689" y="4768852"/>
            <a:ext cx="1525351" cy="1929298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66003" y="4461249"/>
            <a:ext cx="2563410" cy="38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1600" dirty="0" smtClean="0"/>
              <a:t>2. Cameras as cameras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20401" y="5388013"/>
            <a:ext cx="1552944" cy="967856"/>
          </a:xfrm>
          <a:prstGeom prst="rect">
            <a:avLst/>
          </a:prstGeom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5215168" y="4863321"/>
            <a:ext cx="2563410" cy="38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1400" dirty="0" smtClean="0"/>
              <a:t>3. Computers as cameras </a:t>
            </a:r>
          </a:p>
        </p:txBody>
      </p:sp>
    </p:spTree>
    <p:extLst>
      <p:ext uri="{BB962C8B-B14F-4D97-AF65-F5344CB8AC3E}">
        <p14:creationId xmlns:p14="http://schemas.microsoft.com/office/powerpoint/2010/main" val="262468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76200" y="1708884"/>
            <a:ext cx="8991600" cy="2635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I am Alex Berg.  PhD 2005 from U.C. Berkeley in computer vision.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My research looks at</a:t>
            </a:r>
            <a:r>
              <a:rPr lang="en-US" sz="1800" dirty="0" smtClean="0">
                <a:solidFill>
                  <a:schemeClr val="tx1"/>
                </a:solidFill>
              </a:rPr>
              <a:t> recognition </a:t>
            </a:r>
            <a:r>
              <a:rPr lang="en-US" sz="1800" dirty="0" smtClean="0">
                <a:solidFill>
                  <a:schemeClr val="tx1"/>
                </a:solidFill>
              </a:rPr>
              <a:t>and </a:t>
            </a:r>
            <a:r>
              <a:rPr lang="en-US" sz="1800" dirty="0" smtClean="0">
                <a:solidFill>
                  <a:schemeClr val="tx1"/>
                </a:solidFill>
              </a:rPr>
              <a:t>large-scale </a:t>
            </a:r>
            <a:r>
              <a:rPr lang="en-US" sz="1800" dirty="0" smtClean="0">
                <a:solidFill>
                  <a:schemeClr val="tx1"/>
                </a:solidFill>
              </a:rPr>
              <a:t>machine learning in computer vision.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I worked at Yahoo! Research, Columbia University, Stony Brook University, and joined UNC computer science  in Fall 2013.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This course is heavily derived from a course designed by Alexei </a:t>
            </a:r>
            <a:r>
              <a:rPr lang="en-US" sz="1800" dirty="0" err="1" smtClean="0">
                <a:solidFill>
                  <a:schemeClr val="tx1"/>
                </a:solidFill>
              </a:rPr>
              <a:t>Efros</a:t>
            </a:r>
            <a:r>
              <a:rPr lang="en-US" sz="1800" dirty="0" smtClean="0">
                <a:solidFill>
                  <a:schemeClr val="tx1"/>
                </a:solidFill>
              </a:rPr>
              <a:t>, an </a:t>
            </a:r>
            <a:r>
              <a:rPr lang="en-US" sz="1800" dirty="0" smtClean="0">
                <a:solidFill>
                  <a:schemeClr val="tx1"/>
                </a:solidFill>
              </a:rPr>
              <a:t>office-mate </a:t>
            </a:r>
            <a:r>
              <a:rPr lang="en-US" sz="1800" dirty="0" smtClean="0">
                <a:solidFill>
                  <a:schemeClr val="tx1"/>
                </a:solidFill>
              </a:rPr>
              <a:t>of mine in grad school many years </a:t>
            </a:r>
            <a:r>
              <a:rPr lang="en-US" sz="1800" dirty="0" smtClean="0">
                <a:solidFill>
                  <a:schemeClr val="tx1"/>
                </a:solidFill>
              </a:rPr>
              <a:t>ago, and the following slides in this lecture are from him and Steve Palmer at UC Berkeley except as noted.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>
            <a:off x="6553200" y="6324600"/>
            <a:ext cx="2514600" cy="4247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8531" y="6172200"/>
            <a:ext cx="1163069" cy="617776"/>
            <a:chOff x="10730" y="5981054"/>
            <a:chExt cx="1651000" cy="8769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30" y="5981054"/>
              <a:ext cx="1651000" cy="6223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14093" t="18749" r="14084" b="15467"/>
            <a:stretch/>
          </p:blipFill>
          <p:spPr>
            <a:xfrm>
              <a:off x="10730" y="6590654"/>
              <a:ext cx="1651000" cy="26734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6172200"/>
            <a:ext cx="1800225" cy="617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677" y="6180777"/>
            <a:ext cx="2172323" cy="677223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0" y="5715000"/>
            <a:ext cx="9144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18842" y="5718474"/>
            <a:ext cx="1685077" cy="369332"/>
          </a:xfrm>
          <a:prstGeom prst="rect">
            <a:avLst/>
          </a:prstGeom>
          <a:noFill/>
          <a:ln w="28575" cmpd="sng">
            <a:solidFill>
              <a:srgbClr val="40404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Past Affiliations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Light"/>
              <a:cs typeface="Helvetica Neue Light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6555" y="3668224"/>
            <a:ext cx="2217105" cy="60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Introductions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3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533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Image Formation</a:t>
            </a:r>
          </a:p>
        </p:txBody>
      </p:sp>
      <p:pic>
        <p:nvPicPr>
          <p:cNvPr id="30724" name="Picture 5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5791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6172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5943600" y="3429000"/>
            <a:ext cx="2457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Digital Camera</a:t>
            </a: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6248400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The Eye</a:t>
            </a:r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3489325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413489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Sensor Array</a:t>
            </a: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6705600" y="3087688"/>
            <a:ext cx="2146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CMOS sensor</a:t>
            </a:r>
          </a:p>
        </p:txBody>
      </p:sp>
    </p:spTree>
    <p:extLst>
      <p:ext uri="{BB962C8B-B14F-4D97-AF65-F5344CB8AC3E}">
        <p14:creationId xmlns:p14="http://schemas.microsoft.com/office/powerpoint/2010/main" val="3810393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54100"/>
            <a:ext cx="5035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Sampling and Quantization</a:t>
            </a:r>
          </a:p>
        </p:txBody>
      </p:sp>
    </p:spTree>
    <p:extLst>
      <p:ext uri="{BB962C8B-B14F-4D97-AF65-F5344CB8AC3E}">
        <p14:creationId xmlns:p14="http://schemas.microsoft.com/office/powerpoint/2010/main" val="289914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The Eye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latin typeface="+mn-lt"/>
              </a:rPr>
              <a:t>The human eye is a camera!</a:t>
            </a:r>
          </a:p>
          <a:p>
            <a:pPr lvl="1"/>
            <a:r>
              <a:rPr lang="en-US" b="1">
                <a:latin typeface="+mn-lt"/>
              </a:rPr>
              <a:t>Iris</a:t>
            </a:r>
            <a:r>
              <a:rPr lang="en-US">
                <a:latin typeface="+mn-lt"/>
              </a:rPr>
              <a:t> - </a:t>
            </a:r>
            <a:r>
              <a:rPr lang="en-US" sz="1800">
                <a:latin typeface="+mn-lt"/>
              </a:rPr>
              <a:t>colored annulus with radial muscles</a:t>
            </a:r>
          </a:p>
          <a:p>
            <a:pPr lvl="1"/>
            <a:r>
              <a:rPr lang="en-US" b="1">
                <a:latin typeface="+mn-lt"/>
              </a:rPr>
              <a:t>Pupil</a:t>
            </a:r>
            <a:r>
              <a:rPr lang="en-US">
                <a:latin typeface="+mn-lt"/>
              </a:rPr>
              <a:t> - </a:t>
            </a:r>
            <a:r>
              <a:rPr lang="en-US" sz="1800">
                <a:latin typeface="+mn-lt"/>
              </a:rPr>
              <a:t>the hole (aperture) whose size is controlled by the iris</a:t>
            </a:r>
          </a:p>
          <a:p>
            <a:pPr lvl="1"/>
            <a:r>
              <a:rPr lang="en-US" sz="1800">
                <a:latin typeface="+mn-lt"/>
              </a:rPr>
              <a:t>What</a:t>
            </a:r>
            <a:r>
              <a:rPr lang="ja-JP" altLang="en-US" sz="1800">
                <a:latin typeface="+mn-lt"/>
              </a:rPr>
              <a:t>’</a:t>
            </a:r>
            <a:r>
              <a:rPr lang="en-US" sz="1800">
                <a:latin typeface="+mn-lt"/>
              </a:rPr>
              <a:t>s the </a:t>
            </a:r>
            <a:r>
              <a:rPr lang="ja-JP" altLang="en-US" sz="1800">
                <a:latin typeface="+mn-lt"/>
              </a:rPr>
              <a:t>“</a:t>
            </a:r>
            <a:r>
              <a:rPr lang="en-US" sz="1800">
                <a:latin typeface="+mn-lt"/>
              </a:rPr>
              <a:t>film</a:t>
            </a:r>
            <a:r>
              <a:rPr lang="ja-JP" altLang="en-US" sz="1800">
                <a:latin typeface="+mn-lt"/>
              </a:rPr>
              <a:t>”</a:t>
            </a:r>
            <a:r>
              <a:rPr lang="en-US" sz="1800">
                <a:latin typeface="+mn-lt"/>
              </a:rPr>
              <a:t>?</a:t>
            </a:r>
          </a:p>
        </p:txBody>
      </p:sp>
      <p:pic>
        <p:nvPicPr>
          <p:cNvPr id="36868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85800" y="6096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/>
              <a:t>photoreceptor cells (rods and cones) in the </a:t>
            </a:r>
            <a:r>
              <a:rPr lang="en-US" sz="1600" b="1"/>
              <a:t>retina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5827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200">
                <a:latin typeface="+mn-lt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82320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The Retina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69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Retina up-close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567"/>
          <a:stretch>
            <a:fillRect/>
          </a:stretch>
        </p:blipFill>
        <p:spPr bwMode="auto">
          <a:xfrm>
            <a:off x="1371600" y="1066800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38600" y="5181603"/>
            <a:ext cx="1004888" cy="919163"/>
            <a:chOff x="2544" y="3264"/>
            <a:chExt cx="633" cy="579"/>
          </a:xfrm>
        </p:grpSpPr>
        <p:sp>
          <p:nvSpPr>
            <p:cNvPr id="38917" name="Text Box 4"/>
            <p:cNvSpPr txBox="1">
              <a:spLocks noChangeArrowheads="1"/>
            </p:cNvSpPr>
            <p:nvPr/>
          </p:nvSpPr>
          <p:spPr bwMode="auto">
            <a:xfrm>
              <a:off x="2544" y="3513"/>
              <a:ext cx="6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800">
                  <a:latin typeface="+mn-lt"/>
                </a:rPr>
                <a:t>Light</a:t>
              </a:r>
            </a:p>
          </p:txBody>
        </p:sp>
        <p:sp>
          <p:nvSpPr>
            <p:cNvPr id="38918" name="Line 5"/>
            <p:cNvSpPr>
              <a:spLocks noChangeShapeType="1"/>
            </p:cNvSpPr>
            <p:nvPr/>
          </p:nvSpPr>
          <p:spPr bwMode="auto">
            <a:xfrm flipV="1">
              <a:off x="2784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19" name="Line 6"/>
            <p:cNvSpPr>
              <a:spLocks noChangeShapeType="1"/>
            </p:cNvSpPr>
            <p:nvPr/>
          </p:nvSpPr>
          <p:spPr bwMode="auto">
            <a:xfrm flipV="1">
              <a:off x="2880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0" name="Line 7"/>
            <p:cNvSpPr>
              <a:spLocks noChangeShapeType="1"/>
            </p:cNvSpPr>
            <p:nvPr/>
          </p:nvSpPr>
          <p:spPr bwMode="auto">
            <a:xfrm flipV="1">
              <a:off x="2976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211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762000" y="1143000"/>
            <a:ext cx="262123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</a:t>
            </a:r>
            <a:r>
              <a:rPr lang="en-US" b="1">
                <a:solidFill>
                  <a:srgbClr val="00FF00"/>
                </a:solidFill>
              </a:rPr>
              <a:t>on</a:t>
            </a:r>
            <a:r>
              <a:rPr lang="en-US" b="1">
                <a:solidFill>
                  <a:schemeClr val="folHlink"/>
                </a:solidFill>
              </a:rPr>
              <a:t>es</a:t>
            </a:r>
            <a:endParaRPr lang="en-US">
              <a:solidFill>
                <a:schemeClr val="folHlink"/>
              </a:solidFill>
            </a:endParaRPr>
          </a:p>
          <a:p>
            <a:r>
              <a:rPr lang="en-US"/>
              <a:t>   cone-shaped </a:t>
            </a:r>
          </a:p>
          <a:p>
            <a:r>
              <a:rPr lang="en-US"/>
              <a:t>   less sensitive</a:t>
            </a:r>
          </a:p>
          <a:p>
            <a:r>
              <a:rPr lang="en-US"/>
              <a:t>   operate in high light</a:t>
            </a:r>
          </a:p>
          <a:p>
            <a:r>
              <a:rPr lang="en-US"/>
              <a:t>   color vision</a:t>
            </a:r>
            <a:endParaRPr lang="en-US" b="1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33400" y="182563"/>
            <a:ext cx="73791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>
                <a:latin typeface="+mn-lt"/>
              </a:rPr>
              <a:t>Two types of light-sensitive receptors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838200" y="3352800"/>
            <a:ext cx="289559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1">
                <a:latin typeface="+mn-lt"/>
              </a:rPr>
              <a:t>Rods</a:t>
            </a:r>
            <a:r>
              <a:rPr lang="en-US">
                <a:latin typeface="+mn-lt"/>
              </a:rPr>
              <a:t> </a:t>
            </a:r>
          </a:p>
          <a:p>
            <a:r>
              <a:rPr lang="en-US">
                <a:latin typeface="+mn-lt"/>
              </a:rPr>
              <a:t>   rod-shaped</a:t>
            </a:r>
          </a:p>
          <a:p>
            <a:r>
              <a:rPr lang="en-US">
                <a:latin typeface="+mn-lt"/>
              </a:rPr>
              <a:t>   highly sensitive</a:t>
            </a:r>
          </a:p>
          <a:p>
            <a:r>
              <a:rPr lang="en-US">
                <a:latin typeface="+mn-lt"/>
              </a:rPr>
              <a:t>   operate at night</a:t>
            </a:r>
          </a:p>
          <a:p>
            <a:r>
              <a:rPr lang="en-US">
                <a:latin typeface="+mn-lt"/>
              </a:rPr>
              <a:t>   gray-scale vision</a:t>
            </a:r>
          </a:p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684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70529"/>
            <a:ext cx="9144000" cy="687471"/>
          </a:xfrm>
        </p:spPr>
        <p:txBody>
          <a:bodyPr/>
          <a:lstStyle/>
          <a:p>
            <a:r>
              <a:rPr lang="en-US" dirty="0" smtClean="0"/>
              <a:t>Morphing</a:t>
            </a:r>
            <a:endParaRPr lang="en-US" dirty="0"/>
          </a:p>
        </p:txBody>
      </p:sp>
      <p:pic>
        <p:nvPicPr>
          <p:cNvPr id="6" name="small.gif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397000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685800" y="182563"/>
            <a:ext cx="624622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Distribution of Rods and Cones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2959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371600" y="6096000"/>
            <a:ext cx="71121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Night Sky: why are there more stars off-center? </a:t>
            </a:r>
          </a:p>
        </p:txBody>
      </p:sp>
    </p:spTree>
    <p:extLst>
      <p:ext uri="{BB962C8B-B14F-4D97-AF65-F5344CB8AC3E}">
        <p14:creationId xmlns:p14="http://schemas.microsoft.com/office/powerpoint/2010/main" val="307535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838200"/>
          </a:xfrm>
        </p:spPr>
        <p:txBody>
          <a:bodyPr/>
          <a:lstStyle/>
          <a:p>
            <a:pPr eaLnBrk="1" hangingPunct="1"/>
            <a:endParaRPr lang="en-US">
              <a:latin typeface="+mn-lt"/>
              <a:cs typeface="Arial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+mn-lt"/>
              <a:cs typeface="Arial" charset="0"/>
            </a:endParaRPr>
          </a:p>
        </p:txBody>
      </p:sp>
      <p:graphicFrame>
        <p:nvGraphicFramePr>
          <p:cNvPr id="430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450906"/>
              </p:ext>
            </p:extLst>
          </p:nvPr>
        </p:nvGraphicFramePr>
        <p:xfrm>
          <a:off x="990600" y="990600"/>
          <a:ext cx="7245350" cy="532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4" imgW="7243205" imgH="5324391" progId="Photoshop.Image.4">
                  <p:embed/>
                </p:oleObj>
              </mc:Choice>
              <mc:Fallback>
                <p:oleObj name="Image" r:id="rId4" imgW="7243205" imgH="5324391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990600"/>
                        <a:ext cx="7245350" cy="532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6199" y="6477000"/>
            <a:ext cx="56588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Foundations of Vision, by Brian </a:t>
            </a:r>
            <a:r>
              <a:rPr lang="en-US" sz="1400" dirty="0" err="1">
                <a:solidFill>
                  <a:srgbClr val="000000"/>
                </a:solidFill>
                <a:latin typeface="+mn-lt"/>
              </a:rPr>
              <a:t>Wandell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+mn-lt"/>
              </a:rPr>
              <a:t>Sinauer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Assoc., 1995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518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More Spectra</a:t>
            </a:r>
          </a:p>
        </p:txBody>
      </p:sp>
      <p:pic>
        <p:nvPicPr>
          <p:cNvPr id="5427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1812925" y="2209800"/>
            <a:ext cx="1688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2819400" y="2667000"/>
            <a:ext cx="1295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2514600" y="2667000"/>
            <a:ext cx="609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7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© Stephen E. Palmer, 2002</a:t>
            </a:r>
          </a:p>
        </p:txBody>
      </p:sp>
      <p:sp>
        <p:nvSpPr>
          <p:cNvPr id="55300" name="Text Box 10"/>
          <p:cNvSpPr txBox="1">
            <a:spLocks noChangeArrowheads="1"/>
          </p:cNvSpPr>
          <p:nvPr/>
        </p:nvSpPr>
        <p:spPr bwMode="auto">
          <a:xfrm>
            <a:off x="2971800" y="152400"/>
            <a:ext cx="35317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66CCFF"/>
                </a:solidFill>
                <a:latin typeface="+mn-lt"/>
              </a:rPr>
              <a:t>Color Constancy</a:t>
            </a:r>
            <a:endParaRPr lang="en-US">
              <a:solidFill>
                <a:srgbClr val="66CCFF"/>
              </a:solidFill>
              <a:latin typeface="+mn-lt"/>
            </a:endParaRPr>
          </a:p>
        </p:txBody>
      </p:sp>
      <p:pic>
        <p:nvPicPr>
          <p:cNvPr id="5530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 Box 15"/>
          <p:cNvSpPr txBox="1">
            <a:spLocks noChangeArrowheads="1"/>
          </p:cNvSpPr>
          <p:nvPr/>
        </p:nvSpPr>
        <p:spPr bwMode="auto">
          <a:xfrm>
            <a:off x="1295400" y="1617663"/>
            <a:ext cx="73592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u="sng" dirty="0">
                <a:solidFill>
                  <a:srgbClr val="FF66CC"/>
                </a:solidFill>
                <a:latin typeface="+mn-lt"/>
              </a:rPr>
              <a:t>The 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“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photometer metaphor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”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 of color perception</a:t>
            </a:r>
            <a:r>
              <a:rPr lang="en-US" sz="2000" dirty="0">
                <a:solidFill>
                  <a:srgbClr val="FF66CC"/>
                </a:solidFill>
                <a:latin typeface="+mn-lt"/>
              </a:rPr>
              <a:t>: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Color perception is determined by the spectrum of light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on each retinal receptor (as measured by a photometer).</a:t>
            </a:r>
          </a:p>
        </p:txBody>
      </p:sp>
    </p:spTree>
    <p:extLst>
      <p:ext uri="{BB962C8B-B14F-4D97-AF65-F5344CB8AC3E}">
        <p14:creationId xmlns:p14="http://schemas.microsoft.com/office/powerpoint/2010/main" val="359608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© Stephen E. Palmer, 2002</a:t>
            </a: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2971800" y="152400"/>
            <a:ext cx="35317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66CCFF"/>
                </a:solidFill>
                <a:latin typeface="+mn-lt"/>
              </a:rPr>
              <a:t>Color Constancy</a:t>
            </a:r>
            <a:endParaRPr lang="en-US">
              <a:solidFill>
                <a:srgbClr val="66CCFF"/>
              </a:solidFill>
              <a:latin typeface="+mn-lt"/>
            </a:endParaRPr>
          </a:p>
        </p:txBody>
      </p:sp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15"/>
          <p:cNvSpPr txBox="1">
            <a:spLocks noChangeArrowheads="1"/>
          </p:cNvSpPr>
          <p:nvPr/>
        </p:nvSpPr>
        <p:spPr bwMode="auto">
          <a:xfrm>
            <a:off x="1108248" y="1617663"/>
            <a:ext cx="73592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u="sng" dirty="0">
                <a:solidFill>
                  <a:srgbClr val="FF66CC"/>
                </a:solidFill>
                <a:latin typeface="+mn-lt"/>
              </a:rPr>
              <a:t>The 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“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photometer metaphor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”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 of color perception</a:t>
            </a:r>
            <a:r>
              <a:rPr lang="en-US" sz="2000" dirty="0">
                <a:solidFill>
                  <a:srgbClr val="FF66CC"/>
                </a:solidFill>
                <a:latin typeface="+mn-lt"/>
              </a:rPr>
              <a:t>: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Color perception is determined by the spectrum of light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on each retinal receptor (as measured by a photometer).</a:t>
            </a:r>
          </a:p>
        </p:txBody>
      </p:sp>
    </p:spTree>
    <p:extLst>
      <p:ext uri="{BB962C8B-B14F-4D97-AF65-F5344CB8AC3E}">
        <p14:creationId xmlns:p14="http://schemas.microsoft.com/office/powerpoint/2010/main" val="67212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© Stephen E. Palmer, 2002</a:t>
            </a:r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2971800" y="152400"/>
            <a:ext cx="35317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66CCFF"/>
                </a:solidFill>
                <a:latin typeface="+mn-lt"/>
              </a:rPr>
              <a:t>Color Constancy</a:t>
            </a:r>
            <a:endParaRPr lang="en-US">
              <a:solidFill>
                <a:srgbClr val="66CCFF"/>
              </a:solidFill>
              <a:latin typeface="+mn-lt"/>
            </a:endParaRPr>
          </a:p>
        </p:txBody>
      </p:sp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15"/>
          <p:cNvSpPr txBox="1">
            <a:spLocks noChangeArrowheads="1"/>
          </p:cNvSpPr>
          <p:nvPr/>
        </p:nvSpPr>
        <p:spPr bwMode="auto">
          <a:xfrm>
            <a:off x="1295400" y="1617663"/>
            <a:ext cx="73592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u="sng" dirty="0">
                <a:solidFill>
                  <a:srgbClr val="FF66CC"/>
                </a:solidFill>
                <a:latin typeface="+mn-lt"/>
              </a:rPr>
              <a:t>The 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“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photometer metaphor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”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 of color perception</a:t>
            </a:r>
            <a:r>
              <a:rPr lang="en-US" sz="2000" dirty="0">
                <a:solidFill>
                  <a:srgbClr val="FF66CC"/>
                </a:solidFill>
                <a:latin typeface="+mn-lt"/>
              </a:rPr>
              <a:t>: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Color perception is determined by the spectrum of light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on each retinal receptor (as measured by a photometer).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371600" y="1447800"/>
            <a:ext cx="6553200" cy="1524000"/>
            <a:chOff x="1008" y="912"/>
            <a:chExt cx="4128" cy="960"/>
          </a:xfrm>
        </p:grpSpPr>
        <p:sp>
          <p:nvSpPr>
            <p:cNvPr id="57352" name="Line 17"/>
            <p:cNvSpPr>
              <a:spLocks noChangeShapeType="1"/>
            </p:cNvSpPr>
            <p:nvPr/>
          </p:nvSpPr>
          <p:spPr bwMode="auto">
            <a:xfrm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3" name="Line 18"/>
            <p:cNvSpPr>
              <a:spLocks noChangeShapeType="1"/>
            </p:cNvSpPr>
            <p:nvPr/>
          </p:nvSpPr>
          <p:spPr bwMode="auto">
            <a:xfrm flipV="1"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619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7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1027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© Stephen E. Palmer, 2002</a:t>
            </a:r>
          </a:p>
        </p:txBody>
      </p:sp>
      <p:sp>
        <p:nvSpPr>
          <p:cNvPr id="58372" name="Text Box 1028"/>
          <p:cNvSpPr txBox="1">
            <a:spLocks noChangeArrowheads="1"/>
          </p:cNvSpPr>
          <p:nvPr/>
        </p:nvSpPr>
        <p:spPr bwMode="auto">
          <a:xfrm>
            <a:off x="2971800" y="152400"/>
            <a:ext cx="35317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66CCFF"/>
                </a:solidFill>
                <a:latin typeface="+mn-lt"/>
              </a:rPr>
              <a:t>Color Constancy</a:t>
            </a:r>
            <a:endParaRPr lang="en-US">
              <a:solidFill>
                <a:srgbClr val="66CCFF"/>
              </a:solidFill>
              <a:latin typeface="+mn-lt"/>
            </a:endParaRPr>
          </a:p>
        </p:txBody>
      </p:sp>
      <p:sp>
        <p:nvSpPr>
          <p:cNvPr id="58373" name="Text Box 1035"/>
          <p:cNvSpPr txBox="1">
            <a:spLocks noChangeArrowheads="1"/>
          </p:cNvSpPr>
          <p:nvPr/>
        </p:nvSpPr>
        <p:spPr bwMode="auto">
          <a:xfrm>
            <a:off x="1584325" y="1508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8374" name="Text Box 1037"/>
          <p:cNvSpPr txBox="1">
            <a:spLocks noChangeArrowheads="1"/>
          </p:cNvSpPr>
          <p:nvPr/>
        </p:nvSpPr>
        <p:spPr bwMode="auto">
          <a:xfrm>
            <a:off x="1792884" y="1371600"/>
            <a:ext cx="57455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800">
                <a:solidFill>
                  <a:srgbClr val="FFFF00"/>
                </a:solidFill>
                <a:latin typeface="+mn-lt"/>
              </a:rPr>
              <a:t>Do we have constancy over </a:t>
            </a:r>
          </a:p>
          <a:p>
            <a:pPr algn="ctr"/>
            <a:r>
              <a:rPr lang="en-US" sz="2800" u="sng">
                <a:solidFill>
                  <a:srgbClr val="FFFF00"/>
                </a:solidFill>
                <a:latin typeface="+mn-lt"/>
              </a:rPr>
              <a:t>all</a:t>
            </a:r>
            <a:r>
              <a:rPr lang="en-US" sz="2800">
                <a:solidFill>
                  <a:srgbClr val="FFFF00"/>
                </a:solidFill>
                <a:latin typeface="+mn-lt"/>
              </a:rPr>
              <a:t> global color transformations?</a:t>
            </a:r>
          </a:p>
        </p:txBody>
      </p:sp>
      <p:grpSp>
        <p:nvGrpSpPr>
          <p:cNvPr id="2" name="Group 1042"/>
          <p:cNvGrpSpPr>
            <a:grpSpLocks/>
          </p:cNvGrpSpPr>
          <p:nvPr/>
        </p:nvGrpSpPr>
        <p:grpSpPr bwMode="auto">
          <a:xfrm>
            <a:off x="1362075" y="2868613"/>
            <a:ext cx="3657600" cy="3536949"/>
            <a:chOff x="858" y="1807"/>
            <a:chExt cx="2304" cy="2228"/>
          </a:xfrm>
        </p:grpSpPr>
        <p:pic>
          <p:nvPicPr>
            <p:cNvPr id="58382" name="Picture 103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" y="1807"/>
              <a:ext cx="2304" cy="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3" name="Text Box 1039"/>
            <p:cNvSpPr txBox="1">
              <a:spLocks noChangeArrowheads="1"/>
            </p:cNvSpPr>
            <p:nvPr/>
          </p:nvSpPr>
          <p:spPr bwMode="auto">
            <a:xfrm>
              <a:off x="1340" y="3744"/>
              <a:ext cx="139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rgbClr val="FFFF00"/>
                  </a:solidFill>
                  <a:latin typeface="+mn-lt"/>
                </a:rPr>
                <a:t>60% blue filter</a:t>
              </a:r>
            </a:p>
          </p:txBody>
        </p:sp>
      </p:grpSp>
      <p:grpSp>
        <p:nvGrpSpPr>
          <p:cNvPr id="3" name="Group 1041"/>
          <p:cNvGrpSpPr>
            <a:grpSpLocks/>
          </p:cNvGrpSpPr>
          <p:nvPr/>
        </p:nvGrpSpPr>
        <p:grpSpPr bwMode="auto">
          <a:xfrm>
            <a:off x="5330825" y="2819400"/>
            <a:ext cx="3660775" cy="3586163"/>
            <a:chOff x="3358" y="1776"/>
            <a:chExt cx="2306" cy="2259"/>
          </a:xfrm>
        </p:grpSpPr>
        <p:pic>
          <p:nvPicPr>
            <p:cNvPr id="58380" name="Picture 10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" y="1776"/>
              <a:ext cx="2306" cy="1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1" name="Text Box 1040"/>
            <p:cNvSpPr txBox="1">
              <a:spLocks noChangeArrowheads="1"/>
            </p:cNvSpPr>
            <p:nvPr/>
          </p:nvSpPr>
          <p:spPr bwMode="auto">
            <a:xfrm>
              <a:off x="3696" y="3744"/>
              <a:ext cx="193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rgbClr val="FFFF00"/>
                  </a:solidFill>
                  <a:latin typeface="+mn-lt"/>
                </a:rPr>
                <a:t>Complete inversion</a:t>
              </a:r>
            </a:p>
          </p:txBody>
        </p:sp>
      </p:grpSp>
      <p:grpSp>
        <p:nvGrpSpPr>
          <p:cNvPr id="4" name="Group 1043"/>
          <p:cNvGrpSpPr>
            <a:grpSpLocks/>
          </p:cNvGrpSpPr>
          <p:nvPr/>
        </p:nvGrpSpPr>
        <p:grpSpPr bwMode="auto">
          <a:xfrm>
            <a:off x="1371600" y="1143000"/>
            <a:ext cx="6553200" cy="1524000"/>
            <a:chOff x="1008" y="912"/>
            <a:chExt cx="4128" cy="960"/>
          </a:xfrm>
        </p:grpSpPr>
        <p:sp>
          <p:nvSpPr>
            <p:cNvPr id="58378" name="Line 1044"/>
            <p:cNvSpPr>
              <a:spLocks noChangeShapeType="1"/>
            </p:cNvSpPr>
            <p:nvPr/>
          </p:nvSpPr>
          <p:spPr bwMode="auto">
            <a:xfrm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9" name="Line 1045"/>
            <p:cNvSpPr>
              <a:spLocks noChangeShapeType="1"/>
            </p:cNvSpPr>
            <p:nvPr/>
          </p:nvSpPr>
          <p:spPr bwMode="auto">
            <a:xfrm flipV="1"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214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971800" y="152400"/>
            <a:ext cx="35317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66CCFF"/>
                </a:solidFill>
                <a:latin typeface="+mn-lt"/>
              </a:rPr>
              <a:t>Color Constancy</a:t>
            </a:r>
            <a:endParaRPr lang="en-US">
              <a:solidFill>
                <a:srgbClr val="66CCFF"/>
              </a:solidFill>
              <a:latin typeface="+mn-lt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143000" y="1827213"/>
            <a:ext cx="707687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1" u="sng" dirty="0">
                <a:solidFill>
                  <a:srgbClr val="FF00FF"/>
                </a:solidFill>
                <a:latin typeface="+mn-lt"/>
              </a:rPr>
              <a:t>Color Constancy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:  the ability to perceive the</a:t>
            </a: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invariant color of a surface despite ecological</a:t>
            </a: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Variations in the conditions of observation.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066800" y="4037013"/>
            <a:ext cx="736451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rgbClr val="66CCFF"/>
                </a:solidFill>
                <a:latin typeface="+mn-lt"/>
              </a:rPr>
              <a:t>Another of these hard </a:t>
            </a:r>
            <a:r>
              <a:rPr lang="en-US" u="sng">
                <a:solidFill>
                  <a:srgbClr val="FF66CC"/>
                </a:solidFill>
                <a:latin typeface="+mn-lt"/>
              </a:rPr>
              <a:t>inverse problems</a:t>
            </a:r>
            <a:r>
              <a:rPr lang="en-US">
                <a:solidFill>
                  <a:srgbClr val="66CCFF"/>
                </a:solidFill>
                <a:latin typeface="+mn-lt"/>
              </a:rPr>
              <a:t>:</a:t>
            </a:r>
          </a:p>
          <a:p>
            <a:r>
              <a:rPr lang="en-US">
                <a:solidFill>
                  <a:srgbClr val="66CCFF"/>
                </a:solidFill>
                <a:latin typeface="+mn-lt"/>
              </a:rPr>
              <a:t>    Physics of light emission and surface reflection</a:t>
            </a:r>
          </a:p>
          <a:p>
            <a:r>
              <a:rPr lang="en-US">
                <a:solidFill>
                  <a:srgbClr val="66CCFF"/>
                </a:solidFill>
                <a:latin typeface="+mn-lt"/>
              </a:rPr>
              <a:t>    </a:t>
            </a:r>
            <a:r>
              <a:rPr lang="en-US" u="sng">
                <a:solidFill>
                  <a:srgbClr val="66CCFF"/>
                </a:solidFill>
                <a:latin typeface="+mn-lt"/>
              </a:rPr>
              <a:t>underdetermine</a:t>
            </a:r>
            <a:r>
              <a:rPr lang="en-US">
                <a:solidFill>
                  <a:srgbClr val="66CCFF"/>
                </a:solidFill>
                <a:latin typeface="+mn-lt"/>
              </a:rPr>
              <a:t> perception of surface color</a:t>
            </a:r>
          </a:p>
        </p:txBody>
      </p:sp>
    </p:spTree>
    <p:extLst>
      <p:ext uri="{BB962C8B-B14F-4D97-AF65-F5344CB8AC3E}">
        <p14:creationId xmlns:p14="http://schemas.microsoft.com/office/powerpoint/2010/main" val="157514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Camera White Balancing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5800" y="3733800"/>
            <a:ext cx="7772400" cy="24384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</a:pPr>
            <a:r>
              <a:rPr lang="en-US">
                <a:latin typeface="+mn-lt"/>
              </a:rPr>
              <a:t>Manual</a:t>
            </a:r>
          </a:p>
          <a:p>
            <a:pPr lvl="1"/>
            <a:r>
              <a:rPr lang="en-US">
                <a:latin typeface="+mn-lt"/>
              </a:rPr>
              <a:t>Choose color-neutral object in the photos and normalize</a:t>
            </a:r>
          </a:p>
          <a:p>
            <a:pPr>
              <a:buFontTx/>
              <a:buChar char="•"/>
            </a:pPr>
            <a:r>
              <a:rPr lang="en-US">
                <a:latin typeface="+mn-lt"/>
              </a:rPr>
              <a:t>Automatic (AWB)</a:t>
            </a:r>
          </a:p>
          <a:p>
            <a:pPr lvl="1"/>
            <a:r>
              <a:rPr lang="en-US">
                <a:latin typeface="+mn-lt"/>
              </a:rPr>
              <a:t>Grey World:  force average color of scene to grey</a:t>
            </a:r>
          </a:p>
          <a:p>
            <a:pPr lvl="1"/>
            <a:r>
              <a:rPr lang="en-US">
                <a:latin typeface="+mn-lt"/>
              </a:rPr>
              <a:t>White World: force brightest object to white</a:t>
            </a:r>
          </a:p>
          <a:p>
            <a:pPr>
              <a:buFontTx/>
              <a:buChar char="•"/>
            </a:pPr>
            <a:endParaRPr lang="en-US">
              <a:latin typeface="+mn-lt"/>
            </a:endParaRPr>
          </a:p>
        </p:txBody>
      </p:sp>
      <p:pic>
        <p:nvPicPr>
          <p:cNvPr id="60420" name="Picture 3" descr="Auto W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276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Preset Tungsten W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066800"/>
            <a:ext cx="328612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7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real-world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058" y="1344910"/>
            <a:ext cx="5268700" cy="3991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88516"/>
            <a:ext cx="4572000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00" dirty="0"/>
              <a:t>http://</a:t>
            </a:r>
            <a:r>
              <a:rPr lang="en-US" sz="500" dirty="0" err="1"/>
              <a:t>www.slate.com</a:t>
            </a:r>
            <a:r>
              <a:rPr lang="en-US" sz="500" dirty="0"/>
              <a:t>/blogs/</a:t>
            </a:r>
            <a:r>
              <a:rPr lang="en-US" sz="500" dirty="0" err="1"/>
              <a:t>the_slatest</a:t>
            </a:r>
            <a:r>
              <a:rPr lang="en-US" sz="500" dirty="0"/>
              <a:t>/2015/02/26/the_great_blue_and_black_versus_white_and_gold_dress_debate.html</a:t>
            </a:r>
          </a:p>
        </p:txBody>
      </p:sp>
    </p:spTree>
    <p:extLst>
      <p:ext uri="{BB962C8B-B14F-4D97-AF65-F5344CB8AC3E}">
        <p14:creationId xmlns:p14="http://schemas.microsoft.com/office/powerpoint/2010/main" val="354097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6154" y="6445028"/>
            <a:ext cx="5332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View morphing,  Seitz and Dyer, </a:t>
            </a:r>
            <a:r>
              <a:rPr lang="en-US" dirty="0" err="1" smtClean="0"/>
              <a:t>Siggraph</a:t>
            </a:r>
            <a:r>
              <a:rPr lang="en-US" dirty="0" smtClean="0"/>
              <a:t> 1996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35" y="1015355"/>
            <a:ext cx="8575622" cy="51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7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real-world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3" y="843790"/>
            <a:ext cx="1127476" cy="8542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73" y="1809162"/>
            <a:ext cx="7747000" cy="386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608" y="6436180"/>
            <a:ext cx="4572000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00" dirty="0"/>
              <a:t>http://</a:t>
            </a:r>
            <a:r>
              <a:rPr lang="en-US" sz="500" dirty="0" err="1"/>
              <a:t>www.collegian.com</a:t>
            </a:r>
            <a:r>
              <a:rPr lang="en-US" sz="500" dirty="0"/>
              <a:t>/2015/03/dress-drama-debunked-the-explanation-behind-the-blue-black-or-white-gold-dress/115118/</a:t>
            </a:r>
          </a:p>
        </p:txBody>
      </p:sp>
    </p:spTree>
    <p:extLst>
      <p:ext uri="{BB962C8B-B14F-4D97-AF65-F5344CB8AC3E}">
        <p14:creationId xmlns:p14="http://schemas.microsoft.com/office/powerpoint/2010/main" val="50522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real-world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3" y="843790"/>
            <a:ext cx="1127476" cy="854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859600"/>
            <a:ext cx="7810500" cy="4508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608" y="6436180"/>
            <a:ext cx="4572000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00" dirty="0"/>
              <a:t>http://</a:t>
            </a:r>
            <a:r>
              <a:rPr lang="en-US" sz="500" dirty="0" err="1"/>
              <a:t>www.collegian.com</a:t>
            </a:r>
            <a:r>
              <a:rPr lang="en-US" sz="500" dirty="0"/>
              <a:t>/2015/03/dress-drama-debunked-the-explanation-behind-the-blue-black-or-white-gold-dress/115118/</a:t>
            </a:r>
          </a:p>
        </p:txBody>
      </p:sp>
    </p:spTree>
    <p:extLst>
      <p:ext uri="{BB962C8B-B14F-4D97-AF65-F5344CB8AC3E}">
        <p14:creationId xmlns:p14="http://schemas.microsoft.com/office/powerpoint/2010/main" val="40482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real-world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3" y="843790"/>
            <a:ext cx="1127476" cy="8542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83" y="1838780"/>
            <a:ext cx="7861300" cy="4597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608" y="6436180"/>
            <a:ext cx="4572000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00" dirty="0"/>
              <a:t>http://</a:t>
            </a:r>
            <a:r>
              <a:rPr lang="en-US" sz="500" dirty="0" err="1"/>
              <a:t>www.collegian.com</a:t>
            </a:r>
            <a:r>
              <a:rPr lang="en-US" sz="500" dirty="0"/>
              <a:t>/2015/03/dress-drama-debunked-the-explanation-behind-the-blue-black-or-white-gold-dress/115118/</a:t>
            </a:r>
          </a:p>
        </p:txBody>
      </p:sp>
    </p:spTree>
    <p:extLst>
      <p:ext uri="{BB962C8B-B14F-4D97-AF65-F5344CB8AC3E}">
        <p14:creationId xmlns:p14="http://schemas.microsoft.com/office/powerpoint/2010/main" val="217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Color Sensing in Camera (RGB)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90600"/>
            <a:ext cx="6832600" cy="3692525"/>
          </a:xfrm>
        </p:spPr>
        <p:txBody>
          <a:bodyPr/>
          <a:lstStyle/>
          <a:p>
            <a:r>
              <a:rPr lang="en-US">
                <a:latin typeface="+mn-lt"/>
              </a:rPr>
              <a:t>3-chip vs. 1-chip: quality vs. cost</a:t>
            </a:r>
          </a:p>
          <a:p>
            <a:r>
              <a:rPr lang="en-US">
                <a:latin typeface="+mn-lt"/>
              </a:rPr>
              <a:t>Why more green?</a:t>
            </a:r>
          </a:p>
        </p:txBody>
      </p:sp>
      <p:pic>
        <p:nvPicPr>
          <p:cNvPr id="61444" name="Picture 4" descr="ccd_prism"/>
          <p:cNvPicPr>
            <a:picLocks noChangeAspect="1" noChangeArrowheads="1"/>
          </p:cNvPicPr>
          <p:nvPr/>
        </p:nvPicPr>
        <p:blipFill>
          <a:blip r:embed="rId2">
            <a:lum bright="-3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648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2372904" y="6248400"/>
            <a:ext cx="6893909" cy="36933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http://www.cooldi</a:t>
            </a:r>
            <a:r>
              <a:rPr lang="en-US" sz="1800">
                <a:solidFill>
                  <a:schemeClr val="accent1"/>
                </a:solidFill>
              </a:rPr>
              <a:t>c</a:t>
            </a:r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tionary.com/words/Bayer-filter.wikipedia</a:t>
            </a:r>
          </a:p>
        </p:txBody>
      </p:sp>
      <p:pic>
        <p:nvPicPr>
          <p:cNvPr id="394246" name="Picture 6" descr="digital-camera-b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46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7" name="Picture 7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8" name="Rectangle 8"/>
          <p:cNvSpPr>
            <a:spLocks noChangeArrowheads="1"/>
          </p:cNvSpPr>
          <p:nvPr/>
        </p:nvSpPr>
        <p:spPr bwMode="auto">
          <a:xfrm>
            <a:off x="1143000" y="55768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/>
              <a:t>Why 3 colors?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7249704" y="6583363"/>
            <a:ext cx="15827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200">
                <a:latin typeface="+mn-lt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74969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  <p:bldP spid="394245" grpId="0" animBg="1"/>
      <p:bldP spid="3942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+mn-lt"/>
              </a:rPr>
              <a:t>Practical Color Sensing: Bayer Grid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256" y="3962400"/>
            <a:ext cx="2957513" cy="2052638"/>
          </a:xfrm>
        </p:spPr>
        <p:txBody>
          <a:bodyPr>
            <a:normAutofit/>
          </a:bodyPr>
          <a:lstStyle/>
          <a:p>
            <a:r>
              <a:rPr lang="en-US" sz="2400">
                <a:latin typeface="+mn-lt"/>
              </a:rPr>
              <a:t>Estimate RGB</a:t>
            </a:r>
            <a:br>
              <a:rPr lang="en-US" sz="2400">
                <a:latin typeface="+mn-lt"/>
              </a:rPr>
            </a:br>
            <a:r>
              <a:rPr lang="en-US" sz="2400">
                <a:latin typeface="+mn-lt"/>
              </a:rPr>
              <a:t>at </a:t>
            </a:r>
            <a:r>
              <a:rPr lang="ja-JP" altLang="en-US" sz="2400">
                <a:latin typeface="+mn-lt"/>
              </a:rPr>
              <a:t>‘</a:t>
            </a:r>
            <a:r>
              <a:rPr lang="en-US" sz="2400">
                <a:latin typeface="+mn-lt"/>
              </a:rPr>
              <a:t>G</a:t>
            </a:r>
            <a:r>
              <a:rPr lang="ja-JP" altLang="en-US" sz="2400">
                <a:latin typeface="+mn-lt"/>
              </a:rPr>
              <a:t>’</a:t>
            </a:r>
            <a:r>
              <a:rPr lang="en-US" sz="2400">
                <a:latin typeface="+mn-lt"/>
              </a:rPr>
              <a:t> cels from neighboring values</a:t>
            </a:r>
          </a:p>
        </p:txBody>
      </p:sp>
      <p:pic>
        <p:nvPicPr>
          <p:cNvPr id="6246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19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6" y="6019800"/>
            <a:ext cx="3441968" cy="584776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solidFill>
                  <a:schemeClr val="accent1"/>
                </a:solidFill>
              </a:rPr>
              <a:t>http://</a:t>
            </a:r>
            <a:r>
              <a:rPr lang="en-US" sz="1600" dirty="0" err="1">
                <a:solidFill>
                  <a:schemeClr val="accent1"/>
                </a:solidFill>
              </a:rPr>
              <a:t>www.cooldictionary.com</a:t>
            </a:r>
            <a:r>
              <a:rPr lang="en-US" sz="1600" dirty="0">
                <a:solidFill>
                  <a:schemeClr val="accent1"/>
                </a:solidFill>
              </a:rPr>
              <a:t>/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words/Bayer-</a:t>
            </a:r>
            <a:r>
              <a:rPr lang="en-US" sz="1600" dirty="0" err="1">
                <a:solidFill>
                  <a:schemeClr val="accent1"/>
                </a:solidFill>
              </a:rPr>
              <a:t>filter.wikipedia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4670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100">
                <a:latin typeface="+mn-lt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50916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68"/>
            <a:ext cx="9144000" cy="687471"/>
          </a:xfrm>
        </p:spPr>
        <p:txBody>
          <a:bodyPr/>
          <a:lstStyle/>
          <a:p>
            <a:r>
              <a:rPr lang="en-US">
                <a:latin typeface="+mn-lt"/>
              </a:rPr>
              <a:t>Programming Project #1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32320"/>
            <a:ext cx="8229600" cy="4525963"/>
          </a:xfrm>
        </p:spPr>
        <p:txBody>
          <a:bodyPr/>
          <a:lstStyle/>
          <a:p>
            <a:r>
              <a:rPr lang="en-US" sz="2400" b="1" dirty="0" err="1">
                <a:latin typeface="+mn-lt"/>
              </a:rPr>
              <a:t>Prokudin-Gorskii</a:t>
            </a:r>
            <a:r>
              <a:rPr lang="ja-JP" altLang="en-US" sz="2400" b="1" dirty="0">
                <a:latin typeface="+mn-lt"/>
              </a:rPr>
              <a:t>’</a:t>
            </a:r>
            <a:r>
              <a:rPr lang="en-US" sz="2400" b="1" dirty="0">
                <a:latin typeface="+mn-lt"/>
              </a:rPr>
              <a:t>s Color Photography (1907)</a:t>
            </a:r>
          </a:p>
          <a:p>
            <a:endParaRPr lang="en-US" sz="2400" dirty="0">
              <a:latin typeface="+mn-lt"/>
            </a:endParaRPr>
          </a:p>
        </p:txBody>
      </p:sp>
      <p:pic>
        <p:nvPicPr>
          <p:cNvPr id="65540" name="Picture 5" descr="Image of Camera and Cass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75568"/>
            <a:ext cx="22161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7" descr="Image of Lantern Proj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37518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9" descr="Three Negatives - Pinkhus Karlinskii. . . Supervisor of Chernigov Floodg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689768"/>
            <a:ext cx="15033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481" y="6031650"/>
            <a:ext cx="6116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in the three images for separate RGB channels.  </a:t>
            </a:r>
          </a:p>
          <a:p>
            <a:r>
              <a:rPr lang="en-US" dirty="0" smtClean="0"/>
              <a:t>Align the images and produce the color image.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15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Programming Project #1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6248400" cy="48006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>
                <a:latin typeface="+mn-lt"/>
              </a:rPr>
              <a:t>How to compare R,G,B channels?</a:t>
            </a:r>
          </a:p>
          <a:p>
            <a:pPr>
              <a:buFontTx/>
              <a:buChar char="•"/>
            </a:pPr>
            <a:r>
              <a:rPr lang="en-US" sz="2800" dirty="0">
                <a:latin typeface="+mn-lt"/>
              </a:rPr>
              <a:t>No right answer</a:t>
            </a:r>
          </a:p>
          <a:p>
            <a:pPr lvl="1"/>
            <a:r>
              <a:rPr lang="en-US" sz="2400" dirty="0">
                <a:latin typeface="+mn-lt"/>
              </a:rPr>
              <a:t>Sum of Squared Differences (SSD):</a:t>
            </a:r>
          </a:p>
          <a:p>
            <a:pPr lvl="1"/>
            <a:endParaRPr lang="en-US" sz="2400" dirty="0">
              <a:latin typeface="+mn-lt"/>
            </a:endParaRPr>
          </a:p>
          <a:p>
            <a:pPr lvl="1"/>
            <a:endParaRPr lang="en-US" sz="2400" dirty="0">
              <a:latin typeface="+mn-lt"/>
            </a:endParaRPr>
          </a:p>
          <a:p>
            <a:pPr lvl="1"/>
            <a:endParaRPr lang="en-US" sz="2400" dirty="0">
              <a:latin typeface="+mn-lt"/>
            </a:endParaRPr>
          </a:p>
          <a:p>
            <a:pPr lvl="1"/>
            <a:r>
              <a:rPr lang="en-US" sz="2400" dirty="0">
                <a:latin typeface="+mn-lt"/>
              </a:rPr>
              <a:t>Normalized Correlation (NCC):</a:t>
            </a:r>
          </a:p>
        </p:txBody>
      </p:sp>
      <p:pic>
        <p:nvPicPr>
          <p:cNvPr id="66564" name="Picture 4" descr="00153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1066800"/>
            <a:ext cx="2139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589915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6248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20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information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4975" y="1613647"/>
            <a:ext cx="6305445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Course web</a:t>
            </a:r>
            <a:r>
              <a:rPr lang="en-US" dirty="0"/>
              <a:t> </a:t>
            </a:r>
            <a:r>
              <a:rPr lang="en-US" dirty="0" smtClean="0"/>
              <a:t>page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acberg.com</a:t>
            </a:r>
            <a:r>
              <a:rPr lang="en-US" dirty="0" smtClean="0"/>
              <a:t>/</a:t>
            </a:r>
            <a:r>
              <a:rPr lang="en-US" dirty="0" err="1" smtClean="0"/>
              <a:t>comp_photog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Alexei </a:t>
            </a:r>
            <a:r>
              <a:rPr lang="en-US" dirty="0" err="1" smtClean="0"/>
              <a:t>Efros</a:t>
            </a:r>
            <a:r>
              <a:rPr lang="en-US" dirty="0"/>
              <a:t> </a:t>
            </a:r>
            <a:r>
              <a:rPr lang="en-US" dirty="0" smtClean="0"/>
              <a:t>at CMU and U.C. Berkeley</a:t>
            </a:r>
          </a:p>
          <a:p>
            <a:r>
              <a:rPr lang="en-US" dirty="0"/>
              <a:t>http://</a:t>
            </a:r>
            <a:r>
              <a:rPr lang="en-US" dirty="0" err="1"/>
              <a:t>inst.eecs.berkeley.edu</a:t>
            </a:r>
            <a:r>
              <a:rPr lang="en-US" dirty="0"/>
              <a:t>/~cs194-26/fa15/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Derek </a:t>
            </a:r>
            <a:r>
              <a:rPr lang="en-US" dirty="0" err="1" smtClean="0"/>
              <a:t>Hoiem</a:t>
            </a:r>
            <a:r>
              <a:rPr lang="en-US" dirty="0" smtClean="0"/>
              <a:t> at University of Illinois Urbana Champaign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Alyosha’s</a:t>
            </a:r>
            <a:r>
              <a:rPr lang="en-US" dirty="0" smtClean="0"/>
              <a:t> student, similar course)</a:t>
            </a:r>
          </a:p>
          <a:p>
            <a:r>
              <a:rPr lang="en-US" dirty="0">
                <a:hlinkClick r:id="rId2"/>
              </a:rPr>
              <a:t>https://courses.engr.illinois.edu/cs498dh3/fa2013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Rick </a:t>
            </a:r>
            <a:r>
              <a:rPr lang="en-US" dirty="0" err="1" smtClean="0"/>
              <a:t>Szeliski’s</a:t>
            </a:r>
            <a:r>
              <a:rPr lang="en-US" dirty="0" smtClean="0"/>
              <a:t> textbook page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szeliski.org</a:t>
            </a:r>
            <a:r>
              <a:rPr lang="en-US" dirty="0">
                <a:hlinkClick r:id="rId3"/>
              </a:rPr>
              <a:t>/Book/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94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Next</a:t>
            </a:r>
            <a:r>
              <a:rPr lang="en-US" baseline="0" dirty="0" smtClean="0"/>
              <a:t>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nstall </a:t>
            </a:r>
            <a:r>
              <a:rPr lang="en-US" dirty="0" err="1" smtClean="0"/>
              <a:t>matlab</a:t>
            </a:r>
            <a:r>
              <a:rPr lang="en-US" dirty="0" smtClean="0"/>
              <a:t> &amp; image processing </a:t>
            </a:r>
            <a:r>
              <a:rPr lang="en-US" dirty="0" smtClean="0"/>
              <a:t>toolbox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dirty="0">
                <a:hlinkClick r:id="rId2"/>
              </a:rPr>
              <a:t>https://software.sites.unc.edu/software/</a:t>
            </a:r>
            <a:r>
              <a:rPr lang="en-US" sz="2000" dirty="0" smtClean="0">
                <a:hlinkClick r:id="rId2"/>
              </a:rPr>
              <a:t>matlab/</a:t>
            </a:r>
            <a:endParaRPr lang="en-US" dirty="0" smtClean="0"/>
          </a:p>
          <a:p>
            <a:r>
              <a:rPr lang="en-US" dirty="0" smtClean="0"/>
              <a:t>Look </a:t>
            </a:r>
            <a:r>
              <a:rPr lang="en-US" dirty="0" smtClean="0"/>
              <a:t>over a </a:t>
            </a:r>
            <a:r>
              <a:rPr lang="en-US" dirty="0" err="1" smtClean="0"/>
              <a:t>matlab</a:t>
            </a:r>
            <a:r>
              <a:rPr lang="en-US" dirty="0" smtClean="0"/>
              <a:t> tutorial e.g.</a:t>
            </a:r>
          </a:p>
          <a:p>
            <a:pPr lvl="1"/>
            <a:r>
              <a:rPr lang="en-US" dirty="0" smtClean="0">
                <a:hlinkClick r:id="rId3"/>
              </a:rPr>
              <a:t>http://www.cs.unc.edu/~lazebnik/spring11/matlab.intro.html</a:t>
            </a:r>
            <a:endParaRPr lang="en-US" dirty="0" smtClean="0"/>
          </a:p>
          <a:p>
            <a:r>
              <a:rPr lang="en-US" dirty="0" smtClean="0"/>
              <a:t>Read chapter 1  in the </a:t>
            </a:r>
            <a:r>
              <a:rPr lang="en-US" dirty="0" err="1" smtClean="0"/>
              <a:t>Szeliski</a:t>
            </a:r>
            <a:r>
              <a:rPr lang="en-US" dirty="0" smtClean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7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46154" y="6445028"/>
            <a:ext cx="5737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Poisson image editing,  Perez et al., </a:t>
            </a:r>
            <a:r>
              <a:rPr lang="en-US" dirty="0" err="1" smtClean="0"/>
              <a:t>Siggraph</a:t>
            </a:r>
            <a:r>
              <a:rPr lang="en-US" dirty="0" smtClean="0"/>
              <a:t> 2003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59"/>
          <a:stretch/>
        </p:blipFill>
        <p:spPr>
          <a:xfrm>
            <a:off x="707199" y="1518574"/>
            <a:ext cx="8089900" cy="412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9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3948" y="6445028"/>
            <a:ext cx="7825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Automatic panoramic image stitching,  Brown and Lowe, IJCV 2007`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36" y="808128"/>
            <a:ext cx="4179917" cy="5499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652" y="2455990"/>
            <a:ext cx="4667537" cy="2741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99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84344" y="2981507"/>
            <a:ext cx="4795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Stabilized Ball Camera Video Link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45436" y="6445028"/>
            <a:ext cx="3738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BallCam</a:t>
            </a:r>
            <a:r>
              <a:rPr lang="en-US" dirty="0" smtClean="0"/>
              <a:t>!,  </a:t>
            </a:r>
            <a:r>
              <a:rPr lang="en-US" dirty="0" err="1" smtClean="0"/>
              <a:t>Kitani</a:t>
            </a:r>
            <a:r>
              <a:rPr lang="en-US" dirty="0" smtClean="0"/>
              <a:t> et al., UIST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9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0736" y="6119336"/>
            <a:ext cx="6329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First-person </a:t>
            </a:r>
            <a:r>
              <a:rPr lang="en-US" dirty="0" err="1" smtClean="0"/>
              <a:t>hyperlapse</a:t>
            </a:r>
            <a:r>
              <a:rPr lang="en-US" dirty="0" smtClean="0"/>
              <a:t> videos, Kopf et al </a:t>
            </a:r>
            <a:r>
              <a:rPr lang="en-US" dirty="0" err="1" smtClean="0"/>
              <a:t>Siggraph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52229" y="3012043"/>
            <a:ext cx="2967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Link to hyper-lapse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2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0736" y="6119336"/>
            <a:ext cx="6058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Eulerian</a:t>
            </a:r>
            <a:r>
              <a:rPr lang="en-US" dirty="0"/>
              <a:t> </a:t>
            </a:r>
            <a:r>
              <a:rPr lang="en-US" dirty="0" smtClean="0"/>
              <a:t>video </a:t>
            </a:r>
            <a:r>
              <a:rPr lang="en-US" dirty="0"/>
              <a:t>m</a:t>
            </a:r>
            <a:r>
              <a:rPr lang="en-US" dirty="0" smtClean="0"/>
              <a:t>agnification, Wu et al </a:t>
            </a:r>
            <a:r>
              <a:rPr lang="en-US" dirty="0" err="1" smtClean="0"/>
              <a:t>Siggraph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9878" y="3116784"/>
            <a:ext cx="484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Link to Eulerian video magnification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52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9" t="22437" r="10008" b="19693"/>
          <a:stretch>
            <a:fillRect/>
          </a:stretch>
        </p:blipFill>
        <p:spPr bwMode="auto">
          <a:xfrm>
            <a:off x="1585913" y="371475"/>
            <a:ext cx="6208712" cy="59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70486" y="6472793"/>
            <a:ext cx="564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Image quilting, </a:t>
            </a:r>
            <a:r>
              <a:rPr lang="en-US" dirty="0" err="1" smtClean="0"/>
              <a:t>Efros</a:t>
            </a:r>
            <a:r>
              <a:rPr lang="en-US" dirty="0" smtClean="0"/>
              <a:t> and Freeman </a:t>
            </a:r>
            <a:r>
              <a:rPr lang="en-US" dirty="0" err="1" smtClean="0"/>
              <a:t>Siggraph</a:t>
            </a:r>
            <a:r>
              <a:rPr lang="en-US" dirty="0" smtClean="0"/>
              <a:t>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04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3985</TotalTime>
  <Words>1001</Words>
  <Application>Microsoft Macintosh PowerPoint</Application>
  <PresentationFormat>On-screen Show (4:3)</PresentationFormat>
  <Paragraphs>160</Paragraphs>
  <Slides>38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Image</vt:lpstr>
      <vt:lpstr>Computational Photography CS 590 (future 572)  Spring 2016</vt:lpstr>
      <vt:lpstr>Morphing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Formation</vt:lpstr>
      <vt:lpstr>Sensor Array</vt:lpstr>
      <vt:lpstr>Sampling and Quantization</vt:lpstr>
      <vt:lpstr>The Eye</vt:lpstr>
      <vt:lpstr>The Retina</vt:lpstr>
      <vt:lpstr>Retina up-close</vt:lpstr>
      <vt:lpstr>PowerPoint Presentation</vt:lpstr>
      <vt:lpstr>PowerPoint Presentation</vt:lpstr>
      <vt:lpstr>PowerPoint Presentation</vt:lpstr>
      <vt:lpstr>More Spectra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Camera White Balancing</vt:lpstr>
      <vt:lpstr>Recent real-world example</vt:lpstr>
      <vt:lpstr>Recent real-world example</vt:lpstr>
      <vt:lpstr>Recent real-world example</vt:lpstr>
      <vt:lpstr>Recent real-world example</vt:lpstr>
      <vt:lpstr>Color Sensing in Camera (RGB)</vt:lpstr>
      <vt:lpstr>Practical Color Sensing: Bayer Grid</vt:lpstr>
      <vt:lpstr>Programming Project #1</vt:lpstr>
      <vt:lpstr>Programming Project #1</vt:lpstr>
      <vt:lpstr>Other information</vt:lpstr>
      <vt:lpstr>For Next Class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 CSE 527  Spring 2011</dc:title>
  <dc:creator>Alexander Berg</dc:creator>
  <cp:lastModifiedBy>Alexander Berg</cp:lastModifiedBy>
  <cp:revision>38</cp:revision>
  <dcterms:created xsi:type="dcterms:W3CDTF">2011-02-01T16:22:45Z</dcterms:created>
  <dcterms:modified xsi:type="dcterms:W3CDTF">2016-01-11T20:52:13Z</dcterms:modified>
</cp:coreProperties>
</file>