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embeddings/oleObject2.bin" ContentType="application/vnd.openxmlformats-officedocument.oleObject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tags/tag11.xml" ContentType="application/vnd.openxmlformats-officedocument.presentationml.tags+xml"/>
  <Override PartName="/ppt/embeddings/oleObject39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5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3"/>
  </p:notesMasterIdLst>
  <p:sldIdLst>
    <p:sldId id="256" r:id="rId2"/>
    <p:sldId id="333" r:id="rId3"/>
    <p:sldId id="331" r:id="rId4"/>
    <p:sldId id="437" r:id="rId5"/>
    <p:sldId id="400" r:id="rId6"/>
    <p:sldId id="401" r:id="rId7"/>
    <p:sldId id="402" r:id="rId8"/>
    <p:sldId id="403" r:id="rId9"/>
    <p:sldId id="407" r:id="rId10"/>
    <p:sldId id="408" r:id="rId11"/>
    <p:sldId id="409" r:id="rId12"/>
    <p:sldId id="410" r:id="rId13"/>
    <p:sldId id="411" r:id="rId14"/>
    <p:sldId id="412" r:id="rId15"/>
    <p:sldId id="413" r:id="rId16"/>
    <p:sldId id="414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22" r:id="rId25"/>
    <p:sldId id="423" r:id="rId26"/>
    <p:sldId id="424" r:id="rId27"/>
    <p:sldId id="425" r:id="rId28"/>
    <p:sldId id="426" r:id="rId29"/>
    <p:sldId id="427" r:id="rId30"/>
    <p:sldId id="428" r:id="rId31"/>
    <p:sldId id="429" r:id="rId32"/>
    <p:sldId id="430" r:id="rId33"/>
    <p:sldId id="431" r:id="rId34"/>
    <p:sldId id="432" r:id="rId35"/>
    <p:sldId id="433" r:id="rId36"/>
    <p:sldId id="434" r:id="rId37"/>
    <p:sldId id="435" r:id="rId38"/>
    <p:sldId id="436" r:id="rId39"/>
    <p:sldId id="438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  <p:sldId id="353" r:id="rId57"/>
    <p:sldId id="354" r:id="rId58"/>
    <p:sldId id="355" r:id="rId59"/>
    <p:sldId id="356" r:id="rId60"/>
    <p:sldId id="357" r:id="rId61"/>
    <p:sldId id="358" r:id="rId62"/>
    <p:sldId id="359" r:id="rId63"/>
    <p:sldId id="360" r:id="rId64"/>
    <p:sldId id="361" r:id="rId65"/>
    <p:sldId id="362" r:id="rId66"/>
    <p:sldId id="363" r:id="rId67"/>
    <p:sldId id="364" r:id="rId68"/>
    <p:sldId id="365" r:id="rId69"/>
    <p:sldId id="366" r:id="rId70"/>
    <p:sldId id="367" r:id="rId71"/>
    <p:sldId id="368" r:id="rId72"/>
    <p:sldId id="369" r:id="rId73"/>
    <p:sldId id="370" r:id="rId74"/>
    <p:sldId id="371" r:id="rId75"/>
    <p:sldId id="372" r:id="rId76"/>
    <p:sldId id="373" r:id="rId77"/>
    <p:sldId id="374" r:id="rId78"/>
    <p:sldId id="375" r:id="rId79"/>
    <p:sldId id="376" r:id="rId80"/>
    <p:sldId id="377" r:id="rId81"/>
    <p:sldId id="378" r:id="rId82"/>
    <p:sldId id="379" r:id="rId83"/>
    <p:sldId id="380" r:id="rId84"/>
    <p:sldId id="381" r:id="rId85"/>
    <p:sldId id="382" r:id="rId86"/>
    <p:sldId id="383" r:id="rId87"/>
    <p:sldId id="384" r:id="rId88"/>
    <p:sldId id="385" r:id="rId89"/>
    <p:sldId id="386" r:id="rId90"/>
    <p:sldId id="387" r:id="rId91"/>
    <p:sldId id="388" r:id="rId92"/>
    <p:sldId id="389" r:id="rId93"/>
    <p:sldId id="390" r:id="rId94"/>
    <p:sldId id="391" r:id="rId95"/>
    <p:sldId id="392" r:id="rId96"/>
    <p:sldId id="393" r:id="rId97"/>
    <p:sldId id="394" r:id="rId98"/>
    <p:sldId id="395" r:id="rId99"/>
    <p:sldId id="397" r:id="rId100"/>
    <p:sldId id="398" r:id="rId101"/>
    <p:sldId id="399" r:id="rId102"/>
    <p:sldId id="330" r:id="rId103"/>
    <p:sldId id="323" r:id="rId104"/>
    <p:sldId id="324" r:id="rId105"/>
    <p:sldId id="325" r:id="rId106"/>
    <p:sldId id="326" r:id="rId107"/>
    <p:sldId id="327" r:id="rId108"/>
    <p:sldId id="328" r:id="rId109"/>
    <p:sldId id="329" r:id="rId110"/>
    <p:sldId id="312" r:id="rId111"/>
    <p:sldId id="289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1" autoAdjust="0"/>
    <p:restoredTop sz="84244" autoAdjust="0"/>
  </p:normalViewPr>
  <p:slideViewPr>
    <p:cSldViewPr snapToGrid="0" snapToObjects="1">
      <p:cViewPr varScale="1">
        <p:scale>
          <a:sx n="113" d="100"/>
          <a:sy n="113" d="100"/>
        </p:scale>
        <p:origin x="-7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notesMaster" Target="notesMasters/notesMaster1.xml"/><Relationship Id="rId114" Type="http://schemas.openxmlformats.org/officeDocument/2006/relationships/printerSettings" Target="printerSettings/printerSettings1.bin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4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4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Relationship Id="rId2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4" Type="http://schemas.openxmlformats.org/officeDocument/2006/relationships/image" Target="../media/image72.wmf"/><Relationship Id="rId1" Type="http://schemas.openxmlformats.org/officeDocument/2006/relationships/image" Target="../media/image74.wmf"/><Relationship Id="rId2" Type="http://schemas.openxmlformats.org/officeDocument/2006/relationships/image" Target="../media/image7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4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4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4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4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4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4" Type="http://schemas.openxmlformats.org/officeDocument/2006/relationships/image" Target="../media/image74.wmf"/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54EC0-2C0E-5B4C-BB31-B7560296D8C9}" type="datetimeFigureOut">
              <a:rPr lang="en-US" smtClean="0"/>
              <a:t>1/13/16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DCCF8-A222-4747-B82C-C9532FD51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9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previous affiliations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65D6-1C22-A94C-9391-5DBD8DC85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9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6BAB09-EB09-4069-AACB-ACFBF75D3BD7}" type="slidenum">
              <a:rPr lang="en-US" smtClean="0"/>
              <a:pPr>
                <a:defRPr/>
              </a:pPr>
              <a:t>55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12BDDD-E507-414C-9546-6C780BBC0A4F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12BDDD-E507-414C-9546-6C780BBC0A4F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B0CF82-B2CB-4BB4-936A-DAFA9D7E32E7}" type="slidenum">
              <a:rPr lang="en-US" smtClean="0"/>
              <a:pPr>
                <a:defRPr/>
              </a:pPr>
              <a:t>61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CA3E06-C2E2-4F97-9C28-F154A584EC78}" type="slidenum">
              <a:rPr lang="en-US" smtClean="0"/>
              <a:pPr>
                <a:defRPr/>
              </a:pPr>
              <a:t>62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3E639E-0952-4AA7-9181-4F0E1BF81BA0}" type="slidenum">
              <a:rPr lang="en-US" smtClean="0"/>
              <a:pPr>
                <a:defRPr/>
              </a:pPr>
              <a:t>63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659606-F9C4-43C9-A329-06E2E7CBE0E7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0D901-E6AD-4988-B817-283790976901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EFF86F-CA62-48AE-BC8D-DE84F3EF2ECB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D3DBBF-ED6A-4F08-88AD-44AB8112F9E2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EA84BAE7-DB2B-DD4D-81D2-27E95E593D90}" type="slidenum">
              <a:rPr lang="en-US" sz="1100">
                <a:solidFill>
                  <a:srgbClr val="000000"/>
                </a:solidFill>
              </a:rPr>
              <a:pPr/>
              <a:t>15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51A22E-84E9-4A8B-9237-B26B5ED03E72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2F7911-2450-49A1-B95C-294ACA339825}" type="slidenum">
              <a:rPr lang="en-US" smtClean="0"/>
              <a:pPr>
                <a:defRPr/>
              </a:pPr>
              <a:t>72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AB3969-2C31-4DC6-A614-D8FBE225B312}" type="slidenum">
              <a:rPr lang="en-US" smtClean="0"/>
              <a:pPr>
                <a:defRPr/>
              </a:pPr>
              <a:t>73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1DF882-9798-4F04-B8FA-54440DAA91E1}" type="slidenum">
              <a:rPr lang="en-US" smtClean="0"/>
              <a:pPr>
                <a:defRPr/>
              </a:pPr>
              <a:t>74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D2D3CD-F11B-4DB8-85A9-54A3852DDD0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527291-08BD-4E0E-9708-B31758CAC23F}" type="slidenum">
              <a:rPr lang="en-US" smtClean="0"/>
              <a:pPr>
                <a:defRPr/>
              </a:pPr>
              <a:t>78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Linear vs. quadratic in mask size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5BCFB7-FFA6-4836-9385-64573495F7F5}" type="slidenum">
              <a:rPr lang="en-US" smtClean="0"/>
              <a:pPr>
                <a:defRPr/>
              </a:pPr>
              <a:t>79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16B911-6196-4910-897F-C1B06C78DB7C}" type="slidenum">
              <a:rPr lang="en-US" smtClean="0"/>
              <a:pPr>
                <a:defRPr/>
              </a:pPr>
              <a:t>80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7C3945-5CEC-4252-B0BA-BFBA15FD4BF2}" type="slidenum">
              <a:rPr lang="en-US" smtClean="0"/>
              <a:pPr>
                <a:defRPr/>
              </a:pPr>
              <a:t>82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A4B67C-FE13-4848-AC8D-6ECA9F2C4E2B}" type="slidenum">
              <a:rPr lang="en-US" smtClean="0"/>
              <a:pPr>
                <a:defRPr/>
              </a:pPr>
              <a:t>84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D83DC434-7D8F-9143-B95D-DAB939B0EDAA}" type="slidenum">
              <a:rPr lang="en-US" sz="1100"/>
              <a:pPr/>
              <a:t>16</a:t>
            </a:fld>
            <a:endParaRPr lang="en-US" sz="11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mtClean="0">
                <a:ea typeface="+mn-ea"/>
                <a:sym typeface="Symbol" pitchFamily="18" charset="2"/>
              </a:rPr>
              <a:t>  </a:t>
            </a:r>
            <a:r>
              <a:rPr lang="en-US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sym typeface="Symbol" pitchFamily="18" charset="2"/>
              </a:rPr>
              <a:t>At least 3 spectral bands required (e.g. R,G,B)</a:t>
            </a:r>
            <a:r>
              <a:rPr lang="en-US" smtClean="0">
                <a:ea typeface="+mn-ea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5F9DE8-C56F-4C0C-BB45-91C2D55B9079}" type="slidenum">
              <a:rPr lang="en-US" smtClean="0"/>
              <a:pPr>
                <a:defRPr/>
              </a:pPr>
              <a:t>85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AB677-4DE7-4791-8634-04DCBBC1B672}" type="slidenum">
              <a:rPr lang="en-US" smtClean="0"/>
              <a:pPr>
                <a:defRPr/>
              </a:pPr>
              <a:t>86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B0EA30-C3BD-48A6-99A4-373ADD3BBF1A}" type="slidenum">
              <a:rPr lang="en-US" smtClean="0"/>
              <a:pPr>
                <a:defRPr/>
              </a:pPr>
              <a:t>87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D304DF-DBFA-42AB-A004-7F9118341926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our first assignment as </a:t>
            </a:r>
            <a:r>
              <a:rPr lang="en-US" dirty="0" smtClean="0"/>
              <a:t>we already discussed.  And</a:t>
            </a:r>
            <a:r>
              <a:rPr lang="en-US" baseline="0" dirty="0" smtClean="0"/>
              <a:t> as mentioned the grad students will do some extra alignment in addition (the undergrad can do this for extra credit).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DCCF8-A222-4747-B82C-C9532FD51C9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682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DCCF8-A222-4747-B82C-C9532FD51C9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0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13F0C-7D8B-49D5-BD3E-D89F5702BAF8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5B674A-0FD7-4D74-8651-DAF8181A841D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07909-8A3A-46DA-B63D-FB13C637CA96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FCB3F7-E8B9-4350-B21B-F8B84D9B0DBC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D04E47-6704-4FD8-A8AC-4C8538B656C1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C7501E-CEBC-48E8-8218-8DF33A7FD536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3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78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DC8F-EB96-490E-B9A0-F478FCFC4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9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0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2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8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8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AA44E-D3AB-2D4B-A15D-6F962C57C288}" type="datetimeFigureOut">
              <a:rPr lang="en-US" smtClean="0"/>
              <a:t>1/13/16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A05FB-31E7-1F4C-BDF2-9B407CCD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5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79AA44E-D3AB-2D4B-A15D-6F962C57C288}" type="datetimeFigureOut">
              <a:rPr lang="en-US" smtClean="0"/>
              <a:pPr/>
              <a:t>1/13/16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CA8A05FB-31E7-1F4C-BDF2-9B407CCD8D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7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w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jpeg"/><Relationship Id="rId6" Type="http://schemas.openxmlformats.org/officeDocument/2006/relationships/image" Target="../media/image138.jpeg"/><Relationship Id="rId7" Type="http://schemas.openxmlformats.org/officeDocument/2006/relationships/image" Target="../media/image139.png"/><Relationship Id="rId8" Type="http://schemas.openxmlformats.org/officeDocument/2006/relationships/image" Target="../media/image140.jpeg"/><Relationship Id="rId9" Type="http://schemas.openxmlformats.org/officeDocument/2006/relationships/image" Target="../media/image141.png"/><Relationship Id="rId10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unc.edu/~lazebnik/spring11/matlab.intro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wmf"/><Relationship Id="rId3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wmf"/><Relationship Id="rId3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4" Type="http://schemas.openxmlformats.org/officeDocument/2006/relationships/image" Target="../media/image35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wmf"/><Relationship Id="rId3" Type="http://schemas.openxmlformats.org/officeDocument/2006/relationships/image" Target="../media/image3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wmf"/><Relationship Id="rId3" Type="http://schemas.openxmlformats.org/officeDocument/2006/relationships/image" Target="../media/image37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wmf"/><Relationship Id="rId3" Type="http://schemas.openxmlformats.org/officeDocument/2006/relationships/image" Target="../media/image3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wmf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wmf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wmf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72.wmf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72.wmf"/><Relationship Id="rId1" Type="http://schemas.openxmlformats.org/officeDocument/2006/relationships/vmlDrawing" Target="../drawings/vmlDrawing3.vml"/><Relationship Id="rId2" Type="http://schemas.openxmlformats.org/officeDocument/2006/relationships/tags" Target="../tags/tag2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oleObject" Target="../embeddings/oleObject3.bin"/><Relationship Id="rId6" Type="http://schemas.openxmlformats.org/officeDocument/2006/relationships/image" Target="../media/image74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75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7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74.wmf"/><Relationship Id="rId1" Type="http://schemas.openxmlformats.org/officeDocument/2006/relationships/vmlDrawing" Target="../drawings/vmlDrawing4.vml"/><Relationship Id="rId2" Type="http://schemas.openxmlformats.org/officeDocument/2006/relationships/tags" Target="../tags/tag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oleObject" Target="../embeddings/oleObject7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76.wmf"/><Relationship Id="rId9" Type="http://schemas.openxmlformats.org/officeDocument/2006/relationships/image" Target="../media/image73.png"/><Relationship Id="rId10" Type="http://schemas.openxmlformats.org/officeDocument/2006/relationships/oleObject" Target="../embeddings/oleObject9.bin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w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74.wmf"/><Relationship Id="rId1" Type="http://schemas.openxmlformats.org/officeDocument/2006/relationships/vmlDrawing" Target="../drawings/vmlDrawing5.v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oleObject" Target="../embeddings/oleObject11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76.wmf"/><Relationship Id="rId9" Type="http://schemas.openxmlformats.org/officeDocument/2006/relationships/image" Target="../media/image73.png"/><Relationship Id="rId10" Type="http://schemas.openxmlformats.org/officeDocument/2006/relationships/oleObject" Target="../embeddings/oleObject13.bin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wmf"/><Relationship Id="rId12" Type="http://schemas.openxmlformats.org/officeDocument/2006/relationships/oleObject" Target="../embeddings/oleObject18.bin"/><Relationship Id="rId13" Type="http://schemas.openxmlformats.org/officeDocument/2006/relationships/image" Target="../media/image74.wmf"/><Relationship Id="rId1" Type="http://schemas.openxmlformats.org/officeDocument/2006/relationships/vmlDrawing" Target="../drawings/vmlDrawing6.vml"/><Relationship Id="rId2" Type="http://schemas.openxmlformats.org/officeDocument/2006/relationships/tags" Target="../tags/tag5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oleObject" Target="../embeddings/oleObject15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76.wmf"/><Relationship Id="rId9" Type="http://schemas.openxmlformats.org/officeDocument/2006/relationships/image" Target="../media/image73.png"/><Relationship Id="rId10" Type="http://schemas.openxmlformats.org/officeDocument/2006/relationships/oleObject" Target="../embeddings/oleObject17.bin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wmf"/><Relationship Id="rId12" Type="http://schemas.openxmlformats.org/officeDocument/2006/relationships/oleObject" Target="../embeddings/oleObject22.bin"/><Relationship Id="rId13" Type="http://schemas.openxmlformats.org/officeDocument/2006/relationships/image" Target="../media/image74.wmf"/><Relationship Id="rId1" Type="http://schemas.openxmlformats.org/officeDocument/2006/relationships/vmlDrawing" Target="../drawings/vmlDrawing7.v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19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76.wmf"/><Relationship Id="rId9" Type="http://schemas.openxmlformats.org/officeDocument/2006/relationships/image" Target="../media/image73.png"/><Relationship Id="rId10" Type="http://schemas.openxmlformats.org/officeDocument/2006/relationships/oleObject" Target="../embeddings/oleObject21.bin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wmf"/><Relationship Id="rId12" Type="http://schemas.openxmlformats.org/officeDocument/2006/relationships/oleObject" Target="../embeddings/oleObject26.bin"/><Relationship Id="rId13" Type="http://schemas.openxmlformats.org/officeDocument/2006/relationships/image" Target="../media/image74.wmf"/><Relationship Id="rId1" Type="http://schemas.openxmlformats.org/officeDocument/2006/relationships/vmlDrawing" Target="../drawings/vmlDrawing8.vml"/><Relationship Id="rId2" Type="http://schemas.openxmlformats.org/officeDocument/2006/relationships/tags" Target="../tags/tag7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9.xml"/><Relationship Id="rId5" Type="http://schemas.openxmlformats.org/officeDocument/2006/relationships/oleObject" Target="../embeddings/oleObject23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76.wmf"/><Relationship Id="rId9" Type="http://schemas.openxmlformats.org/officeDocument/2006/relationships/image" Target="../media/image73.png"/><Relationship Id="rId10" Type="http://schemas.openxmlformats.org/officeDocument/2006/relationships/oleObject" Target="../embeddings/oleObject25.bin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wmf"/><Relationship Id="rId12" Type="http://schemas.openxmlformats.org/officeDocument/2006/relationships/oleObject" Target="../embeddings/oleObject30.bin"/><Relationship Id="rId13" Type="http://schemas.openxmlformats.org/officeDocument/2006/relationships/image" Target="../media/image74.wmf"/><Relationship Id="rId1" Type="http://schemas.openxmlformats.org/officeDocument/2006/relationships/vmlDrawing" Target="../drawings/vmlDrawing9.vml"/><Relationship Id="rId2" Type="http://schemas.openxmlformats.org/officeDocument/2006/relationships/tags" Target="../tags/tag8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0.xml"/><Relationship Id="rId5" Type="http://schemas.openxmlformats.org/officeDocument/2006/relationships/oleObject" Target="../embeddings/oleObject27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28.bin"/><Relationship Id="rId8" Type="http://schemas.openxmlformats.org/officeDocument/2006/relationships/image" Target="../media/image76.wmf"/><Relationship Id="rId9" Type="http://schemas.openxmlformats.org/officeDocument/2006/relationships/image" Target="../media/image73.png"/><Relationship Id="rId10" Type="http://schemas.openxmlformats.org/officeDocument/2006/relationships/oleObject" Target="../embeddings/oleObject29.bin"/></Relationships>
</file>

<file path=ppt/slides/_rels/slide5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wmf"/><Relationship Id="rId12" Type="http://schemas.openxmlformats.org/officeDocument/2006/relationships/oleObject" Target="../embeddings/oleObject34.bin"/><Relationship Id="rId13" Type="http://schemas.openxmlformats.org/officeDocument/2006/relationships/image" Target="../media/image74.wmf"/><Relationship Id="rId1" Type="http://schemas.openxmlformats.org/officeDocument/2006/relationships/vmlDrawing" Target="../drawings/vmlDrawing10.vml"/><Relationship Id="rId2" Type="http://schemas.openxmlformats.org/officeDocument/2006/relationships/tags" Target="../tags/tag9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1.xml"/><Relationship Id="rId5" Type="http://schemas.openxmlformats.org/officeDocument/2006/relationships/oleObject" Target="../embeddings/oleObject31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76.wmf"/><Relationship Id="rId9" Type="http://schemas.openxmlformats.org/officeDocument/2006/relationships/image" Target="../media/image77.png"/><Relationship Id="rId10" Type="http://schemas.openxmlformats.org/officeDocument/2006/relationships/oleObject" Target="../embeddings/oleObject33.bin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2.wmf"/><Relationship Id="rId12" Type="http://schemas.openxmlformats.org/officeDocument/2006/relationships/oleObject" Target="../embeddings/oleObject38.bin"/><Relationship Id="rId13" Type="http://schemas.openxmlformats.org/officeDocument/2006/relationships/image" Target="../media/image74.wmf"/><Relationship Id="rId1" Type="http://schemas.openxmlformats.org/officeDocument/2006/relationships/vmlDrawing" Target="../drawings/vmlDrawing11.vml"/><Relationship Id="rId2" Type="http://schemas.openxmlformats.org/officeDocument/2006/relationships/tags" Target="../tags/tag10.xml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2.xml"/><Relationship Id="rId5" Type="http://schemas.openxmlformats.org/officeDocument/2006/relationships/oleObject" Target="../embeddings/oleObject35.bin"/><Relationship Id="rId6" Type="http://schemas.openxmlformats.org/officeDocument/2006/relationships/image" Target="../media/image75.wmf"/><Relationship Id="rId7" Type="http://schemas.openxmlformats.org/officeDocument/2006/relationships/oleObject" Target="../embeddings/oleObject36.bin"/><Relationship Id="rId8" Type="http://schemas.openxmlformats.org/officeDocument/2006/relationships/image" Target="../media/image76.wmf"/><Relationship Id="rId9" Type="http://schemas.openxmlformats.org/officeDocument/2006/relationships/image" Target="../media/image77.png"/><Relationship Id="rId10" Type="http://schemas.openxmlformats.org/officeDocument/2006/relationships/oleObject" Target="../embeddings/oleObject3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3.png"/><Relationship Id="rId5" Type="http://schemas.openxmlformats.org/officeDocument/2006/relationships/oleObject" Target="../embeddings/oleObject39.bin"/><Relationship Id="rId6" Type="http://schemas.openxmlformats.org/officeDocument/2006/relationships/image" Target="../media/image72.wmf"/><Relationship Id="rId1" Type="http://schemas.openxmlformats.org/officeDocument/2006/relationships/vmlDrawing" Target="../drawings/vmlDrawing12.vml"/><Relationship Id="rId2" Type="http://schemas.openxmlformats.org/officeDocument/2006/relationships/tags" Target="../tags/tag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Relationship Id="rId3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88.wmf"/><Relationship Id="rId6" Type="http://schemas.openxmlformats.org/officeDocument/2006/relationships/oleObject" Target="../embeddings/oleObject41.bin"/><Relationship Id="rId7" Type="http://schemas.openxmlformats.org/officeDocument/2006/relationships/image" Target="../media/image74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89.jpe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7.wmf"/></Relationships>
</file>

<file path=ppt/slides/_rels/slide8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6.jpeg"/><Relationship Id="rId12" Type="http://schemas.openxmlformats.org/officeDocument/2006/relationships/image" Target="../media/image107.jpeg"/><Relationship Id="rId13" Type="http://schemas.openxmlformats.org/officeDocument/2006/relationships/image" Target="../media/image108.jpeg"/><Relationship Id="rId14" Type="http://schemas.openxmlformats.org/officeDocument/2006/relationships/image" Target="../media/image109.jpeg"/><Relationship Id="rId15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Relationship Id="rId9" Type="http://schemas.openxmlformats.org/officeDocument/2006/relationships/image" Target="../media/image104.jpeg"/><Relationship Id="rId10" Type="http://schemas.openxmlformats.org/officeDocument/2006/relationships/image" Target="../media/image10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png"/><Relationship Id="rId5" Type="http://schemas.openxmlformats.org/officeDocument/2006/relationships/image" Target="../media/image128.jpeg"/><Relationship Id="rId6" Type="http://schemas.openxmlformats.org/officeDocument/2006/relationships/image" Target="../media/image129.png"/><Relationship Id="rId7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27.png"/><Relationship Id="rId5" Type="http://schemas.openxmlformats.org/officeDocument/2006/relationships/image" Target="../media/image128.jpeg"/><Relationship Id="rId6" Type="http://schemas.openxmlformats.org/officeDocument/2006/relationships/image" Target="../media/image129.png"/><Relationship Id="rId7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83.png"/><Relationship Id="rId5" Type="http://schemas.openxmlformats.org/officeDocument/2006/relationships/image" Target="../media/image73.png"/><Relationship Id="rId6" Type="http://schemas.openxmlformats.org/officeDocument/2006/relationships/image" Target="../media/image132.jpeg"/><Relationship Id="rId7" Type="http://schemas.openxmlformats.org/officeDocument/2006/relationships/image" Target="../media/image133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Computational Photography</a:t>
            </a:r>
            <a:br>
              <a:rPr lang="en-US" sz="2800" dirty="0" smtClean="0"/>
            </a:br>
            <a:r>
              <a:rPr lang="en-US" sz="2800" dirty="0" smtClean="0"/>
              <a:t>lecture 1-- recording light and filtering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CS 590  Spring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499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Prof.  Alex Berg</a:t>
            </a:r>
          </a:p>
          <a:p>
            <a:endParaRPr lang="en-US" dirty="0"/>
          </a:p>
          <a:p>
            <a:r>
              <a:rPr lang="en-US" dirty="0" smtClean="0"/>
              <a:t>(Credits to many other folks on individual slides)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28" y="310455"/>
            <a:ext cx="2516306" cy="181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3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Retina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705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08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Take-home questions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Write down a 3x3 filter that returns a positive value if the average value of the 4-adjacent neighbors is less than the center and a negative value otherwise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mtClean="0"/>
              <a:t>Write down a filter that will compute the gradient in the x-direction: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mtClean="0"/>
              <a:t>	</a:t>
            </a:r>
            <a:r>
              <a:rPr lang="en-US" sz="2000" smtClean="0">
                <a:latin typeface="Courier New" pitchFamily="49" charset="0"/>
                <a:cs typeface="Courier New" pitchFamily="49" charset="0"/>
              </a:rPr>
              <a:t>gradx(y,x) = im(y,x+1)-im(y,x) for each x, y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000" smtClean="0">
                <a:latin typeface="Courier New" pitchFamily="49" charset="0"/>
                <a:cs typeface="Courier New" pitchFamily="49" charset="0"/>
              </a:rPr>
              <a:t>	</a:t>
            </a:r>
            <a:endParaRPr lang="en-US" smtClean="0"/>
          </a:p>
        </p:txBody>
      </p:sp>
      <p:sp>
        <p:nvSpPr>
          <p:cNvPr id="69636" name="TextBox 4"/>
          <p:cNvSpPr txBox="1">
            <a:spLocks noChangeArrowheads="1"/>
          </p:cNvSpPr>
          <p:nvPr/>
        </p:nvSpPr>
        <p:spPr bwMode="auto">
          <a:xfrm>
            <a:off x="8189913" y="0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8/30/12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Take-home questions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609600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None/>
            </a:pPr>
            <a:r>
              <a:rPr lang="en-US" sz="2800" smtClean="0"/>
              <a:t>3.  Fill in the blanks:</a:t>
            </a:r>
          </a:p>
        </p:txBody>
      </p:sp>
      <p:pic>
        <p:nvPicPr>
          <p:cNvPr id="70660" name="Picture 3" descr="C:\Users\Hoiem\Documents\Classes\Computational Photography - Fall 2010\lectures\figs\filters\fil_pairs\sobel_ga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3510" r="14474" b="3510"/>
          <a:stretch>
            <a:fillRect/>
          </a:stretch>
        </p:blipFill>
        <p:spPr bwMode="auto">
          <a:xfrm>
            <a:off x="7086600" y="1066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C:\Users\Hoiem\Documents\Classes\Computational Photography - Fall 2010\lectures\figs\filters\fil_pairs\fil_sob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4167" r="13542" b="4167"/>
          <a:stretch>
            <a:fillRect/>
          </a:stretch>
        </p:blipFill>
        <p:spPr bwMode="auto">
          <a:xfrm>
            <a:off x="7391400" y="2667000"/>
            <a:ext cx="5905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C:\Users\Hoiem\Documents\Classes\Computational Photography - Fall 2010\lectures\figs\filters\fil_pairs\fil_gau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5556" r="16667" b="6944"/>
          <a:stretch>
            <a:fillRect/>
          </a:stretch>
        </p:blipFill>
        <p:spPr bwMode="auto">
          <a:xfrm>
            <a:off x="7086600" y="3733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C:\Users\Hoiem\Documents\Classes\Computational Photography - Fall 2010\lectures\figs\filters\fil_pairs\im_shif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389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7" descr="C:\Users\Hoiem\Documents\Classes\Computational Photography - Fall 2010\lectures\figs\filters\fil_pairs\im_or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257800"/>
            <a:ext cx="21336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TextBox 11"/>
          <p:cNvSpPr txBox="1">
            <a:spLocks noChangeArrowheads="1"/>
          </p:cNvSpPr>
          <p:nvPr/>
        </p:nvSpPr>
        <p:spPr bwMode="auto">
          <a:xfrm>
            <a:off x="4038600" y="985248"/>
            <a:ext cx="203162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latin typeface="Courier New" pitchFamily="49" charset="0"/>
                <a:cs typeface="Courier New" pitchFamily="49" charset="0"/>
              </a:rPr>
              <a:t>a) _ = D * B </a:t>
            </a:r>
          </a:p>
          <a:p>
            <a:pPr eaLnBrk="1" hangingPunct="1"/>
            <a:r>
              <a:rPr lang="en-US" sz="2000" dirty="0">
                <a:latin typeface="Courier New" pitchFamily="49" charset="0"/>
                <a:cs typeface="Courier New" pitchFamily="49" charset="0"/>
              </a:rPr>
              <a:t>b) A = _ * _</a:t>
            </a:r>
          </a:p>
          <a:p>
            <a:pPr eaLnBrk="1" hangingPunct="1"/>
            <a:r>
              <a:rPr lang="en-US" sz="2000" dirty="0">
                <a:latin typeface="Courier New" pitchFamily="49" charset="0"/>
                <a:cs typeface="Courier New" pitchFamily="49" charset="0"/>
              </a:rPr>
              <a:t>c) F = D * _</a:t>
            </a:r>
          </a:p>
          <a:p>
            <a:pPr eaLnBrk="1" hangingPunct="1"/>
            <a:r>
              <a:rPr lang="en-US" sz="2000" dirty="0">
                <a:latin typeface="Courier New" pitchFamily="49" charset="0"/>
                <a:cs typeface="Courier New" pitchFamily="49" charset="0"/>
              </a:rPr>
              <a:t>d) _ = D * D</a:t>
            </a:r>
          </a:p>
          <a:p>
            <a:pPr eaLnBrk="1" hangingPunct="1"/>
            <a:endParaRPr lang="en-US" sz="2400" dirty="0"/>
          </a:p>
        </p:txBody>
      </p:sp>
      <p:sp>
        <p:nvSpPr>
          <p:cNvPr id="70666" name="TextBox 12"/>
          <p:cNvSpPr txBox="1">
            <a:spLocks noChangeArrowheads="1"/>
          </p:cNvSpPr>
          <p:nvPr/>
        </p:nvSpPr>
        <p:spPr bwMode="auto">
          <a:xfrm>
            <a:off x="6858000" y="9906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</p:txBody>
      </p:sp>
      <p:sp>
        <p:nvSpPr>
          <p:cNvPr id="70667" name="TextBox 13"/>
          <p:cNvSpPr txBox="1">
            <a:spLocks noChangeArrowheads="1"/>
          </p:cNvSpPr>
          <p:nvPr/>
        </p:nvSpPr>
        <p:spPr bwMode="auto">
          <a:xfrm>
            <a:off x="7162800" y="26670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70668" name="TextBox 14"/>
          <p:cNvSpPr txBox="1">
            <a:spLocks noChangeArrowheads="1"/>
          </p:cNvSpPr>
          <p:nvPr/>
        </p:nvSpPr>
        <p:spPr bwMode="auto">
          <a:xfrm>
            <a:off x="6781800" y="37338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C</a:t>
            </a:r>
          </a:p>
        </p:txBody>
      </p:sp>
      <p:sp>
        <p:nvSpPr>
          <p:cNvPr id="70669" name="TextBox 15"/>
          <p:cNvSpPr txBox="1">
            <a:spLocks noChangeArrowheads="1"/>
          </p:cNvSpPr>
          <p:nvPr/>
        </p:nvSpPr>
        <p:spPr bwMode="auto">
          <a:xfrm>
            <a:off x="6324600" y="51816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D</a:t>
            </a:r>
          </a:p>
        </p:txBody>
      </p:sp>
      <p:pic>
        <p:nvPicPr>
          <p:cNvPr id="70670" name="Picture 8" descr="C:\Users\Hoiem\Documents\Classes\Computational Photography - Fall 2010\lectures\figs\filters\fil_pairs\fil_shif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41667" r="7292" b="41666"/>
          <a:stretch>
            <a:fillRect/>
          </a:stretch>
        </p:blipFill>
        <p:spPr bwMode="auto">
          <a:xfrm>
            <a:off x="533400" y="2971800"/>
            <a:ext cx="243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1" name="TextBox 17"/>
          <p:cNvSpPr txBox="1">
            <a:spLocks noChangeArrowheads="1"/>
          </p:cNvSpPr>
          <p:nvPr/>
        </p:nvSpPr>
        <p:spPr bwMode="auto">
          <a:xfrm>
            <a:off x="228600" y="292735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E</a:t>
            </a:r>
          </a:p>
        </p:txBody>
      </p:sp>
      <p:pic>
        <p:nvPicPr>
          <p:cNvPr id="70672" name="Picture 9" descr="C:\Users\Hoiem\Documents\Classes\Computational Photography - Fall 2010\lectures\figs\filters\fil_pairs\im_gau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257800"/>
            <a:ext cx="1911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3" name="TextBox 19"/>
          <p:cNvSpPr txBox="1">
            <a:spLocks noChangeArrowheads="1"/>
          </p:cNvSpPr>
          <p:nvPr/>
        </p:nvSpPr>
        <p:spPr bwMode="auto">
          <a:xfrm>
            <a:off x="152400" y="38100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</a:t>
            </a:r>
          </a:p>
        </p:txBody>
      </p:sp>
      <p:pic>
        <p:nvPicPr>
          <p:cNvPr id="70674" name="Picture 10" descr="C:\Users\Hoiem\Documents\Classes\Computational Photography - Fall 2010\lectures\figs\filters\fil_pairs\im_sobe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3889" r="8333" b="13889"/>
          <a:stretch>
            <a:fillRect/>
          </a:stretch>
        </p:blipFill>
        <p:spPr bwMode="auto">
          <a:xfrm>
            <a:off x="3429000" y="3352800"/>
            <a:ext cx="26670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5" name="TextBox 21"/>
          <p:cNvSpPr txBox="1">
            <a:spLocks noChangeArrowheads="1"/>
          </p:cNvSpPr>
          <p:nvPr/>
        </p:nvSpPr>
        <p:spPr bwMode="auto">
          <a:xfrm>
            <a:off x="3200400" y="33528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G</a:t>
            </a:r>
          </a:p>
        </p:txBody>
      </p:sp>
      <p:sp>
        <p:nvSpPr>
          <p:cNvPr id="70676" name="TextBox 22"/>
          <p:cNvSpPr txBox="1">
            <a:spLocks noChangeArrowheads="1"/>
          </p:cNvSpPr>
          <p:nvPr/>
        </p:nvSpPr>
        <p:spPr bwMode="auto">
          <a:xfrm>
            <a:off x="76200" y="52578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H</a:t>
            </a:r>
          </a:p>
        </p:txBody>
      </p:sp>
      <p:pic>
        <p:nvPicPr>
          <p:cNvPr id="70677" name="Picture 11" descr="C:\Users\Hoiem\Documents\Classes\Computational Photography - Fall 2010\lectures\figs\filters\fil_pairs\im_i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12500" r="7292" b="12500"/>
          <a:stretch>
            <a:fillRect/>
          </a:stretch>
        </p:blipFill>
        <p:spPr bwMode="auto">
          <a:xfrm>
            <a:off x="3505200" y="5181600"/>
            <a:ext cx="25463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8" name="TextBox 24"/>
          <p:cNvSpPr txBox="1">
            <a:spLocks noChangeArrowheads="1"/>
          </p:cNvSpPr>
          <p:nvPr/>
        </p:nvSpPr>
        <p:spPr bwMode="auto">
          <a:xfrm>
            <a:off x="3200400" y="52578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I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628106" y="859632"/>
            <a:ext cx="467894" cy="207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81" name="TextBox 27"/>
          <p:cNvSpPr txBox="1">
            <a:spLocks noChangeArrowheads="1"/>
          </p:cNvSpPr>
          <p:nvPr/>
        </p:nvSpPr>
        <p:spPr bwMode="auto">
          <a:xfrm>
            <a:off x="5765257" y="556584"/>
            <a:ext cx="197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Filtering Operator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8189913" y="0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8/30/12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34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general there will be different versions, for instance with extensions, for the graduate students.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6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Assignment </a:t>
            </a:r>
            <a:r>
              <a:rPr lang="en-US" sz="2800" dirty="0">
                <a:latin typeface="+mn-lt"/>
              </a:rPr>
              <a:t>1: Image alignment to Colorize the </a:t>
            </a:r>
            <a:r>
              <a:rPr lang="en-US" sz="2800" dirty="0" err="1">
                <a:latin typeface="+mn-lt"/>
              </a:rPr>
              <a:t>Prokudin-Gorskii</a:t>
            </a:r>
            <a:r>
              <a:rPr lang="en-US" sz="2800" dirty="0">
                <a:latin typeface="+mn-lt"/>
              </a:rPr>
              <a:t> photo collection </a:t>
            </a:r>
          </a:p>
        </p:txBody>
      </p:sp>
      <p:pic>
        <p:nvPicPr>
          <p:cNvPr id="71683" name="Picture 5" descr="3-strip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16462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3-8086-le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33480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2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+mn-lt"/>
              </a:rPr>
              <a:t>Possible assignment: </a:t>
            </a:r>
            <a:r>
              <a:rPr lang="en-US" sz="2800" dirty="0">
                <a:latin typeface="+mn-lt"/>
              </a:rPr>
              <a:t>Poisson Blending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959"/>
          <a:stretch/>
        </p:blipFill>
        <p:spPr>
          <a:xfrm>
            <a:off x="707199" y="1518574"/>
            <a:ext cx="8089900" cy="412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8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+mn-lt"/>
              </a:rPr>
              <a:t>Possible assignment</a:t>
            </a:r>
            <a:r>
              <a:rPr lang="en-US" sz="4000" dirty="0" smtClean="0">
                <a:latin typeface="+mn-lt"/>
              </a:rPr>
              <a:t>: </a:t>
            </a:r>
            <a:r>
              <a:rPr lang="en-US" sz="4000" dirty="0">
                <a:latin typeface="+mn-lt"/>
              </a:rPr>
              <a:t>Poisson Blending</a:t>
            </a:r>
          </a:p>
        </p:txBody>
      </p:sp>
      <p:pic>
        <p:nvPicPr>
          <p:cNvPr id="73731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0" t="3999" r="29533" b="45332"/>
          <a:stretch>
            <a:fillRect/>
          </a:stretch>
        </p:blipFill>
        <p:spPr bwMode="auto">
          <a:xfrm>
            <a:off x="152400" y="2057400"/>
            <a:ext cx="14319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47775"/>
            <a:ext cx="2695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Box 5"/>
          <p:cNvSpPr txBox="1">
            <a:spLocks noChangeArrowheads="1"/>
          </p:cNvSpPr>
          <p:nvPr/>
        </p:nvSpPr>
        <p:spPr bwMode="auto">
          <a:xfrm>
            <a:off x="0" y="6372085"/>
            <a:ext cx="8951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0" dirty="0" smtClean="0">
                <a:latin typeface="+mn-lt"/>
              </a:rPr>
              <a:t>Fun example from a student, </a:t>
            </a:r>
            <a:r>
              <a:rPr lang="en-US" b="0" dirty="0">
                <a:latin typeface="+mn-lt"/>
              </a:rPr>
              <a:t>Evan </a:t>
            </a:r>
            <a:r>
              <a:rPr lang="en-US" b="0" dirty="0" smtClean="0">
                <a:latin typeface="+mn-lt"/>
              </a:rPr>
              <a:t>Wallace, via James Hays</a:t>
            </a:r>
            <a:endParaRPr lang="en-US" b="0" dirty="0">
              <a:latin typeface="+mn-lt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334000" y="32766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/>
          </a:p>
        </p:txBody>
      </p:sp>
      <p:pic>
        <p:nvPicPr>
          <p:cNvPr id="73735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0"/>
            <a:ext cx="2647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us 13"/>
          <p:cNvSpPr/>
          <p:nvPr/>
        </p:nvSpPr>
        <p:spPr>
          <a:xfrm>
            <a:off x="1676400" y="3048000"/>
            <a:ext cx="685800" cy="609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61339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+mn-lt"/>
              </a:rPr>
              <a:t>Possible assignment: Seam carving for image resizing / retargeting </a:t>
            </a:r>
            <a:endParaRPr lang="en-US" sz="28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784" y="6505765"/>
            <a:ext cx="87964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Seam Carving for Content-Aware Image </a:t>
            </a:r>
            <a:r>
              <a:rPr lang="en-US" sz="1600" dirty="0" smtClean="0"/>
              <a:t>Resizing, by </a:t>
            </a:r>
            <a:r>
              <a:rPr lang="en-US" sz="1600" dirty="0" err="1" smtClean="0"/>
              <a:t>Avidan</a:t>
            </a:r>
            <a:r>
              <a:rPr lang="en-US" sz="1600" dirty="0" smtClean="0"/>
              <a:t> and Shamir </a:t>
            </a:r>
            <a:r>
              <a:rPr lang="en-US" sz="1600" dirty="0" err="1" smtClean="0"/>
              <a:t>Siggraph</a:t>
            </a:r>
            <a:r>
              <a:rPr lang="en-US" sz="1600" dirty="0" smtClean="0"/>
              <a:t> 2007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81" y="3636215"/>
            <a:ext cx="5269918" cy="2682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1320"/>
            <a:ext cx="9144000" cy="2611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938" y="3809999"/>
            <a:ext cx="2037408" cy="24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2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+mj-ea"/>
              </a:rPr>
              <a:t>Possible assignment: Texture Synthesis and Transfer</a:t>
            </a:r>
          </a:p>
        </p:txBody>
      </p:sp>
      <p:pic>
        <p:nvPicPr>
          <p:cNvPr id="757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9" t="22437" r="10008" b="19693"/>
          <a:stretch>
            <a:fillRect/>
          </a:stretch>
        </p:blipFill>
        <p:spPr bwMode="auto">
          <a:xfrm>
            <a:off x="2078038" y="1371600"/>
            <a:ext cx="4856162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07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latin typeface="+mn-lt"/>
              </a:rPr>
              <a:t>Possible assignment</a:t>
            </a:r>
            <a:r>
              <a:rPr lang="en-US" sz="2800" dirty="0" smtClean="0">
                <a:latin typeface="+mn-lt"/>
                <a:ea typeface="+mj-ea"/>
              </a:rPr>
              <a:t>: High dynamic </a:t>
            </a:r>
            <a:r>
              <a:rPr lang="en-US" sz="2800" dirty="0">
                <a:latin typeface="+mn-lt"/>
              </a:rPr>
              <a:t>r</a:t>
            </a:r>
            <a:r>
              <a:rPr lang="en-US" sz="2800" dirty="0" smtClean="0">
                <a:latin typeface="+mn-lt"/>
                <a:ea typeface="+mj-ea"/>
              </a:rPr>
              <a:t>ange </a:t>
            </a:r>
            <a:r>
              <a:rPr lang="en-US" sz="2800" dirty="0">
                <a:latin typeface="+mn-lt"/>
              </a:rPr>
              <a:t>i</a:t>
            </a:r>
            <a:r>
              <a:rPr lang="en-US" sz="2800" dirty="0" smtClean="0">
                <a:latin typeface="+mn-lt"/>
                <a:ea typeface="+mj-ea"/>
              </a:rPr>
              <a:t>maging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10" y="1675732"/>
            <a:ext cx="1930400" cy="398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105" y="1675732"/>
            <a:ext cx="5727699" cy="3803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0" y="1176421"/>
            <a:ext cx="84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59663" y="1235242"/>
            <a:ext cx="97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35081" y="6607737"/>
            <a:ext cx="6204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From </a:t>
            </a:r>
            <a:r>
              <a:rPr lang="en-US" sz="1200" dirty="0" err="1" smtClean="0"/>
              <a:t>Photomatix</a:t>
            </a:r>
            <a:r>
              <a:rPr lang="en-US" sz="1200" dirty="0" smtClean="0"/>
              <a:t>? http</a:t>
            </a:r>
            <a:r>
              <a:rPr lang="en-US" sz="1200" dirty="0"/>
              <a:t>://</a:t>
            </a:r>
            <a:r>
              <a:rPr lang="en-US" sz="1200" dirty="0" err="1"/>
              <a:t>white.stanford.edu</a:t>
            </a:r>
            <a:r>
              <a:rPr lang="en-US" sz="1200" dirty="0"/>
              <a:t>/teach/</a:t>
            </a:r>
            <a:r>
              <a:rPr lang="en-US" sz="1200" dirty="0" err="1"/>
              <a:t>index.php</a:t>
            </a:r>
            <a:r>
              <a:rPr lang="en-US" sz="1200" dirty="0"/>
              <a:t>/File:Example2.png</a:t>
            </a:r>
          </a:p>
        </p:txBody>
      </p:sp>
    </p:spTree>
    <p:extLst>
      <p:ext uri="{BB962C8B-B14F-4D97-AF65-F5344CB8AC3E}">
        <p14:creationId xmlns:p14="http://schemas.microsoft.com/office/powerpoint/2010/main" val="51739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Possible assignment</a:t>
            </a:r>
            <a:r>
              <a:rPr lang="en-US" dirty="0" smtClean="0">
                <a:ea typeface="+mj-ea"/>
              </a:rPr>
              <a:t>: Automatic Panorama Construction</a:t>
            </a:r>
          </a:p>
        </p:txBody>
      </p:sp>
      <p:pic>
        <p:nvPicPr>
          <p:cNvPr id="77827" name="Picture 4" descr="C:\Documents and Settings\James\Desktop\west-valley-mars-180-degrees-panor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33285"/>
            <a:ext cx="8475579" cy="245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89607" y="6488668"/>
            <a:ext cx="265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James Hays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5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Retina up-close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" b="15567"/>
          <a:stretch>
            <a:fillRect/>
          </a:stretch>
        </p:blipFill>
        <p:spPr bwMode="auto">
          <a:xfrm>
            <a:off x="1371600" y="1066800"/>
            <a:ext cx="6172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38600" y="5181603"/>
            <a:ext cx="1004888" cy="919163"/>
            <a:chOff x="2544" y="3264"/>
            <a:chExt cx="633" cy="579"/>
          </a:xfrm>
        </p:grpSpPr>
        <p:sp>
          <p:nvSpPr>
            <p:cNvPr id="38917" name="Text Box 4"/>
            <p:cNvSpPr txBox="1">
              <a:spLocks noChangeArrowheads="1"/>
            </p:cNvSpPr>
            <p:nvPr/>
          </p:nvSpPr>
          <p:spPr bwMode="auto">
            <a:xfrm>
              <a:off x="2544" y="3513"/>
              <a:ext cx="6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800">
                  <a:latin typeface="+mn-lt"/>
                </a:rPr>
                <a:t>Light</a:t>
              </a:r>
            </a:p>
          </p:txBody>
        </p:sp>
        <p:sp>
          <p:nvSpPr>
            <p:cNvPr id="38918" name="Line 5"/>
            <p:cNvSpPr>
              <a:spLocks noChangeShapeType="1"/>
            </p:cNvSpPr>
            <p:nvPr/>
          </p:nvSpPr>
          <p:spPr bwMode="auto">
            <a:xfrm flipV="1">
              <a:off x="2784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19" name="Line 6"/>
            <p:cNvSpPr>
              <a:spLocks noChangeShapeType="1"/>
            </p:cNvSpPr>
            <p:nvPr/>
          </p:nvSpPr>
          <p:spPr bwMode="auto">
            <a:xfrm flipV="1">
              <a:off x="2880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0" name="Line 7"/>
            <p:cNvSpPr>
              <a:spLocks noChangeShapeType="1"/>
            </p:cNvSpPr>
            <p:nvPr/>
          </p:nvSpPr>
          <p:spPr bwMode="auto">
            <a:xfrm flipV="1">
              <a:off x="2976" y="326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285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6154" y="6445028"/>
            <a:ext cx="5332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View morphing,  Seitz and Dyer, </a:t>
            </a:r>
            <a:r>
              <a:rPr lang="en-US" dirty="0" err="1" smtClean="0"/>
              <a:t>Siggraph</a:t>
            </a:r>
            <a:r>
              <a:rPr lang="en-US" dirty="0" smtClean="0"/>
              <a:t> 1996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35" y="1015355"/>
            <a:ext cx="8575622" cy="516390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Possible assignment</a:t>
            </a:r>
            <a:r>
              <a:rPr lang="en-US" dirty="0" smtClean="0">
                <a:ea typeface="+mj-ea"/>
              </a:rPr>
              <a:t>: </a:t>
            </a:r>
            <a:r>
              <a:rPr lang="en-US" dirty="0"/>
              <a:t>V</a:t>
            </a:r>
            <a:r>
              <a:rPr lang="en-US" dirty="0" smtClean="0">
                <a:ea typeface="+mj-ea"/>
              </a:rPr>
              <a:t>iew morphing</a:t>
            </a:r>
          </a:p>
        </p:txBody>
      </p:sp>
    </p:spTree>
    <p:extLst>
      <p:ext uri="{BB962C8B-B14F-4D97-AF65-F5344CB8AC3E}">
        <p14:creationId xmlns:p14="http://schemas.microsoft.com/office/powerpoint/2010/main" val="54917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Next</a:t>
            </a:r>
            <a:r>
              <a:rPr lang="en-US" baseline="0" dirty="0" smtClean="0"/>
              <a:t>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Office hours after class on Tuesdays (if no one shows at the beginning I may go get lunch) and by appointment.  I am also often available on </a:t>
            </a:r>
            <a:r>
              <a:rPr lang="en-US" dirty="0" err="1" smtClean="0"/>
              <a:t>gchat</a:t>
            </a:r>
            <a:r>
              <a:rPr lang="en-US" dirty="0" smtClean="0"/>
              <a:t> (</a:t>
            </a:r>
            <a:r>
              <a:rPr lang="en-US" dirty="0" err="1" smtClean="0"/>
              <a:t>alex.c.berg</a:t>
            </a:r>
            <a:r>
              <a:rPr lang="en-US" dirty="0" smtClean="0"/>
              <a:t>).  Please feel free to come talk to me, and to each other about the class.  I want you all to learn as much as possible from the class, and think that all of you should be able to get A’s or H’s and make neat things!</a:t>
            </a:r>
          </a:p>
          <a:p>
            <a:r>
              <a:rPr lang="en-US" dirty="0" smtClean="0"/>
              <a:t>Install </a:t>
            </a:r>
            <a:r>
              <a:rPr lang="en-US" dirty="0" err="1" smtClean="0"/>
              <a:t>matlab</a:t>
            </a:r>
            <a:r>
              <a:rPr lang="en-US" dirty="0" smtClean="0"/>
              <a:t> &amp; hopefully image processing toolbox</a:t>
            </a:r>
          </a:p>
          <a:p>
            <a:r>
              <a:rPr lang="en-US" dirty="0" smtClean="0"/>
              <a:t>Please feel free to “crash” the </a:t>
            </a:r>
            <a:r>
              <a:rPr lang="en-US" dirty="0" err="1" smtClean="0"/>
              <a:t>matlab</a:t>
            </a:r>
            <a:r>
              <a:rPr lang="en-US" dirty="0" smtClean="0"/>
              <a:t> installation “party” in Marc </a:t>
            </a:r>
            <a:r>
              <a:rPr lang="en-US" dirty="0" err="1" smtClean="0"/>
              <a:t>Niethammer’s</a:t>
            </a:r>
            <a:r>
              <a:rPr lang="en-US" dirty="0" smtClean="0"/>
              <a:t> </a:t>
            </a:r>
            <a:r>
              <a:rPr lang="en-US" dirty="0" err="1" smtClean="0"/>
              <a:t>Matlab</a:t>
            </a:r>
            <a:r>
              <a:rPr lang="en-US" dirty="0" smtClean="0"/>
              <a:t> programming class tomorrow (Friday): Genome Sciences (GS G100) 2-2:50</a:t>
            </a:r>
          </a:p>
          <a:p>
            <a:r>
              <a:rPr lang="en-US" dirty="0" smtClean="0"/>
              <a:t>Look over the </a:t>
            </a:r>
            <a:r>
              <a:rPr lang="en-US" dirty="0" err="1" smtClean="0"/>
              <a:t>matlab</a:t>
            </a:r>
            <a:r>
              <a:rPr lang="en-US" dirty="0" smtClean="0"/>
              <a:t> tutorial (if you haven’t already)</a:t>
            </a:r>
          </a:p>
          <a:p>
            <a:pPr lvl="1"/>
            <a:r>
              <a:rPr lang="en-US" dirty="0" smtClean="0">
                <a:hlinkClick r:id="rId2"/>
              </a:rPr>
              <a:t>http://www.cs.unc.edu/~lazebnik/spring11/matlab.intro.html</a:t>
            </a:r>
            <a:endParaRPr lang="en-US" dirty="0" smtClean="0"/>
          </a:p>
          <a:p>
            <a:r>
              <a:rPr lang="en-US" dirty="0" smtClean="0"/>
              <a:t>Start on your assignment.</a:t>
            </a:r>
          </a:p>
        </p:txBody>
      </p:sp>
    </p:spTree>
    <p:extLst>
      <p:ext uri="{BB962C8B-B14F-4D97-AF65-F5344CB8AC3E}">
        <p14:creationId xmlns:p14="http://schemas.microsoft.com/office/powerpoint/2010/main" val="223997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762000" y="1143000"/>
            <a:ext cx="262123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</a:t>
            </a:r>
            <a:r>
              <a:rPr lang="en-US" b="1">
                <a:solidFill>
                  <a:srgbClr val="00FF00"/>
                </a:solidFill>
              </a:rPr>
              <a:t>on</a:t>
            </a:r>
            <a:r>
              <a:rPr lang="en-US" b="1">
                <a:solidFill>
                  <a:schemeClr val="folHlink"/>
                </a:solidFill>
              </a:rPr>
              <a:t>es</a:t>
            </a:r>
            <a:endParaRPr lang="en-US">
              <a:solidFill>
                <a:schemeClr val="folHlink"/>
              </a:solidFill>
            </a:endParaRPr>
          </a:p>
          <a:p>
            <a:r>
              <a:rPr lang="en-US"/>
              <a:t>   cone-shaped </a:t>
            </a:r>
          </a:p>
          <a:p>
            <a:r>
              <a:rPr lang="en-US"/>
              <a:t>   less sensitive</a:t>
            </a:r>
          </a:p>
          <a:p>
            <a:r>
              <a:rPr lang="en-US"/>
              <a:t>   operate in high light</a:t>
            </a:r>
          </a:p>
          <a:p>
            <a:r>
              <a:rPr lang="en-US"/>
              <a:t>   color vision</a:t>
            </a:r>
            <a:endParaRPr lang="en-US" b="1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33400" y="182563"/>
            <a:ext cx="737914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>
                <a:latin typeface="+mn-lt"/>
              </a:rPr>
              <a:t>Two types of light-sensitive receptors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16605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838200" y="3352800"/>
            <a:ext cx="289559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1">
                <a:latin typeface="+mn-lt"/>
              </a:rPr>
              <a:t>Rods</a:t>
            </a:r>
            <a:r>
              <a:rPr lang="en-US">
                <a:latin typeface="+mn-lt"/>
              </a:rPr>
              <a:t> </a:t>
            </a:r>
          </a:p>
          <a:p>
            <a:r>
              <a:rPr lang="en-US">
                <a:latin typeface="+mn-lt"/>
              </a:rPr>
              <a:t>   rod-shaped</a:t>
            </a:r>
          </a:p>
          <a:p>
            <a:r>
              <a:rPr lang="en-US">
                <a:latin typeface="+mn-lt"/>
              </a:rPr>
              <a:t>   highly sensitive</a:t>
            </a:r>
          </a:p>
          <a:p>
            <a:r>
              <a:rPr lang="en-US">
                <a:latin typeface="+mn-lt"/>
              </a:rPr>
              <a:t>   operate at night</a:t>
            </a:r>
          </a:p>
          <a:p>
            <a:r>
              <a:rPr lang="en-US">
                <a:latin typeface="+mn-lt"/>
              </a:rPr>
              <a:t>   gray-scale vision</a:t>
            </a:r>
          </a:p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980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Rod / Cone sensitivity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7056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08125" y="6211888"/>
            <a:ext cx="5856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The famous sock-matching problem…</a:t>
            </a:r>
          </a:p>
        </p:txBody>
      </p:sp>
    </p:spTree>
    <p:extLst>
      <p:ext uri="{BB962C8B-B14F-4D97-AF65-F5344CB8AC3E}">
        <p14:creationId xmlns:p14="http://schemas.microsoft.com/office/powerpoint/2010/main" val="360330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7010400" y="63849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685800" y="182563"/>
            <a:ext cx="624622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/>
              <a:t>Distribution of Rods and Cones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29590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371600" y="6096000"/>
            <a:ext cx="71121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Night Sky: why are there more stars off-center? </a:t>
            </a:r>
          </a:p>
        </p:txBody>
      </p:sp>
    </p:spTree>
    <p:extLst>
      <p:ext uri="{BB962C8B-B14F-4D97-AF65-F5344CB8AC3E}">
        <p14:creationId xmlns:p14="http://schemas.microsoft.com/office/powerpoint/2010/main" val="186204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838200"/>
          </a:xfrm>
        </p:spPr>
        <p:txBody>
          <a:bodyPr/>
          <a:lstStyle/>
          <a:p>
            <a:pPr eaLnBrk="1" hangingPunct="1"/>
            <a:endParaRPr lang="en-US">
              <a:latin typeface="+mn-lt"/>
              <a:cs typeface="Arial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+mn-lt"/>
              <a:cs typeface="Arial" charset="0"/>
            </a:endParaRPr>
          </a:p>
        </p:txBody>
      </p:sp>
      <p:graphicFrame>
        <p:nvGraphicFramePr>
          <p:cNvPr id="430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709562"/>
              </p:ext>
            </p:extLst>
          </p:nvPr>
        </p:nvGraphicFramePr>
        <p:xfrm>
          <a:off x="990600" y="990600"/>
          <a:ext cx="7245350" cy="532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Image" r:id="rId4" imgW="7243205" imgH="5324391" progId="Photoshop.Image.4">
                  <p:embed/>
                </p:oleObj>
              </mc:Choice>
              <mc:Fallback>
                <p:oleObj name="Image" r:id="rId4" imgW="7243205" imgH="5324391" progId="Photoshop.Image.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990600"/>
                        <a:ext cx="7245350" cy="532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76199" y="6477000"/>
            <a:ext cx="56588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400" dirty="0">
                <a:solidFill>
                  <a:srgbClr val="000000"/>
                </a:solidFill>
                <a:latin typeface="+mn-lt"/>
              </a:rPr>
              <a:t>Foundations of Vision, by Brian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Wandell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+mn-lt"/>
              </a:rPr>
              <a:t>Sinauer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Assoc., 1995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294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Electromagnetic Spectrum</a:t>
            </a:r>
          </a:p>
        </p:txBody>
      </p:sp>
      <p:pic>
        <p:nvPicPr>
          <p:cNvPr id="44035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54713" y="6332962"/>
            <a:ext cx="3189287" cy="52322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400">
                <a:solidFill>
                  <a:schemeClr val="accent1"/>
                </a:solidFill>
                <a:sym typeface="Symbol" charset="0"/>
              </a:rPr>
              <a:t>http://www.yorku.ca/eye/photopik.htm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485775" y="5867400"/>
            <a:ext cx="44384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41357609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ru-RU">
              <a:latin typeface="+mn-lt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>
              <a:latin typeface="+mn-lt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81000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133825"/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Text Box 12"/>
          <p:cNvSpPr txBox="1">
            <a:spLocks noChangeArrowheads="1"/>
          </p:cNvSpPr>
          <p:nvPr/>
        </p:nvSpPr>
        <p:spPr bwMode="auto">
          <a:xfrm>
            <a:off x="1524000" y="1951038"/>
            <a:ext cx="77104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800">
                <a:solidFill>
                  <a:srgbClr val="FFFF00"/>
                </a:solidFill>
                <a:latin typeface="+mn-lt"/>
              </a:rPr>
              <a:t>Why do we see light of these wavelengths?</a:t>
            </a:r>
          </a:p>
        </p:txBody>
      </p:sp>
      <p:sp>
        <p:nvSpPr>
          <p:cNvPr id="45062" name="Rectangle 13"/>
          <p:cNvSpPr>
            <a:spLocks noChangeArrowheads="1"/>
          </p:cNvSpPr>
          <p:nvPr/>
        </p:nvSpPr>
        <p:spPr bwMode="auto">
          <a:xfrm>
            <a:off x="6934200" y="61563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  <p:pic>
        <p:nvPicPr>
          <p:cNvPr id="4506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59050"/>
            <a:ext cx="44164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3927926" y="3048000"/>
            <a:ext cx="5026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800">
                <a:solidFill>
                  <a:srgbClr val="FFFF00"/>
                </a:solidFill>
                <a:latin typeface="+mn-lt"/>
              </a:rPr>
              <a:t>…because that’s where the</a:t>
            </a:r>
          </a:p>
          <a:p>
            <a:pPr algn="ctr"/>
            <a:r>
              <a:rPr lang="en-US" sz="2800">
                <a:solidFill>
                  <a:srgbClr val="FFFF00"/>
                </a:solidFill>
                <a:latin typeface="+mn-lt"/>
              </a:rPr>
              <a:t>Sun radiates EM energy</a:t>
            </a:r>
          </a:p>
        </p:txBody>
      </p:sp>
      <p:sp>
        <p:nvSpPr>
          <p:cNvPr id="45065" name="Rectangle 16"/>
          <p:cNvSpPr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400">
                <a:solidFill>
                  <a:schemeClr val="tx2"/>
                </a:solidFill>
              </a:rPr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3267999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827898" y="182563"/>
            <a:ext cx="395492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chemeClr val="accent1"/>
                </a:solidFill>
                <a:latin typeface="+mn-lt"/>
              </a:rPr>
              <a:t>The Physics of Light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355725" y="1349375"/>
            <a:ext cx="753764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+mn-lt"/>
              </a:rPr>
              <a:t>Any patch of light can be completely described</a:t>
            </a:r>
          </a:p>
          <a:p>
            <a:r>
              <a:rPr lang="en-US">
                <a:solidFill>
                  <a:srgbClr val="FFFF00"/>
                </a:solidFill>
                <a:latin typeface="+mn-lt"/>
              </a:rPr>
              <a:t>physically by its spectrum: the number of photons </a:t>
            </a:r>
          </a:p>
          <a:p>
            <a:r>
              <a:rPr lang="en-US">
                <a:solidFill>
                  <a:srgbClr val="FFFF00"/>
                </a:solidFill>
                <a:latin typeface="+mn-lt"/>
              </a:rPr>
              <a:t>(per time unit) at each wavelength 400 - 700 nm.</a:t>
            </a:r>
          </a:p>
        </p:txBody>
      </p:sp>
      <p:sp>
        <p:nvSpPr>
          <p:cNvPr id="46085" name="Line 5"/>
          <p:cNvSpPr>
            <a:spLocks noChangeShapeType="1"/>
          </p:cNvSpPr>
          <p:nvPr/>
        </p:nvSpPr>
        <p:spPr bwMode="auto">
          <a:xfrm flipV="1">
            <a:off x="7031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 flipV="1">
            <a:off x="6858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6684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 flipV="1">
            <a:off x="6511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H="1" flipV="1">
            <a:off x="6334125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V="1">
            <a:off x="6165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Line 11"/>
          <p:cNvSpPr>
            <a:spLocks noChangeShapeType="1"/>
          </p:cNvSpPr>
          <p:nvPr/>
        </p:nvSpPr>
        <p:spPr bwMode="auto">
          <a:xfrm flipV="1">
            <a:off x="5992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Line 12"/>
          <p:cNvSpPr>
            <a:spLocks noChangeShapeType="1"/>
          </p:cNvSpPr>
          <p:nvPr/>
        </p:nvSpPr>
        <p:spPr bwMode="auto">
          <a:xfrm flipV="1">
            <a:off x="5819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Line 13"/>
          <p:cNvSpPr>
            <a:spLocks noChangeShapeType="1"/>
          </p:cNvSpPr>
          <p:nvPr/>
        </p:nvSpPr>
        <p:spPr bwMode="auto">
          <a:xfrm flipV="1">
            <a:off x="5646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 flipV="1">
            <a:off x="5473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Line 15"/>
          <p:cNvSpPr>
            <a:spLocks noChangeShapeType="1"/>
          </p:cNvSpPr>
          <p:nvPr/>
        </p:nvSpPr>
        <p:spPr bwMode="auto">
          <a:xfrm flipV="1">
            <a:off x="5300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Line 16"/>
          <p:cNvSpPr>
            <a:spLocks noChangeShapeType="1"/>
          </p:cNvSpPr>
          <p:nvPr/>
        </p:nvSpPr>
        <p:spPr bwMode="auto">
          <a:xfrm flipV="1">
            <a:off x="5127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 flipV="1">
            <a:off x="4954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 flipV="1">
            <a:off x="4781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Line 19"/>
          <p:cNvSpPr>
            <a:spLocks noChangeShapeType="1"/>
          </p:cNvSpPr>
          <p:nvPr/>
        </p:nvSpPr>
        <p:spPr bwMode="auto">
          <a:xfrm flipV="1">
            <a:off x="4608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 flipV="1">
            <a:off x="4435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 flipV="1">
            <a:off x="4262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V="1">
            <a:off x="4089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4" name="Rectangle 24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0091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827898" y="182563"/>
            <a:ext cx="395492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rgbClr val="3366FF"/>
                </a:solidFill>
                <a:latin typeface="+mn-lt"/>
              </a:rPr>
              <a:t>The Physics of Light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812925" y="1425575"/>
            <a:ext cx="70259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+mn-lt"/>
              </a:rPr>
              <a:t>Some examples of the spectra of light sources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2318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1708884"/>
            <a:ext cx="8229600" cy="2635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I am Alex Berg.  PhD 2005 from U.C. Berkeley in computer vision.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I work on recognition and large scale machine learning in computer vision.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I worked at Yahoo! Research, Columbia University, Stony Brook University, and joined UNC computer science  in Fall 2013.</a:t>
            </a: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/>
              </a:solidFill>
            </a:endParaRPr>
          </a:p>
          <a:p>
            <a:pPr algn="l"/>
            <a:r>
              <a:rPr lang="en-US" sz="1800" dirty="0" smtClean="0">
                <a:solidFill>
                  <a:schemeClr val="tx1"/>
                </a:solidFill>
              </a:rPr>
              <a:t>This course is heavily derived from a course designed by Alexei </a:t>
            </a:r>
            <a:r>
              <a:rPr lang="en-US" sz="1800" dirty="0" err="1" smtClean="0">
                <a:solidFill>
                  <a:schemeClr val="tx1"/>
                </a:solidFill>
              </a:rPr>
              <a:t>Efros</a:t>
            </a:r>
            <a:r>
              <a:rPr lang="en-US" sz="1800" dirty="0" smtClean="0">
                <a:solidFill>
                  <a:schemeClr val="tx1"/>
                </a:solidFill>
              </a:rPr>
              <a:t>, an office mate of mine in grad school many years ago.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>
            <a:off x="6553200" y="6324600"/>
            <a:ext cx="2514600" cy="42476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8531" y="6172200"/>
            <a:ext cx="1163069" cy="617776"/>
            <a:chOff x="10730" y="5981054"/>
            <a:chExt cx="1651000" cy="8769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30" y="5981054"/>
              <a:ext cx="1651000" cy="6223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14093" t="18749" r="14084" b="15467"/>
            <a:stretch/>
          </p:blipFill>
          <p:spPr>
            <a:xfrm>
              <a:off x="10730" y="6590654"/>
              <a:ext cx="1651000" cy="26734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6172200"/>
            <a:ext cx="1800225" cy="617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3677" y="6180777"/>
            <a:ext cx="2172323" cy="6772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533400" y="5257800"/>
            <a:ext cx="102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 Neue Light"/>
              <a:cs typeface="Helvetica Neue Ligh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715000"/>
            <a:ext cx="9144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18842" y="5718474"/>
            <a:ext cx="1685077" cy="369332"/>
          </a:xfrm>
          <a:prstGeom prst="rect">
            <a:avLst/>
          </a:prstGeom>
          <a:noFill/>
          <a:ln w="28575" cmpd="sng">
            <a:solidFill>
              <a:srgbClr val="40404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Past Affiliations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5683" y="3668224"/>
            <a:ext cx="2217105" cy="60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687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mtClean="0"/>
              <a:t>Introductions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4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827898" y="182563"/>
            <a:ext cx="395492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rgbClr val="3366FF"/>
                </a:solidFill>
                <a:latin typeface="+mn-lt"/>
              </a:rPr>
              <a:t>The Physics of Light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309688" y="1425575"/>
            <a:ext cx="8276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+mn-lt"/>
              </a:rPr>
              <a:t>Some examples of the </a:t>
            </a:r>
            <a:r>
              <a:rPr lang="en-US" u="sng">
                <a:solidFill>
                  <a:srgbClr val="FFFF00"/>
                </a:solidFill>
                <a:latin typeface="+mn-lt"/>
              </a:rPr>
              <a:t>reflectance</a:t>
            </a:r>
            <a:r>
              <a:rPr lang="en-US">
                <a:solidFill>
                  <a:srgbClr val="FFFF00"/>
                </a:solidFill>
                <a:latin typeface="+mn-lt"/>
              </a:rPr>
              <a:t> spectra of </a:t>
            </a:r>
            <a:r>
              <a:rPr lang="en-US" u="sng">
                <a:solidFill>
                  <a:srgbClr val="FFFF00"/>
                </a:solidFill>
                <a:latin typeface="+mn-lt"/>
              </a:rPr>
              <a:t>surfaces</a:t>
            </a:r>
            <a:endParaRPr lang="en-US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810000" y="6324600"/>
            <a:ext cx="2782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+mn-lt"/>
              </a:rPr>
              <a:t>Wavelength (nm)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 rot="-5400000">
            <a:off x="-475668" y="4184006"/>
            <a:ext cx="32373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+mn-lt"/>
              </a:rPr>
              <a:t>% Photons Reflected</a:t>
            </a:r>
          </a:p>
        </p:txBody>
      </p:sp>
      <p:grpSp>
        <p:nvGrpSpPr>
          <p:cNvPr id="48135" name="Group 7"/>
          <p:cNvGrpSpPr>
            <a:grpSpLocks/>
          </p:cNvGrpSpPr>
          <p:nvPr/>
        </p:nvGrpSpPr>
        <p:grpSpPr bwMode="auto">
          <a:xfrm>
            <a:off x="1295400" y="3265488"/>
            <a:ext cx="2044700" cy="3046412"/>
            <a:chOff x="816" y="2057"/>
            <a:chExt cx="1288" cy="1919"/>
          </a:xfrm>
        </p:grpSpPr>
        <p:pic>
          <p:nvPicPr>
            <p:cNvPr id="4815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8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9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9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  <a:latin typeface="+mn-lt"/>
                </a:rPr>
                <a:t>Red</a:t>
              </a:r>
            </a:p>
          </p:txBody>
        </p:sp>
        <p:sp>
          <p:nvSpPr>
            <p:cNvPr id="48160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+mn-lt"/>
                </a:rPr>
                <a:t>400          700</a:t>
              </a:r>
            </a:p>
          </p:txBody>
        </p:sp>
      </p:grpSp>
      <p:grpSp>
        <p:nvGrpSpPr>
          <p:cNvPr id="48136" name="Group 12"/>
          <p:cNvGrpSpPr>
            <a:grpSpLocks/>
          </p:cNvGrpSpPr>
          <p:nvPr/>
        </p:nvGrpSpPr>
        <p:grpSpPr bwMode="auto">
          <a:xfrm>
            <a:off x="3252788" y="3265488"/>
            <a:ext cx="2044700" cy="3046412"/>
            <a:chOff x="2049" y="2057"/>
            <a:chExt cx="1288" cy="1919"/>
          </a:xfrm>
        </p:grpSpPr>
        <p:pic>
          <p:nvPicPr>
            <p:cNvPr id="48153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4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5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70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FFFF00"/>
                  </a:solidFill>
                  <a:latin typeface="+mn-lt"/>
                </a:rPr>
                <a:t>Yellow</a:t>
              </a:r>
            </a:p>
          </p:txBody>
        </p:sp>
        <p:sp>
          <p:nvSpPr>
            <p:cNvPr id="48156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+mn-lt"/>
                </a:rPr>
                <a:t>400          700</a:t>
              </a:r>
            </a:p>
          </p:txBody>
        </p:sp>
      </p:grpSp>
      <p:grpSp>
        <p:nvGrpSpPr>
          <p:cNvPr id="48137" name="Group 17"/>
          <p:cNvGrpSpPr>
            <a:grpSpLocks/>
          </p:cNvGrpSpPr>
          <p:nvPr/>
        </p:nvGrpSpPr>
        <p:grpSpPr bwMode="auto">
          <a:xfrm>
            <a:off x="5208588" y="3265488"/>
            <a:ext cx="2044700" cy="3046412"/>
            <a:chOff x="3281" y="2057"/>
            <a:chExt cx="1288" cy="1919"/>
          </a:xfrm>
        </p:grpSpPr>
        <p:pic>
          <p:nvPicPr>
            <p:cNvPr id="48149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0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1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00FFFF"/>
                  </a:solidFill>
                  <a:latin typeface="+mn-lt"/>
                </a:rPr>
                <a:t>Blue</a:t>
              </a:r>
            </a:p>
          </p:txBody>
        </p:sp>
        <p:sp>
          <p:nvSpPr>
            <p:cNvPr id="48152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+mn-lt"/>
                </a:rPr>
                <a:t>400          700</a:t>
              </a:r>
            </a:p>
          </p:txBody>
        </p:sp>
      </p:grpSp>
      <p:grpSp>
        <p:nvGrpSpPr>
          <p:cNvPr id="48138" name="Group 22"/>
          <p:cNvGrpSpPr>
            <a:grpSpLocks/>
          </p:cNvGrpSpPr>
          <p:nvPr/>
        </p:nvGrpSpPr>
        <p:grpSpPr bwMode="auto">
          <a:xfrm>
            <a:off x="7165975" y="3263900"/>
            <a:ext cx="2044700" cy="3048000"/>
            <a:chOff x="4514" y="2056"/>
            <a:chExt cx="1288" cy="1920"/>
          </a:xfrm>
        </p:grpSpPr>
        <p:pic>
          <p:nvPicPr>
            <p:cNvPr id="48145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6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7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9966FF"/>
                  </a:solidFill>
                  <a:latin typeface="+mn-lt"/>
                </a:rPr>
                <a:t>Purple</a:t>
              </a:r>
            </a:p>
          </p:txBody>
        </p:sp>
        <p:sp>
          <p:nvSpPr>
            <p:cNvPr id="48147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  <a:latin typeface="+mn-lt"/>
                </a:rPr>
                <a:t>400          700</a:t>
              </a:r>
            </a:p>
          </p:txBody>
        </p:sp>
        <p:sp>
          <p:nvSpPr>
            <p:cNvPr id="48148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39" name="Rectangle 27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  <p:grpSp>
        <p:nvGrpSpPr>
          <p:cNvPr id="48140" name="Group 28"/>
          <p:cNvGrpSpPr>
            <a:grpSpLocks/>
          </p:cNvGrpSpPr>
          <p:nvPr/>
        </p:nvGrpSpPr>
        <p:grpSpPr bwMode="auto">
          <a:xfrm>
            <a:off x="1676400" y="2020888"/>
            <a:ext cx="7010400" cy="1068387"/>
            <a:chOff x="1056" y="1273"/>
            <a:chExt cx="4416" cy="673"/>
          </a:xfrm>
        </p:grpSpPr>
        <p:pic>
          <p:nvPicPr>
            <p:cNvPr id="48141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2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3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44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6665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038839" y="182563"/>
            <a:ext cx="755527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rgbClr val="00FFFF"/>
                </a:solidFill>
                <a:latin typeface="+mn-lt"/>
              </a:rPr>
              <a:t>The Psychophysical Correspondence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990600" y="1617663"/>
            <a:ext cx="8759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rgbClr val="FFFF00"/>
                </a:solidFill>
                <a:latin typeface="+mn-lt"/>
              </a:rPr>
              <a:t>There is no simple functional description for the perceived</a:t>
            </a:r>
          </a:p>
          <a:p>
            <a:r>
              <a:rPr lang="en-US">
                <a:solidFill>
                  <a:srgbClr val="FFFF00"/>
                </a:solidFill>
                <a:latin typeface="+mn-lt"/>
              </a:rPr>
              <a:t>color of all lights under all viewing conditions, but …...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990600" y="2667000"/>
            <a:ext cx="85389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rgbClr val="FF66FF"/>
                </a:solidFill>
                <a:latin typeface="+mn-lt"/>
              </a:rPr>
              <a:t>A helpful constraint:</a:t>
            </a:r>
          </a:p>
          <a:p>
            <a:r>
              <a:rPr lang="en-US">
                <a:solidFill>
                  <a:srgbClr val="FF66FF"/>
                </a:solidFill>
                <a:latin typeface="+mn-lt"/>
              </a:rPr>
              <a:t>  Consider only physical spectra with normal distributions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946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ru-RU">
              <a:latin typeface="+mn-lt"/>
            </a:endParaRPr>
          </a:p>
        </p:txBody>
      </p:sp>
      <p:grpSp>
        <p:nvGrpSpPr>
          <p:cNvPr id="49159" name="Group 7"/>
          <p:cNvGrpSpPr>
            <a:grpSpLocks/>
          </p:cNvGrpSpPr>
          <p:nvPr/>
        </p:nvGrpSpPr>
        <p:grpSpPr bwMode="auto">
          <a:xfrm>
            <a:off x="3794125" y="4183063"/>
            <a:ext cx="2976563" cy="1314450"/>
            <a:chOff x="2390" y="2635"/>
            <a:chExt cx="1875" cy="828"/>
          </a:xfrm>
        </p:grpSpPr>
        <p:pic>
          <p:nvPicPr>
            <p:cNvPr id="4916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9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6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00FFFF"/>
                  </a:solidFill>
                  <a:latin typeface="+mn-lt"/>
                </a:rPr>
                <a:t>area</a:t>
              </a:r>
            </a:p>
          </p:txBody>
        </p:sp>
      </p:grpSp>
      <p:pic>
        <p:nvPicPr>
          <p:cNvPr id="4916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61" name="Group 11"/>
          <p:cNvGrpSpPr>
            <a:grpSpLocks/>
          </p:cNvGrpSpPr>
          <p:nvPr/>
        </p:nvGrpSpPr>
        <p:grpSpPr bwMode="auto">
          <a:xfrm>
            <a:off x="4833938" y="3538538"/>
            <a:ext cx="1071562" cy="1947862"/>
            <a:chOff x="3038" y="2229"/>
            <a:chExt cx="675" cy="1227"/>
          </a:xfrm>
        </p:grpSpPr>
        <p:sp>
          <p:nvSpPr>
            <p:cNvPr id="49166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7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67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FFFF00"/>
                  </a:solidFill>
                  <a:latin typeface="+mn-lt"/>
                </a:rPr>
                <a:t>mean</a:t>
              </a:r>
            </a:p>
          </p:txBody>
        </p:sp>
      </p:grpSp>
      <p:grpSp>
        <p:nvGrpSpPr>
          <p:cNvPr id="49162" name="Group 14"/>
          <p:cNvGrpSpPr>
            <a:grpSpLocks/>
          </p:cNvGrpSpPr>
          <p:nvPr/>
        </p:nvGrpSpPr>
        <p:grpSpPr bwMode="auto">
          <a:xfrm>
            <a:off x="4887913" y="4616455"/>
            <a:ext cx="2387600" cy="461963"/>
            <a:chOff x="3072" y="2908"/>
            <a:chExt cx="1504" cy="291"/>
          </a:xfrm>
        </p:grpSpPr>
        <p:sp>
          <p:nvSpPr>
            <p:cNvPr id="49164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95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FF66FF"/>
                  </a:solidFill>
                  <a:latin typeface="+mn-lt"/>
                </a:rPr>
                <a:t>variance</a:t>
              </a:r>
            </a:p>
          </p:txBody>
        </p:sp>
      </p:grpSp>
      <p:sp>
        <p:nvSpPr>
          <p:cNvPr id="49163" name="Rectangle 17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406373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038839" y="182563"/>
            <a:ext cx="755527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rgbClr val="00FFFF"/>
                </a:solidFill>
                <a:latin typeface="+mn-lt"/>
              </a:rPr>
              <a:t>The Psychophysical Correspondence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316288" y="1630363"/>
            <a:ext cx="133381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FFFF00"/>
                </a:solidFill>
                <a:latin typeface="+mn-lt"/>
              </a:rPr>
              <a:t>Mean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373688" y="1630363"/>
            <a:ext cx="972742" cy="58477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FFFF00"/>
                </a:solidFill>
                <a:latin typeface="+mn-lt"/>
              </a:rPr>
              <a:t>Hue</a:t>
            </a:r>
          </a:p>
        </p:txBody>
      </p:sp>
      <p:sp>
        <p:nvSpPr>
          <p:cNvPr id="50182" name="AutoShape 6"/>
          <p:cNvSpPr>
            <a:spLocks noChangeArrowheads="1"/>
          </p:cNvSpPr>
          <p:nvPr/>
        </p:nvSpPr>
        <p:spPr bwMode="auto">
          <a:xfrm>
            <a:off x="4537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183" name="Group 7"/>
          <p:cNvGrpSpPr>
            <a:grpSpLocks/>
          </p:cNvGrpSpPr>
          <p:nvPr/>
        </p:nvGrpSpPr>
        <p:grpSpPr bwMode="auto">
          <a:xfrm>
            <a:off x="1598613" y="2998788"/>
            <a:ext cx="6613526" cy="3322638"/>
            <a:chOff x="1007" y="1889"/>
            <a:chExt cx="4166" cy="2093"/>
          </a:xfrm>
        </p:grpSpPr>
        <p:pic>
          <p:nvPicPr>
            <p:cNvPr id="50185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6" name="Text Box 9"/>
            <p:cNvSpPr txBox="1">
              <a:spLocks noChangeArrowheads="1"/>
            </p:cNvSpPr>
            <p:nvPr/>
          </p:nvSpPr>
          <p:spPr bwMode="auto">
            <a:xfrm rot="16200000">
              <a:off x="566" y="2547"/>
              <a:ext cx="121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800">
                  <a:solidFill>
                    <a:srgbClr val="FFFF00"/>
                  </a:solidFill>
                  <a:latin typeface="+mn-lt"/>
                </a:rPr>
                <a:t># Photons</a:t>
              </a:r>
            </a:p>
          </p:txBody>
        </p:sp>
        <p:sp>
          <p:nvSpPr>
            <p:cNvPr id="50187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4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800">
                  <a:solidFill>
                    <a:srgbClr val="FFFF00"/>
                  </a:solidFill>
                  <a:latin typeface="+mn-lt"/>
                </a:rPr>
                <a:t>Wavelength</a:t>
              </a:r>
            </a:p>
          </p:txBody>
        </p:sp>
      </p:grpSp>
      <p:sp>
        <p:nvSpPr>
          <p:cNvPr id="50184" name="Rectangle 11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79240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038839" y="182563"/>
            <a:ext cx="755527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rgbClr val="00FFFF"/>
                </a:solidFill>
                <a:latin typeface="+mn-lt"/>
              </a:rPr>
              <a:t>The Psychophysical Correspondence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667000" y="1630363"/>
            <a:ext cx="201509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FFFF00"/>
                </a:solidFill>
                <a:latin typeface="+mn-lt"/>
              </a:rPr>
              <a:t>Variance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5373688" y="1630363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FFFF00"/>
                </a:solidFill>
                <a:latin typeface="+mn-lt"/>
              </a:rPr>
              <a:t>Saturation</a:t>
            </a: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4537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07" name="Group 7"/>
          <p:cNvGrpSpPr>
            <a:grpSpLocks/>
          </p:cNvGrpSpPr>
          <p:nvPr/>
        </p:nvGrpSpPr>
        <p:grpSpPr bwMode="auto">
          <a:xfrm>
            <a:off x="1524000" y="2895600"/>
            <a:ext cx="7391400" cy="3425826"/>
            <a:chOff x="960" y="1824"/>
            <a:chExt cx="4656" cy="2158"/>
          </a:xfrm>
        </p:grpSpPr>
        <p:sp>
          <p:nvSpPr>
            <p:cNvPr id="51209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4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800">
                  <a:solidFill>
                    <a:srgbClr val="FFFF00"/>
                  </a:solidFill>
                  <a:latin typeface="+mn-lt"/>
                </a:rPr>
                <a:t>Wavelength</a:t>
              </a:r>
            </a:p>
          </p:txBody>
        </p:sp>
        <p:pic>
          <p:nvPicPr>
            <p:cNvPr id="51210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1" name="Text Box 10"/>
            <p:cNvSpPr txBox="1">
              <a:spLocks noChangeArrowheads="1"/>
            </p:cNvSpPr>
            <p:nvPr/>
          </p:nvSpPr>
          <p:spPr bwMode="auto">
            <a:xfrm rot="16200000">
              <a:off x="566" y="2547"/>
              <a:ext cx="121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800">
                  <a:solidFill>
                    <a:srgbClr val="FFFF00"/>
                  </a:solidFill>
                  <a:latin typeface="+mn-lt"/>
                </a:rPr>
                <a:t># Photons</a:t>
              </a:r>
            </a:p>
          </p:txBody>
        </p:sp>
      </p:grpSp>
      <p:sp>
        <p:nvSpPr>
          <p:cNvPr id="51208" name="Rectangle 11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35456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38839" y="182563"/>
            <a:ext cx="755527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rgbClr val="00FFFF"/>
                </a:solidFill>
                <a:latin typeface="+mn-lt"/>
              </a:rPr>
              <a:t>The Psychophysical Correspondence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819400" y="1630363"/>
            <a:ext cx="11530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FFFF00"/>
                </a:solidFill>
                <a:latin typeface="+mn-lt"/>
              </a:rPr>
              <a:t>Area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876800" y="1630363"/>
            <a:ext cx="216257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FFFF00"/>
                </a:solidFill>
                <a:latin typeface="+mn-lt"/>
              </a:rPr>
              <a:t>Brightness</a:t>
            </a: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4040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31" name="Group 7"/>
          <p:cNvGrpSpPr>
            <a:grpSpLocks/>
          </p:cNvGrpSpPr>
          <p:nvPr/>
        </p:nvGrpSpPr>
        <p:grpSpPr bwMode="auto">
          <a:xfrm>
            <a:off x="1293813" y="2693988"/>
            <a:ext cx="6859588" cy="3627438"/>
            <a:chOff x="815" y="1697"/>
            <a:chExt cx="4321" cy="2285"/>
          </a:xfrm>
        </p:grpSpPr>
        <p:sp>
          <p:nvSpPr>
            <p:cNvPr id="52233" name="Text Box 8"/>
            <p:cNvSpPr txBox="1">
              <a:spLocks noChangeArrowheads="1"/>
            </p:cNvSpPr>
            <p:nvPr/>
          </p:nvSpPr>
          <p:spPr bwMode="auto">
            <a:xfrm rot="16200000">
              <a:off x="374" y="2547"/>
              <a:ext cx="121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800">
                  <a:solidFill>
                    <a:srgbClr val="FFFF00"/>
                  </a:solidFill>
                  <a:latin typeface="+mn-lt"/>
                </a:rPr>
                <a:t># Photons</a:t>
              </a:r>
            </a:p>
          </p:txBody>
        </p:sp>
        <p:sp>
          <p:nvSpPr>
            <p:cNvPr id="52234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4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800">
                  <a:solidFill>
                    <a:srgbClr val="FFFF00"/>
                  </a:solidFill>
                  <a:latin typeface="+mn-lt"/>
                </a:rPr>
                <a:t>Wavelength</a:t>
              </a:r>
            </a:p>
          </p:txBody>
        </p:sp>
        <p:pic>
          <p:nvPicPr>
            <p:cNvPr id="52235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232" name="Rectangle 11"/>
          <p:cNvSpPr>
            <a:spLocks noChangeArrowheads="1"/>
          </p:cNvSpPr>
          <p:nvPr/>
        </p:nvSpPr>
        <p:spPr bwMode="auto">
          <a:xfrm>
            <a:off x="7331075" y="6616700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63217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990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600200" y="1371600"/>
            <a:ext cx="37909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800">
                <a:solidFill>
                  <a:srgbClr val="FFFF00"/>
                </a:solidFill>
                <a:latin typeface="+mn-lt"/>
              </a:rPr>
              <a:t>Three kinds of cones:</a:t>
            </a:r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2163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3200" b="1">
                <a:solidFill>
                  <a:srgbClr val="00FF99"/>
                </a:solidFill>
                <a:latin typeface="+mn-lt"/>
              </a:rPr>
              <a:t>Physiology of Color Vision</a:t>
            </a:r>
            <a:endParaRPr lang="en-US">
              <a:solidFill>
                <a:srgbClr val="00FF99"/>
              </a:solidFill>
              <a:latin typeface="+mn-lt"/>
            </a:endParaRPr>
          </a:p>
        </p:txBody>
      </p:sp>
      <p:pic>
        <p:nvPicPr>
          <p:cNvPr id="5325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10"/>
          <p:cNvSpPr txBox="1">
            <a:spLocks noChangeArrowheads="1"/>
          </p:cNvSpPr>
          <p:nvPr/>
        </p:nvSpPr>
        <p:spPr bwMode="auto">
          <a:xfrm>
            <a:off x="2957513" y="5943600"/>
            <a:ext cx="540404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 Why are M and L cones so close?</a:t>
            </a:r>
          </a:p>
          <a:p>
            <a:pPr>
              <a:buFontTx/>
              <a:buChar char="•"/>
            </a:pPr>
            <a:r>
              <a:rPr lang="en-US">
                <a:solidFill>
                  <a:schemeClr val="bg1"/>
                </a:solidFill>
                <a:latin typeface="+mn-lt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308366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More Spectra</a:t>
            </a:r>
          </a:p>
        </p:txBody>
      </p:sp>
      <p:pic>
        <p:nvPicPr>
          <p:cNvPr id="5427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1812925" y="2209800"/>
            <a:ext cx="1688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2819400" y="2667000"/>
            <a:ext cx="1295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2514600" y="2667000"/>
            <a:ext cx="609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9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© Stephen E. Palmer, 2002</a:t>
            </a:r>
          </a:p>
        </p:txBody>
      </p:sp>
      <p:sp>
        <p:nvSpPr>
          <p:cNvPr id="55300" name="Text Box 10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pic>
        <p:nvPicPr>
          <p:cNvPr id="5530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15"/>
          <p:cNvSpPr txBox="1">
            <a:spLocks noChangeArrowheads="1"/>
          </p:cNvSpPr>
          <p:nvPr/>
        </p:nvSpPr>
        <p:spPr bwMode="auto">
          <a:xfrm>
            <a:off x="1295400" y="1617663"/>
            <a:ext cx="73592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u="sng" dirty="0">
                <a:solidFill>
                  <a:srgbClr val="FF66CC"/>
                </a:solidFill>
                <a:latin typeface="+mn-lt"/>
              </a:rPr>
              <a:t>The 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“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photometer metaphor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”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 of color perception</a:t>
            </a:r>
            <a:r>
              <a:rPr lang="en-US" sz="2000" dirty="0">
                <a:solidFill>
                  <a:srgbClr val="FF66CC"/>
                </a:solidFill>
                <a:latin typeface="+mn-lt"/>
              </a:rPr>
              <a:t>: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Color perception is determined by the spectrum of light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on each retinal receptor (as measured by a photometer).</a:t>
            </a:r>
          </a:p>
        </p:txBody>
      </p:sp>
    </p:spTree>
    <p:extLst>
      <p:ext uri="{BB962C8B-B14F-4D97-AF65-F5344CB8AC3E}">
        <p14:creationId xmlns:p14="http://schemas.microsoft.com/office/powerpoint/2010/main" val="73760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© Stephen E. Palmer, 2002</a:t>
            </a: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5"/>
          <p:cNvSpPr txBox="1">
            <a:spLocks noChangeArrowheads="1"/>
          </p:cNvSpPr>
          <p:nvPr/>
        </p:nvSpPr>
        <p:spPr bwMode="auto">
          <a:xfrm>
            <a:off x="1108248" y="1617663"/>
            <a:ext cx="73592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u="sng" dirty="0">
                <a:solidFill>
                  <a:srgbClr val="FF66CC"/>
                </a:solidFill>
                <a:latin typeface="+mn-lt"/>
              </a:rPr>
              <a:t>The 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“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photometer metaphor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”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 of color perception</a:t>
            </a:r>
            <a:r>
              <a:rPr lang="en-US" sz="2000" dirty="0">
                <a:solidFill>
                  <a:srgbClr val="FF66CC"/>
                </a:solidFill>
                <a:latin typeface="+mn-lt"/>
              </a:rPr>
              <a:t>: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Color perception is determined by the spectrum of light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on each retinal receptor (as measured by a photometer).</a:t>
            </a:r>
          </a:p>
        </p:txBody>
      </p:sp>
    </p:spTree>
    <p:extLst>
      <p:ext uri="{BB962C8B-B14F-4D97-AF65-F5344CB8AC3E}">
        <p14:creationId xmlns:p14="http://schemas.microsoft.com/office/powerpoint/2010/main" val="2235632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© Stephen E. Palmer, 2002</a:t>
            </a:r>
          </a:p>
        </p:txBody>
      </p:sp>
      <p:sp>
        <p:nvSpPr>
          <p:cNvPr id="57348" name="Text Box 5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51200"/>
            <a:ext cx="36576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15"/>
          <p:cNvSpPr txBox="1">
            <a:spLocks noChangeArrowheads="1"/>
          </p:cNvSpPr>
          <p:nvPr/>
        </p:nvSpPr>
        <p:spPr bwMode="auto">
          <a:xfrm>
            <a:off x="1295400" y="1617663"/>
            <a:ext cx="73592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 u="sng" dirty="0">
                <a:solidFill>
                  <a:srgbClr val="FF66CC"/>
                </a:solidFill>
                <a:latin typeface="+mn-lt"/>
              </a:rPr>
              <a:t>The 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“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photometer metaphor</a:t>
            </a:r>
            <a:r>
              <a:rPr lang="ja-JP" altLang="en-US" sz="2000" u="sng" dirty="0">
                <a:solidFill>
                  <a:srgbClr val="FF66CC"/>
                </a:solidFill>
                <a:latin typeface="+mn-lt"/>
              </a:rPr>
              <a:t>”</a:t>
            </a:r>
            <a:r>
              <a:rPr lang="en-US" sz="2000" u="sng" dirty="0">
                <a:solidFill>
                  <a:srgbClr val="FF66CC"/>
                </a:solidFill>
                <a:latin typeface="+mn-lt"/>
              </a:rPr>
              <a:t> of color perception</a:t>
            </a:r>
            <a:r>
              <a:rPr lang="en-US" sz="2000" dirty="0">
                <a:solidFill>
                  <a:srgbClr val="FF66CC"/>
                </a:solidFill>
                <a:latin typeface="+mn-lt"/>
              </a:rPr>
              <a:t>: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Color perception is determined by the spectrum of light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on each retinal receptor (as measured by a photometer).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371600" y="1447800"/>
            <a:ext cx="6553200" cy="1524000"/>
            <a:chOff x="1008" y="912"/>
            <a:chExt cx="4128" cy="960"/>
          </a:xfrm>
        </p:grpSpPr>
        <p:sp>
          <p:nvSpPr>
            <p:cNvPr id="57352" name="Line 17"/>
            <p:cNvSpPr>
              <a:spLocks noChangeShapeType="1"/>
            </p:cNvSpPr>
            <p:nvPr/>
          </p:nvSpPr>
          <p:spPr bwMode="auto">
            <a:xfrm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53" name="Line 18"/>
            <p:cNvSpPr>
              <a:spLocks noChangeShapeType="1"/>
            </p:cNvSpPr>
            <p:nvPr/>
          </p:nvSpPr>
          <p:spPr bwMode="auto">
            <a:xfrm flipV="1"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25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 readin</a:t>
            </a:r>
            <a:r>
              <a:rPr lang="en-US" dirty="0"/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computer vision?</a:t>
            </a:r>
          </a:p>
          <a:p>
            <a:r>
              <a:rPr lang="en-US" dirty="0" smtClean="0"/>
              <a:t>What is computer graphics?</a:t>
            </a:r>
          </a:p>
          <a:p>
            <a:r>
              <a:rPr lang="en-US" dirty="0" smtClean="0"/>
              <a:t>What is computational photography?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59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0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1027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© Stephen E. Palmer, 2002</a:t>
            </a:r>
          </a:p>
        </p:txBody>
      </p:sp>
      <p:sp>
        <p:nvSpPr>
          <p:cNvPr id="58372" name="Text Box 1028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sp>
        <p:nvSpPr>
          <p:cNvPr id="58373" name="Text Box 1035"/>
          <p:cNvSpPr txBox="1">
            <a:spLocks noChangeArrowheads="1"/>
          </p:cNvSpPr>
          <p:nvPr/>
        </p:nvSpPr>
        <p:spPr bwMode="auto">
          <a:xfrm>
            <a:off x="1584325" y="1508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8374" name="Text Box 1037"/>
          <p:cNvSpPr txBox="1">
            <a:spLocks noChangeArrowheads="1"/>
          </p:cNvSpPr>
          <p:nvPr/>
        </p:nvSpPr>
        <p:spPr bwMode="auto">
          <a:xfrm>
            <a:off x="1792884" y="1371600"/>
            <a:ext cx="57455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800">
                <a:solidFill>
                  <a:srgbClr val="FFFF00"/>
                </a:solidFill>
                <a:latin typeface="+mn-lt"/>
              </a:rPr>
              <a:t>Do we have constancy over </a:t>
            </a:r>
          </a:p>
          <a:p>
            <a:pPr algn="ctr"/>
            <a:r>
              <a:rPr lang="en-US" sz="2800" u="sng">
                <a:solidFill>
                  <a:srgbClr val="FFFF00"/>
                </a:solidFill>
                <a:latin typeface="+mn-lt"/>
              </a:rPr>
              <a:t>all</a:t>
            </a:r>
            <a:r>
              <a:rPr lang="en-US" sz="2800">
                <a:solidFill>
                  <a:srgbClr val="FFFF00"/>
                </a:solidFill>
                <a:latin typeface="+mn-lt"/>
              </a:rPr>
              <a:t> global color transformations?</a:t>
            </a:r>
          </a:p>
        </p:txBody>
      </p:sp>
      <p:grpSp>
        <p:nvGrpSpPr>
          <p:cNvPr id="2" name="Group 1042"/>
          <p:cNvGrpSpPr>
            <a:grpSpLocks/>
          </p:cNvGrpSpPr>
          <p:nvPr/>
        </p:nvGrpSpPr>
        <p:grpSpPr bwMode="auto">
          <a:xfrm>
            <a:off x="1362075" y="2868613"/>
            <a:ext cx="3657600" cy="3536949"/>
            <a:chOff x="858" y="1807"/>
            <a:chExt cx="2304" cy="2228"/>
          </a:xfrm>
        </p:grpSpPr>
        <p:pic>
          <p:nvPicPr>
            <p:cNvPr id="58382" name="Picture 103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" y="1807"/>
              <a:ext cx="2304" cy="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3" name="Text Box 1039"/>
            <p:cNvSpPr txBox="1">
              <a:spLocks noChangeArrowheads="1"/>
            </p:cNvSpPr>
            <p:nvPr/>
          </p:nvSpPr>
          <p:spPr bwMode="auto">
            <a:xfrm>
              <a:off x="1340" y="3744"/>
              <a:ext cx="139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FFFF00"/>
                  </a:solidFill>
                  <a:latin typeface="+mn-lt"/>
                </a:rPr>
                <a:t>60% blue filter</a:t>
              </a:r>
            </a:p>
          </p:txBody>
        </p:sp>
      </p:grpSp>
      <p:grpSp>
        <p:nvGrpSpPr>
          <p:cNvPr id="3" name="Group 1041"/>
          <p:cNvGrpSpPr>
            <a:grpSpLocks/>
          </p:cNvGrpSpPr>
          <p:nvPr/>
        </p:nvGrpSpPr>
        <p:grpSpPr bwMode="auto">
          <a:xfrm>
            <a:off x="5330825" y="2819400"/>
            <a:ext cx="3660775" cy="3586163"/>
            <a:chOff x="3358" y="1776"/>
            <a:chExt cx="2306" cy="2259"/>
          </a:xfrm>
        </p:grpSpPr>
        <p:pic>
          <p:nvPicPr>
            <p:cNvPr id="58380" name="Picture 10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1776"/>
              <a:ext cx="2306" cy="1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1" name="Text Box 1040"/>
            <p:cNvSpPr txBox="1">
              <a:spLocks noChangeArrowheads="1"/>
            </p:cNvSpPr>
            <p:nvPr/>
          </p:nvSpPr>
          <p:spPr bwMode="auto">
            <a:xfrm>
              <a:off x="3696" y="3744"/>
              <a:ext cx="193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>
                  <a:solidFill>
                    <a:srgbClr val="FFFF00"/>
                  </a:solidFill>
                  <a:latin typeface="+mn-lt"/>
                </a:rPr>
                <a:t>Complete inversion</a:t>
              </a:r>
            </a:p>
          </p:txBody>
        </p:sp>
      </p:grpSp>
      <p:grpSp>
        <p:nvGrpSpPr>
          <p:cNvPr id="4" name="Group 1043"/>
          <p:cNvGrpSpPr>
            <a:grpSpLocks/>
          </p:cNvGrpSpPr>
          <p:nvPr/>
        </p:nvGrpSpPr>
        <p:grpSpPr bwMode="auto">
          <a:xfrm>
            <a:off x="1371600" y="1143000"/>
            <a:ext cx="6553200" cy="1524000"/>
            <a:chOff x="1008" y="912"/>
            <a:chExt cx="4128" cy="960"/>
          </a:xfrm>
        </p:grpSpPr>
        <p:sp>
          <p:nvSpPr>
            <p:cNvPr id="58378" name="Line 1044"/>
            <p:cNvSpPr>
              <a:spLocks noChangeShapeType="1"/>
            </p:cNvSpPr>
            <p:nvPr/>
          </p:nvSpPr>
          <p:spPr bwMode="auto">
            <a:xfrm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79" name="Line 1045"/>
            <p:cNvSpPr>
              <a:spLocks noChangeShapeType="1"/>
            </p:cNvSpPr>
            <p:nvPr/>
          </p:nvSpPr>
          <p:spPr bwMode="auto">
            <a:xfrm flipV="1">
              <a:off x="1008" y="912"/>
              <a:ext cx="4128" cy="96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832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7684" y="-441158"/>
            <a:ext cx="10133263" cy="804779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46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971800" y="152400"/>
            <a:ext cx="353173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200" b="1">
                <a:solidFill>
                  <a:srgbClr val="66CCFF"/>
                </a:solidFill>
                <a:latin typeface="+mn-lt"/>
              </a:rPr>
              <a:t>Color Constancy</a:t>
            </a:r>
            <a:endParaRPr lang="en-US">
              <a:solidFill>
                <a:srgbClr val="66CCFF"/>
              </a:solidFill>
              <a:latin typeface="+mn-lt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7331075" y="6613525"/>
            <a:ext cx="1808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© Stephen E. Palmer, 2002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143000" y="1827213"/>
            <a:ext cx="707687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b="1" u="sng" dirty="0">
                <a:solidFill>
                  <a:srgbClr val="FF00FF"/>
                </a:solidFill>
                <a:latin typeface="+mn-lt"/>
              </a:rPr>
              <a:t>Color Constancy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:  the ability to perceive the</a:t>
            </a: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invariant color of a surface despite ecological</a:t>
            </a:r>
          </a:p>
          <a:p>
            <a:r>
              <a:rPr lang="en-US" dirty="0">
                <a:solidFill>
                  <a:srgbClr val="FFFF00"/>
                </a:solidFill>
                <a:latin typeface="+mn-lt"/>
              </a:rPr>
              <a:t>Variations in the conditions of observation.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066800" y="4037013"/>
            <a:ext cx="736451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rgbClr val="66CCFF"/>
                </a:solidFill>
                <a:latin typeface="+mn-lt"/>
              </a:rPr>
              <a:t>Another of these hard </a:t>
            </a:r>
            <a:r>
              <a:rPr lang="en-US" u="sng">
                <a:solidFill>
                  <a:srgbClr val="FF66CC"/>
                </a:solidFill>
                <a:latin typeface="+mn-lt"/>
              </a:rPr>
              <a:t>inverse problems</a:t>
            </a:r>
            <a:r>
              <a:rPr lang="en-US">
                <a:solidFill>
                  <a:srgbClr val="66CCFF"/>
                </a:solidFill>
                <a:latin typeface="+mn-lt"/>
              </a:rPr>
              <a:t>:</a:t>
            </a:r>
          </a:p>
          <a:p>
            <a:r>
              <a:rPr lang="en-US">
                <a:solidFill>
                  <a:srgbClr val="66CCFF"/>
                </a:solidFill>
                <a:latin typeface="+mn-lt"/>
              </a:rPr>
              <a:t>    Physics of light emission and surface reflection</a:t>
            </a:r>
          </a:p>
          <a:p>
            <a:r>
              <a:rPr lang="en-US">
                <a:solidFill>
                  <a:srgbClr val="66CCFF"/>
                </a:solidFill>
                <a:latin typeface="+mn-lt"/>
              </a:rPr>
              <a:t>    </a:t>
            </a:r>
            <a:r>
              <a:rPr lang="en-US" u="sng">
                <a:solidFill>
                  <a:srgbClr val="66CCFF"/>
                </a:solidFill>
                <a:latin typeface="+mn-lt"/>
              </a:rPr>
              <a:t>underdetermine</a:t>
            </a:r>
            <a:r>
              <a:rPr lang="en-US">
                <a:solidFill>
                  <a:srgbClr val="66CCFF"/>
                </a:solidFill>
                <a:latin typeface="+mn-lt"/>
              </a:rPr>
              <a:t> perception of surface color</a:t>
            </a:r>
          </a:p>
        </p:txBody>
      </p:sp>
    </p:spTree>
    <p:extLst>
      <p:ext uri="{BB962C8B-B14F-4D97-AF65-F5344CB8AC3E}">
        <p14:creationId xmlns:p14="http://schemas.microsoft.com/office/powerpoint/2010/main" val="129541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Camera White Balancing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5800" y="3733800"/>
            <a:ext cx="7772400" cy="24384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en-US">
                <a:latin typeface="+mn-lt"/>
              </a:rPr>
              <a:t>Manual</a:t>
            </a:r>
          </a:p>
          <a:p>
            <a:pPr lvl="1"/>
            <a:r>
              <a:rPr lang="en-US">
                <a:latin typeface="+mn-lt"/>
              </a:rPr>
              <a:t>Choose color-neutral object in the photos and normalize</a:t>
            </a:r>
          </a:p>
          <a:p>
            <a:pPr>
              <a:buFontTx/>
              <a:buChar char="•"/>
            </a:pPr>
            <a:r>
              <a:rPr lang="en-US">
                <a:latin typeface="+mn-lt"/>
              </a:rPr>
              <a:t>Automatic (AWB)</a:t>
            </a:r>
          </a:p>
          <a:p>
            <a:pPr lvl="1"/>
            <a:r>
              <a:rPr lang="en-US">
                <a:latin typeface="+mn-lt"/>
              </a:rPr>
              <a:t>Grey World:  force average color of scene to grey</a:t>
            </a:r>
          </a:p>
          <a:p>
            <a:pPr lvl="1"/>
            <a:r>
              <a:rPr lang="en-US">
                <a:latin typeface="+mn-lt"/>
              </a:rPr>
              <a:t>White World: force brightest object to white</a:t>
            </a:r>
          </a:p>
          <a:p>
            <a:pPr>
              <a:buFontTx/>
              <a:buChar char="•"/>
            </a:pPr>
            <a:endParaRPr lang="en-US">
              <a:latin typeface="+mn-lt"/>
            </a:endParaRPr>
          </a:p>
        </p:txBody>
      </p:sp>
      <p:pic>
        <p:nvPicPr>
          <p:cNvPr id="60420" name="Picture 3" descr="Auto W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27660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Preset Tungsten W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066800"/>
            <a:ext cx="3286125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56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Color Sensing in Camera (RGB)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90600"/>
            <a:ext cx="6832600" cy="3692525"/>
          </a:xfrm>
        </p:spPr>
        <p:txBody>
          <a:bodyPr/>
          <a:lstStyle/>
          <a:p>
            <a:r>
              <a:rPr lang="en-US">
                <a:latin typeface="+mn-lt"/>
              </a:rPr>
              <a:t>3-chip vs. 1-chip: quality vs. cost</a:t>
            </a:r>
          </a:p>
          <a:p>
            <a:r>
              <a:rPr lang="en-US">
                <a:latin typeface="+mn-lt"/>
              </a:rPr>
              <a:t>Why more green?</a:t>
            </a:r>
          </a:p>
        </p:txBody>
      </p:sp>
      <p:pic>
        <p:nvPicPr>
          <p:cNvPr id="61444" name="Picture 4" descr="ccd_prism"/>
          <p:cNvPicPr>
            <a:picLocks noChangeAspect="1" noChangeArrowheads="1"/>
          </p:cNvPicPr>
          <p:nvPr/>
        </p:nvPicPr>
        <p:blipFill>
          <a:blip r:embed="rId2">
            <a:lum bright="-3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4648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2372904" y="6248400"/>
            <a:ext cx="6893909" cy="36933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http://www.cooldi</a:t>
            </a:r>
            <a:r>
              <a:rPr lang="en-US" sz="1800">
                <a:solidFill>
                  <a:schemeClr val="accent1"/>
                </a:solidFill>
              </a:rPr>
              <a:t>c</a:t>
            </a:r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tionary.com/words/Bayer-filter.wikipedia</a:t>
            </a:r>
          </a:p>
        </p:txBody>
      </p:sp>
      <p:pic>
        <p:nvPicPr>
          <p:cNvPr id="394246" name="Picture 6" descr="digital-camera-b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7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002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1143000" y="55768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/>
              <a:t>Why 3 colors?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7249704" y="6583363"/>
            <a:ext cx="15827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>
                <a:latin typeface="+mn-lt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80547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  <p:bldP spid="394245" grpId="0" animBg="1"/>
      <p:bldP spid="39424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+mn-lt"/>
              </a:rPr>
              <a:t>Practical Color Sensing: Bayer Grid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256" y="3962400"/>
            <a:ext cx="2957513" cy="2052638"/>
          </a:xfrm>
        </p:spPr>
        <p:txBody>
          <a:bodyPr>
            <a:normAutofit/>
          </a:bodyPr>
          <a:lstStyle/>
          <a:p>
            <a:r>
              <a:rPr lang="en-US" sz="2400">
                <a:latin typeface="+mn-lt"/>
              </a:rPr>
              <a:t>Estimate RGB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at </a:t>
            </a:r>
            <a:r>
              <a:rPr lang="ja-JP" altLang="en-US" sz="2400">
                <a:latin typeface="+mn-lt"/>
              </a:rPr>
              <a:t>‘</a:t>
            </a:r>
            <a:r>
              <a:rPr lang="en-US" sz="2400">
                <a:latin typeface="+mn-lt"/>
              </a:rPr>
              <a:t>G</a:t>
            </a:r>
            <a:r>
              <a:rPr lang="ja-JP" altLang="en-US" sz="2400">
                <a:latin typeface="+mn-lt"/>
              </a:rPr>
              <a:t>’</a:t>
            </a:r>
            <a:r>
              <a:rPr lang="en-US" sz="2400">
                <a:latin typeface="+mn-lt"/>
              </a:rPr>
              <a:t> cels from neighboring values</a:t>
            </a:r>
          </a:p>
        </p:txBody>
      </p:sp>
      <p:pic>
        <p:nvPicPr>
          <p:cNvPr id="624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19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6" y="6019800"/>
            <a:ext cx="3441968" cy="584776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chemeClr val="accent1"/>
                </a:solidFill>
              </a:rPr>
              <a:t>http://</a:t>
            </a:r>
            <a:r>
              <a:rPr lang="en-US" sz="1600" dirty="0" err="1">
                <a:solidFill>
                  <a:schemeClr val="accent1"/>
                </a:solidFill>
              </a:rPr>
              <a:t>www.cooldictionary.com</a:t>
            </a:r>
            <a:r>
              <a:rPr lang="en-US" sz="1600" dirty="0">
                <a:solidFill>
                  <a:schemeClr val="accent1"/>
                </a:solidFill>
              </a:rPr>
              <a:t>/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words/Bayer-</a:t>
            </a:r>
            <a:r>
              <a:rPr lang="en-US" sz="1600" dirty="0" err="1">
                <a:solidFill>
                  <a:schemeClr val="accent1"/>
                </a:solidFill>
              </a:rPr>
              <a:t>filter.wikipedia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670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00">
                <a:latin typeface="+mn-lt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68566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RGB color space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514600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+mn-lt"/>
              </a:rPr>
              <a:t>RGB cube</a:t>
            </a:r>
          </a:p>
          <a:p>
            <a:pPr lvl="1"/>
            <a:r>
              <a:rPr lang="en-US">
                <a:latin typeface="+mn-lt"/>
              </a:rPr>
              <a:t>Easy for devices</a:t>
            </a:r>
          </a:p>
          <a:p>
            <a:pPr lvl="1"/>
            <a:r>
              <a:rPr lang="en-US">
                <a:latin typeface="+mn-lt"/>
              </a:rPr>
              <a:t>But not perceptual</a:t>
            </a:r>
          </a:p>
          <a:p>
            <a:pPr lvl="1"/>
            <a:r>
              <a:rPr lang="en-US">
                <a:latin typeface="+mn-lt"/>
              </a:rPr>
              <a:t>Where do the grays live?</a:t>
            </a:r>
          </a:p>
          <a:p>
            <a:pPr lvl="1"/>
            <a:r>
              <a:rPr lang="en-US">
                <a:latin typeface="+mn-lt"/>
              </a:rPr>
              <a:t>Where is hue and saturation?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70866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5827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>
                <a:latin typeface="+mn-lt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1978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HSV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7408"/>
            <a:ext cx="7772400" cy="1905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Hue, Saturation, Value (Intensity)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RGB cube on its vertex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Decouples the three components (a bit)</a:t>
            </a:r>
          </a:p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Use rgb2hsv() and hsv2rgb() in </a:t>
            </a:r>
            <a:r>
              <a:rPr lang="en-US" dirty="0" err="1">
                <a:latin typeface="+mn-lt"/>
              </a:rPr>
              <a:t>Matlab</a:t>
            </a:r>
            <a:endParaRPr lang="en-US" dirty="0">
              <a:latin typeface="+mn-lt"/>
            </a:endParaRP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82675"/>
            <a:ext cx="1905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901700"/>
            <a:ext cx="3683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827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>
                <a:latin typeface="+mn-lt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5793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68"/>
            <a:ext cx="9144000" cy="687471"/>
          </a:xfrm>
        </p:spPr>
        <p:txBody>
          <a:bodyPr/>
          <a:lstStyle/>
          <a:p>
            <a:r>
              <a:rPr lang="en-US">
                <a:latin typeface="+mn-lt"/>
              </a:rPr>
              <a:t>Programming Project #1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32320"/>
            <a:ext cx="8229600" cy="4525963"/>
          </a:xfrm>
        </p:spPr>
        <p:txBody>
          <a:bodyPr/>
          <a:lstStyle/>
          <a:p>
            <a:r>
              <a:rPr lang="en-US" sz="2400" b="1" dirty="0" err="1">
                <a:latin typeface="+mn-lt"/>
              </a:rPr>
              <a:t>Prokudin-Gorskii</a:t>
            </a:r>
            <a:r>
              <a:rPr lang="ja-JP" altLang="en-US" sz="2400" b="1" dirty="0">
                <a:latin typeface="+mn-lt"/>
              </a:rPr>
              <a:t>’</a:t>
            </a:r>
            <a:r>
              <a:rPr lang="en-US" sz="2400" b="1" dirty="0">
                <a:latin typeface="+mn-lt"/>
              </a:rPr>
              <a:t>s Color Photography (1907)</a:t>
            </a:r>
          </a:p>
          <a:p>
            <a:endParaRPr lang="en-US" sz="2400" dirty="0">
              <a:latin typeface="+mn-lt"/>
            </a:endParaRPr>
          </a:p>
        </p:txBody>
      </p:sp>
      <p:pic>
        <p:nvPicPr>
          <p:cNvPr id="65540" name="Picture 5" descr="Image of Camera and Casse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75568"/>
            <a:ext cx="22161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7" descr="Image of Lantern Proj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37518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9" descr="Three Negatives - Pinkhus Karlinskii. . . Supervisor of Chernigov Floodg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1689768"/>
            <a:ext cx="150336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481" y="6031650"/>
            <a:ext cx="6116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in the three images for separate RGB channels.  </a:t>
            </a:r>
          </a:p>
          <a:p>
            <a:r>
              <a:rPr lang="en-US" dirty="0" smtClean="0"/>
              <a:t>Align the images and produce the color image.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903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Programming Project #1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6248400" cy="48006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>
                <a:latin typeface="+mn-lt"/>
              </a:rPr>
              <a:t>How to compare R,G,B channels?</a:t>
            </a:r>
          </a:p>
          <a:p>
            <a:pPr>
              <a:buFontTx/>
              <a:buChar char="•"/>
            </a:pPr>
            <a:r>
              <a:rPr lang="en-US" sz="2800" dirty="0">
                <a:latin typeface="+mn-lt"/>
              </a:rPr>
              <a:t>No right answer</a:t>
            </a:r>
          </a:p>
          <a:p>
            <a:pPr lvl="1"/>
            <a:r>
              <a:rPr lang="en-US" sz="2400" dirty="0">
                <a:latin typeface="+mn-lt"/>
              </a:rPr>
              <a:t>Sum of Squared Differences (SSD):</a:t>
            </a:r>
          </a:p>
          <a:p>
            <a:pPr lvl="1"/>
            <a:endParaRPr lang="en-US" sz="2400" dirty="0">
              <a:latin typeface="+mn-lt"/>
            </a:endParaRPr>
          </a:p>
          <a:p>
            <a:pPr lvl="1"/>
            <a:endParaRPr lang="en-US" sz="2400" dirty="0">
              <a:latin typeface="+mn-lt"/>
            </a:endParaRPr>
          </a:p>
          <a:p>
            <a:pPr lvl="1"/>
            <a:endParaRPr lang="en-US" sz="2400" dirty="0">
              <a:latin typeface="+mn-lt"/>
            </a:endParaRPr>
          </a:p>
          <a:p>
            <a:pPr lvl="1"/>
            <a:r>
              <a:rPr lang="en-US" sz="2400" dirty="0">
                <a:latin typeface="+mn-lt"/>
              </a:rPr>
              <a:t>Normalized Correlation (NCC):</a:t>
            </a:r>
          </a:p>
        </p:txBody>
      </p:sp>
      <p:pic>
        <p:nvPicPr>
          <p:cNvPr id="66564" name="Picture 4" descr="00153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066800"/>
            <a:ext cx="2139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58991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6248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6737"/>
            <a:ext cx="9144000" cy="6874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 section of slides from Derek </a:t>
            </a:r>
            <a:r>
              <a:rPr lang="en-US" dirty="0" err="1" smtClean="0"/>
              <a:t>Hoiem</a:t>
            </a:r>
            <a:r>
              <a:rPr lang="en-US" dirty="0" smtClean="0"/>
              <a:t>, note many other sources for individual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32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6737"/>
            <a:ext cx="9144000" cy="6874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 section of slides from Alexei </a:t>
            </a:r>
            <a:r>
              <a:rPr lang="en-US" dirty="0" err="1" smtClean="0"/>
              <a:t>Efros</a:t>
            </a:r>
            <a:r>
              <a:rPr lang="en-US" dirty="0" smtClean="0"/>
              <a:t>, note many other sources for individual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7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raster image (pixel matrix)</a:t>
            </a:r>
          </a:p>
        </p:txBody>
      </p:sp>
      <p:pic>
        <p:nvPicPr>
          <p:cNvPr id="22531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2743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647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79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438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5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raster image (pixel matrix)</a:t>
            </a:r>
          </a:p>
        </p:txBody>
      </p:sp>
      <p:pic>
        <p:nvPicPr>
          <p:cNvPr id="23555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2743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647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79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438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505200" y="40386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962400" y="9906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2209800" y="22860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29200" y="31242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05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Perception of Intensity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3533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7180263" y="6488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Ted Adelson</a:t>
            </a:r>
          </a:p>
        </p:txBody>
      </p:sp>
    </p:spTree>
    <p:extLst>
      <p:ext uri="{BB962C8B-B14F-4D97-AF65-F5344CB8AC3E}">
        <p14:creationId xmlns:p14="http://schemas.microsoft.com/office/powerpoint/2010/main" val="1089543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Perception of Intensity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3533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7180263" y="6488113"/>
            <a:ext cx="1963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from Ted Adelson</a:t>
            </a: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2" t="50751" r="45078" b="41235"/>
          <a:stretch>
            <a:fillRect/>
          </a:stretch>
        </p:blipFill>
        <p:spPr bwMode="auto">
          <a:xfrm>
            <a:off x="838200" y="1600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8" t="29382" r="44041" b="62605"/>
          <a:stretch>
            <a:fillRect/>
          </a:stretch>
        </p:blipFill>
        <p:spPr bwMode="auto">
          <a:xfrm>
            <a:off x="381000" y="12954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48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Digital Color Images</a:t>
            </a:r>
          </a:p>
        </p:txBody>
      </p:sp>
      <p:pic>
        <p:nvPicPr>
          <p:cNvPr id="26627" name="Picture 2" descr="http://static.howstuffworks.com/gif/digital-camera-bay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285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Image</a:t>
            </a:r>
          </a:p>
        </p:txBody>
      </p:sp>
      <p:pic>
        <p:nvPicPr>
          <p:cNvPr id="2765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7281863" y="762000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R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8043863" y="24384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G</a:t>
            </a: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8729663" y="3962400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038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1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Images in Matlab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3622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Images represented as a matrix</a:t>
            </a:r>
          </a:p>
          <a:p>
            <a:pPr>
              <a:defRPr/>
            </a:pPr>
            <a:r>
              <a:rPr lang="en-US" dirty="0" smtClean="0"/>
              <a:t>Suppose we have a </a:t>
            </a:r>
            <a:r>
              <a:rPr lang="en-US" dirty="0" err="1" smtClean="0"/>
              <a:t>NxM</a:t>
            </a:r>
            <a:r>
              <a:rPr lang="en-US" dirty="0" smtClean="0"/>
              <a:t> RGB image called “</a:t>
            </a:r>
            <a:r>
              <a:rPr lang="en-US" dirty="0" err="1" smtClean="0"/>
              <a:t>im</a:t>
            </a:r>
            <a:r>
              <a:rPr lang="en-US" dirty="0" smtClean="0"/>
              <a:t>”</a:t>
            </a:r>
          </a:p>
          <a:p>
            <a:pPr lvl="1">
              <a:defRPr/>
            </a:pPr>
            <a:r>
              <a:rPr lang="en-US" dirty="0" err="1" smtClean="0"/>
              <a:t>im</a:t>
            </a:r>
            <a:r>
              <a:rPr lang="en-US" dirty="0" smtClean="0"/>
              <a:t>(1,1,1) = top-left pixel value in R-channel</a:t>
            </a:r>
          </a:p>
          <a:p>
            <a:pPr lvl="1">
              <a:defRPr/>
            </a:pPr>
            <a:r>
              <a:rPr lang="en-US" dirty="0" err="1" smtClean="0"/>
              <a:t>im</a:t>
            </a:r>
            <a:r>
              <a:rPr lang="en-US" dirty="0" smtClean="0"/>
              <a:t>(y, x, b) = y pixels down, x pixels to right in the </a:t>
            </a:r>
            <a:r>
              <a:rPr lang="en-US" dirty="0" err="1" smtClean="0"/>
              <a:t>b</a:t>
            </a:r>
            <a:r>
              <a:rPr lang="en-US" baseline="30000" dirty="0" err="1" smtClean="0"/>
              <a:t>th</a:t>
            </a:r>
            <a:r>
              <a:rPr lang="en-US" dirty="0" smtClean="0"/>
              <a:t> channel</a:t>
            </a:r>
          </a:p>
          <a:p>
            <a:pPr lvl="1">
              <a:defRPr/>
            </a:pPr>
            <a:r>
              <a:rPr lang="en-US" dirty="0" err="1" smtClean="0"/>
              <a:t>im</a:t>
            </a:r>
            <a:r>
              <a:rPr lang="en-US" dirty="0" smtClean="0"/>
              <a:t>(N, M, 3) = bottom-right pixel in B-channel</a:t>
            </a:r>
          </a:p>
          <a:p>
            <a:pPr>
              <a:defRPr/>
            </a:pPr>
            <a:r>
              <a:rPr lang="en-US" dirty="0" err="1" smtClean="0"/>
              <a:t>imread</a:t>
            </a:r>
            <a:r>
              <a:rPr lang="en-US" dirty="0" smtClean="0"/>
              <a:t>(filename) returns a uint8 image (values 0 to 255)</a:t>
            </a:r>
          </a:p>
          <a:p>
            <a:pPr lvl="1">
              <a:defRPr/>
            </a:pPr>
            <a:r>
              <a:rPr lang="en-US" dirty="0" smtClean="0"/>
              <a:t>Convert to double format (values 0 to 1) with im2double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505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67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752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  <a:gridCol w="4445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114" name="TextBox 6"/>
          <p:cNvSpPr txBox="1">
            <a:spLocks noChangeArrowheads="1"/>
          </p:cNvSpPr>
          <p:nvPr/>
        </p:nvSpPr>
        <p:spPr bwMode="auto">
          <a:xfrm>
            <a:off x="6705600" y="34671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R</a:t>
            </a:r>
          </a:p>
        </p:txBody>
      </p:sp>
      <p:sp>
        <p:nvSpPr>
          <p:cNvPr id="29115" name="TextBox 7"/>
          <p:cNvSpPr txBox="1">
            <a:spLocks noChangeArrowheads="1"/>
          </p:cNvSpPr>
          <p:nvPr/>
        </p:nvSpPr>
        <p:spPr bwMode="auto">
          <a:xfrm>
            <a:off x="7620000" y="39243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G</a:t>
            </a:r>
          </a:p>
        </p:txBody>
      </p:sp>
      <p:sp>
        <p:nvSpPr>
          <p:cNvPr id="29116" name="TextBox 8"/>
          <p:cNvSpPr txBox="1">
            <a:spLocks noChangeArrowheads="1"/>
          </p:cNvSpPr>
          <p:nvPr/>
        </p:nvSpPr>
        <p:spPr bwMode="auto">
          <a:xfrm>
            <a:off x="8382000" y="43053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B</a:t>
            </a:r>
          </a:p>
        </p:txBody>
      </p:sp>
      <p:sp>
        <p:nvSpPr>
          <p:cNvPr id="29117" name="TextBox 9"/>
          <p:cNvSpPr txBox="1">
            <a:spLocks noChangeArrowheads="1"/>
          </p:cNvSpPr>
          <p:nvPr/>
        </p:nvSpPr>
        <p:spPr bwMode="auto">
          <a:xfrm>
            <a:off x="1143000" y="3467100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457201" y="4838700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19" name="TextBox 12"/>
          <p:cNvSpPr txBox="1">
            <a:spLocks noChangeArrowheads="1"/>
          </p:cNvSpPr>
          <p:nvPr/>
        </p:nvSpPr>
        <p:spPr bwMode="auto">
          <a:xfrm>
            <a:off x="1676400" y="33147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67000" y="3543300"/>
            <a:ext cx="40386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891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2800" smtClean="0"/>
          </a:p>
          <a:p>
            <a:r>
              <a:rPr lang="en-US" sz="2800" smtClean="0"/>
              <a:t>Image filtering: compute function of local neighborhood at each position</a:t>
            </a:r>
          </a:p>
          <a:p>
            <a:endParaRPr lang="en-US" sz="2800" smtClean="0"/>
          </a:p>
          <a:p>
            <a:r>
              <a:rPr lang="en-US" sz="2800" smtClean="0"/>
              <a:t>Really important!</a:t>
            </a:r>
          </a:p>
          <a:p>
            <a:pPr lvl="1"/>
            <a:r>
              <a:rPr lang="en-US" sz="2400" smtClean="0"/>
              <a:t>Enhance images</a:t>
            </a:r>
          </a:p>
          <a:p>
            <a:pPr lvl="2"/>
            <a:r>
              <a:rPr lang="en-US" sz="2000" smtClean="0"/>
              <a:t>Denoise, resize, increase contrast, etc.</a:t>
            </a:r>
            <a:endParaRPr lang="en-US" sz="2800" smtClean="0"/>
          </a:p>
          <a:p>
            <a:pPr lvl="1"/>
            <a:r>
              <a:rPr lang="en-US" sz="2400" smtClean="0"/>
              <a:t>Extract information from images</a:t>
            </a:r>
          </a:p>
          <a:p>
            <a:pPr lvl="2"/>
            <a:r>
              <a:rPr lang="en-US" sz="2000" smtClean="0"/>
              <a:t>Texture, edges, distinctive points, etc.</a:t>
            </a:r>
          </a:p>
          <a:p>
            <a:pPr lvl="1"/>
            <a:r>
              <a:rPr lang="en-US" sz="2400" smtClean="0"/>
              <a:t>Detect patterns</a:t>
            </a:r>
          </a:p>
          <a:p>
            <a:pPr lvl="2"/>
            <a:r>
              <a:rPr lang="en-US" sz="2000" smtClean="0"/>
              <a:t>Template matching</a:t>
            </a:r>
          </a:p>
          <a:p>
            <a:pPr>
              <a:buFont typeface="Arial" pitchFamily="34" charset="0"/>
              <a:buNone/>
            </a:pPr>
            <a:endParaRPr lang="en-US" sz="2800" smtClean="0"/>
          </a:p>
          <a:p>
            <a:endParaRPr lang="en-US" sz="2800" smtClean="0"/>
          </a:p>
          <a:p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2973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7" name="Group 4"/>
          <p:cNvGrpSpPr>
            <a:grpSpLocks/>
          </p:cNvGrpSpPr>
          <p:nvPr/>
        </p:nvGrpSpPr>
        <p:grpSpPr bwMode="auto">
          <a:xfrm>
            <a:off x="5486400" y="2514600"/>
            <a:ext cx="2274888" cy="1803400"/>
            <a:chOff x="3799" y="2064"/>
            <a:chExt cx="1433" cy="1136"/>
          </a:xfrm>
        </p:grpSpPr>
        <p:grpSp>
          <p:nvGrpSpPr>
            <p:cNvPr id="1030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032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3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4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5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6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7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8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39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40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41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2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3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4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5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6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7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48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031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Text Box 24"/>
          <p:cNvSpPr txBox="1">
            <a:spLocks noChangeArrowheads="1"/>
          </p:cNvSpPr>
          <p:nvPr/>
        </p:nvSpPr>
        <p:spPr bwMode="auto">
          <a:xfrm>
            <a:off x="6019800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/>
              <a:t>Slide credit: David Lowe (UBC)</a:t>
            </a:r>
          </a:p>
        </p:txBody>
      </p:sp>
      <p:graphicFrame>
        <p:nvGraphicFramePr>
          <p:cNvPr id="1026" name="Object 26"/>
          <p:cNvGraphicFramePr>
            <a:graphicFrameLocks noChangeAspect="1"/>
          </p:cNvGraphicFramePr>
          <p:nvPr/>
        </p:nvGraphicFramePr>
        <p:xfrm>
          <a:off x="6389688" y="1752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1752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Example: box f</a:t>
            </a:r>
            <a:r>
              <a:rPr lang="en-US" sz="3600" dirty="0" err="1">
                <a:latin typeface="+mj-lt"/>
                <a:ea typeface="+mj-ea"/>
                <a:cs typeface="+mj-cs"/>
              </a:rPr>
              <a:t>ilter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1886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711200" y="2287588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5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cs typeface="Arial" pitchFamily="34" charset="0"/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5181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Image filtering</a:t>
            </a:r>
          </a:p>
        </p:txBody>
      </p:sp>
      <p:grpSp>
        <p:nvGrpSpPr>
          <p:cNvPr id="2428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242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43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4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430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53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68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latin typeface="Arial" charset="0"/>
              </a:rPr>
              <a:t>PHOTOGRAPHY</a:t>
            </a:r>
          </a:p>
        </p:txBody>
      </p:sp>
      <p:sp>
        <p:nvSpPr>
          <p:cNvPr id="6" name="Left Brace 5"/>
          <p:cNvSpPr/>
          <p:nvPr/>
        </p:nvSpPr>
        <p:spPr bwMode="auto">
          <a:xfrm rot="16200000">
            <a:off x="3352800" y="2590800"/>
            <a:ext cx="457200" cy="1371600"/>
          </a:xfrm>
          <a:prstGeom prst="leftBrace">
            <a:avLst>
              <a:gd name="adj1" fmla="val 45256"/>
              <a:gd name="adj2" fmla="val 50000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strike="sngStrike" dirty="0">
              <a:cs typeface="Arial" charset="0"/>
            </a:endParaRPr>
          </a:p>
        </p:txBody>
      </p:sp>
      <p:sp>
        <p:nvSpPr>
          <p:cNvPr id="7" name="Left Brace 6"/>
          <p:cNvSpPr/>
          <p:nvPr/>
        </p:nvSpPr>
        <p:spPr bwMode="auto">
          <a:xfrm rot="16200000">
            <a:off x="5105400" y="2362200"/>
            <a:ext cx="457200" cy="1828800"/>
          </a:xfrm>
          <a:prstGeom prst="leftBrace">
            <a:avLst>
              <a:gd name="adj1" fmla="val 45256"/>
              <a:gd name="adj2" fmla="val 50000"/>
            </a:avLst>
          </a:prstGeom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00400" y="3505200"/>
            <a:ext cx="750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light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8200" y="3429000"/>
            <a:ext cx="1330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solidFill>
                  <a:schemeClr val="accent2"/>
                </a:solidFill>
              </a:rPr>
              <a:t>drawing</a:t>
            </a:r>
          </a:p>
          <a:p>
            <a:r>
              <a:rPr lang="en-US">
                <a:solidFill>
                  <a:schemeClr val="accent2"/>
                </a:solidFill>
              </a:rPr>
              <a:t> / writing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3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Etymology</a:t>
            </a:r>
          </a:p>
        </p:txBody>
      </p:sp>
    </p:spTree>
    <p:extLst>
      <p:ext uri="{BB962C8B-B14F-4D97-AF65-F5344CB8AC3E}">
        <p14:creationId xmlns:p14="http://schemas.microsoft.com/office/powerpoint/2010/main" val="154536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24" name="Rectangle 251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448" name="Rectangle 375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9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3450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45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5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7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45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076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5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cs typeface="Arial" pitchFamily="34" charset="0"/>
              </a:rPr>
              <a:t>Credit: S. Seitz</a:t>
            </a:r>
          </a:p>
        </p:txBody>
      </p:sp>
      <p:graphicFrame>
        <p:nvGraphicFramePr>
          <p:cNvPr id="3077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531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48" name="Rectangle 251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4472" name="Rectangle 375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73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4474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4476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7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7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448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8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8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449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4477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00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75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cs typeface="Arial" pitchFamily="34" charset="0"/>
              </a:rPr>
              <a:t>Credit: S. Seitz</a:t>
            </a:r>
          </a:p>
        </p:txBody>
      </p:sp>
      <p:graphicFrame>
        <p:nvGraphicFramePr>
          <p:cNvPr id="4101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585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372" name="Rectangle 251"/>
          <p:cNvSpPr>
            <a:spLocks noChangeArrowheads="1"/>
          </p:cNvSpPr>
          <p:nvPr/>
        </p:nvSpPr>
        <p:spPr bwMode="auto">
          <a:xfrm>
            <a:off x="6172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5496" name="Rectangle 375"/>
          <p:cNvSpPr>
            <a:spLocks noChangeArrowheads="1"/>
          </p:cNvSpPr>
          <p:nvPr/>
        </p:nvSpPr>
        <p:spPr bwMode="auto">
          <a:xfrm>
            <a:off x="1752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22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97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5498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5500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502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3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4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5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6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7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8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09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10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5511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2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3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4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5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6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7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5518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5501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5124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99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cs typeface="Arial" pitchFamily="34" charset="0"/>
              </a:rPr>
              <a:t>Credit: S. Seitz</a:t>
            </a:r>
          </a:p>
        </p:txBody>
      </p:sp>
      <p:graphicFrame>
        <p:nvGraphicFramePr>
          <p:cNvPr id="5125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313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73" name="Rectangle 127"/>
          <p:cNvSpPr>
            <a:spLocks noChangeArrowheads="1"/>
          </p:cNvSpPr>
          <p:nvPr/>
        </p:nvSpPr>
        <p:spPr bwMode="auto">
          <a:xfrm>
            <a:off x="6477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6397" name="Rectangle 252"/>
          <p:cNvSpPr>
            <a:spLocks noChangeArrowheads="1"/>
          </p:cNvSpPr>
          <p:nvPr/>
        </p:nvSpPr>
        <p:spPr bwMode="auto">
          <a:xfrm>
            <a:off x="2133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6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98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6399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640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640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0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1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1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41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41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640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148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3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00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cs typeface="Arial" pitchFamily="34" charset="0"/>
              </a:rPr>
              <a:t>Credit: S. Seitz</a:t>
            </a:r>
          </a:p>
        </p:txBody>
      </p:sp>
      <p:graphicFrame>
        <p:nvGraphicFramePr>
          <p:cNvPr id="6149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4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739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97" name="Rectangle 127"/>
          <p:cNvSpPr>
            <a:spLocks noChangeArrowheads="1"/>
          </p:cNvSpPr>
          <p:nvPr/>
        </p:nvSpPr>
        <p:spPr bwMode="auto">
          <a:xfrm>
            <a:off x="6172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7421" name="Rectangle 252"/>
          <p:cNvSpPr>
            <a:spLocks noChangeArrowheads="1"/>
          </p:cNvSpPr>
          <p:nvPr/>
        </p:nvSpPr>
        <p:spPr bwMode="auto">
          <a:xfrm>
            <a:off x="1812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70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5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22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7423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7426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7428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29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0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1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2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3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4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5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6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7437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38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39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0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1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2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3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7444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7427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7172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7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24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cs typeface="Arial" pitchFamily="34" charset="0"/>
              </a:rPr>
              <a:t>Credit: S. Seitz</a:t>
            </a:r>
          </a:p>
        </p:txBody>
      </p:sp>
      <p:sp>
        <p:nvSpPr>
          <p:cNvPr id="7425" name="TextBox 31"/>
          <p:cNvSpPr txBox="1">
            <a:spLocks noChangeArrowheads="1"/>
          </p:cNvSpPr>
          <p:nvPr/>
        </p:nvSpPr>
        <p:spPr bwMode="auto">
          <a:xfrm>
            <a:off x="6216650" y="4351338"/>
            <a:ext cx="32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?</a:t>
            </a:r>
          </a:p>
        </p:txBody>
      </p:sp>
      <p:graphicFrame>
        <p:nvGraphicFramePr>
          <p:cNvPr id="7173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651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21" name="Rectangle 127"/>
          <p:cNvSpPr>
            <a:spLocks noChangeArrowheads="1"/>
          </p:cNvSpPr>
          <p:nvPr/>
        </p:nvSpPr>
        <p:spPr bwMode="auto">
          <a:xfrm>
            <a:off x="6858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8445" name="Rectangle 252"/>
          <p:cNvSpPr>
            <a:spLocks noChangeArrowheads="1"/>
          </p:cNvSpPr>
          <p:nvPr/>
        </p:nvSpPr>
        <p:spPr bwMode="auto">
          <a:xfrm>
            <a:off x="2514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9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46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8447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8450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8452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3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4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5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6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7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8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59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60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8461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2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3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4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5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6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7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8468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8451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196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1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48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cs typeface="Arial" pitchFamily="34" charset="0"/>
              </a:rPr>
              <a:t>Credit: S. Seitz</a:t>
            </a:r>
          </a:p>
        </p:txBody>
      </p:sp>
      <p:sp>
        <p:nvSpPr>
          <p:cNvPr id="8449" name="TextBox 31"/>
          <p:cNvSpPr txBox="1">
            <a:spLocks noChangeArrowheads="1"/>
          </p:cNvSpPr>
          <p:nvPr/>
        </p:nvSpPr>
        <p:spPr bwMode="auto">
          <a:xfrm>
            <a:off x="6858000" y="36576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?</a:t>
            </a:r>
          </a:p>
        </p:txBody>
      </p:sp>
      <p:graphicFrame>
        <p:nvGraphicFramePr>
          <p:cNvPr id="8197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9943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218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68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9469" name="Group 4"/>
          <p:cNvGrpSpPr>
            <a:grpSpLocks/>
          </p:cNvGrpSpPr>
          <p:nvPr/>
        </p:nvGrpSpPr>
        <p:grpSpPr bwMode="auto">
          <a:xfrm>
            <a:off x="6477000" y="304800"/>
            <a:ext cx="685800" cy="584200"/>
            <a:chOff x="3799" y="2064"/>
            <a:chExt cx="1433" cy="1136"/>
          </a:xfrm>
        </p:grpSpPr>
        <p:grpSp>
          <p:nvGrpSpPr>
            <p:cNvPr id="947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47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947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220" name="Object 26"/>
          <p:cNvGraphicFramePr>
            <a:graphicFrameLocks noChangeAspect="1"/>
          </p:cNvGraphicFramePr>
          <p:nvPr/>
        </p:nvGraphicFramePr>
        <p:xfrm>
          <a:off x="5322888" y="228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228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70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cs typeface="Arial" pitchFamily="34" charset="0"/>
              </a:rPr>
              <a:t>Credit: S. Seitz</a:t>
            </a:r>
          </a:p>
        </p:txBody>
      </p:sp>
      <p:graphicFrame>
        <p:nvGraphicFramePr>
          <p:cNvPr id="9221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6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Group 3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Rectangle 16"/>
          <p:cNvSpPr txBox="1">
            <a:spLocks noChangeArrowheads="1"/>
          </p:cNvSpPr>
          <p:nvPr/>
        </p:nvSpPr>
        <p:spPr bwMode="auto">
          <a:xfrm>
            <a:off x="1676400" y="3276600"/>
            <a:ext cx="5791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FF0000"/>
                </a:solidFill>
                <a:latin typeface="Calibri" pitchFamily="34" charset="0"/>
              </a:rPr>
              <a:t>Intuitively, what’s happening?</a:t>
            </a:r>
            <a:endParaRPr lang="en-US" sz="36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0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4724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/>
                <a:gridCol w="360362"/>
                <a:gridCol w="355600"/>
                <a:gridCol w="360363"/>
                <a:gridCol w="357187"/>
                <a:gridCol w="357188"/>
                <a:gridCol w="360362"/>
                <a:gridCol w="355600"/>
                <a:gridCol w="360363"/>
                <a:gridCol w="357187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218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Equation" r:id="rId5" imgW="330120" imgH="203040" progId="Equation.3">
                  <p:embed/>
                </p:oleObj>
              </mc:Choice>
              <mc:Fallback>
                <p:oleObj name="Equation" r:id="rId5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Equation" r:id="rId7" imgW="355320" imgH="203040" progId="Equation.3">
                  <p:embed/>
                </p:oleObj>
              </mc:Choice>
              <mc:Fallback>
                <p:oleObj name="Equation" r:id="rId7" imgW="355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68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9469" name="Group 4"/>
          <p:cNvGrpSpPr>
            <a:grpSpLocks/>
          </p:cNvGrpSpPr>
          <p:nvPr/>
        </p:nvGrpSpPr>
        <p:grpSpPr bwMode="auto">
          <a:xfrm>
            <a:off x="6477000" y="304800"/>
            <a:ext cx="685800" cy="584200"/>
            <a:chOff x="3799" y="2064"/>
            <a:chExt cx="1433" cy="1136"/>
          </a:xfrm>
        </p:grpSpPr>
        <p:grpSp>
          <p:nvGrpSpPr>
            <p:cNvPr id="947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947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7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948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948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9472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9220" name="Object 26"/>
          <p:cNvGraphicFramePr>
            <a:graphicFrameLocks noChangeAspect="1"/>
          </p:cNvGraphicFramePr>
          <p:nvPr/>
        </p:nvGraphicFramePr>
        <p:xfrm>
          <a:off x="5322888" y="228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9" name="Equation" r:id="rId10" imgW="368280" imgH="203040" progId="Equation.3">
                  <p:embed/>
                </p:oleObj>
              </mc:Choice>
              <mc:Fallback>
                <p:oleObj name="Equation" r:id="rId10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2888" y="228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70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>
                <a:cs typeface="Arial" pitchFamily="34" charset="0"/>
              </a:rPr>
              <a:t>Credit: S. Seitz</a:t>
            </a:r>
          </a:p>
        </p:txBody>
      </p:sp>
      <p:graphicFrame>
        <p:nvGraphicFramePr>
          <p:cNvPr id="9221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0" name="Equation" r:id="rId12" imgW="2070000" imgH="355320" progId="Equation.3">
                  <p:embed/>
                </p:oleObj>
              </mc:Choice>
              <mc:Fallback>
                <p:oleObj name="Equation" r:id="rId12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26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33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What does it do?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Replaces each pixel with an average of its neighborhood</a:t>
            </a:r>
            <a:endParaRPr lang="en-US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Achieve smoothing effect (remove sharp features)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5486400" y="2514600"/>
            <a:ext cx="2274888" cy="1803400"/>
            <a:chOff x="3799" y="2064"/>
            <a:chExt cx="1433" cy="1136"/>
          </a:xfrm>
        </p:grpSpPr>
        <p:grpSp>
          <p:nvGrpSpPr>
            <p:cNvPr id="10247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0249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0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1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2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3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4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5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6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7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2000"/>
                  <a:t>1</a:t>
                </a:r>
              </a:p>
            </p:txBody>
          </p:sp>
          <p:sp>
            <p:nvSpPr>
              <p:cNvPr id="10258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59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0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1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2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3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4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0265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0248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5" name="Text Box 24"/>
          <p:cNvSpPr txBox="1">
            <a:spLocks noChangeArrowheads="1"/>
          </p:cNvSpPr>
          <p:nvPr/>
        </p:nvSpPr>
        <p:spPr bwMode="auto">
          <a:xfrm>
            <a:off x="6019800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600"/>
              <a:t>Slide credit: David Lowe (UBC)</a:t>
            </a:r>
          </a:p>
        </p:txBody>
      </p:sp>
      <p:graphicFrame>
        <p:nvGraphicFramePr>
          <p:cNvPr id="10242" name="Object 25"/>
          <p:cNvGraphicFramePr>
            <a:graphicFrameLocks noChangeAspect="1"/>
          </p:cNvGraphicFramePr>
          <p:nvPr/>
        </p:nvGraphicFramePr>
        <p:xfrm>
          <a:off x="6389688" y="1752600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9688" y="1752600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35155795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34433832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533400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Image Formation</a:t>
            </a:r>
          </a:p>
        </p:txBody>
      </p:sp>
      <p:pic>
        <p:nvPicPr>
          <p:cNvPr id="30724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5791200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6172200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5943600" y="3429000"/>
            <a:ext cx="24573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Digital Camera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6248400" y="6324600"/>
            <a:ext cx="1319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The Eye</a:t>
            </a:r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3489325" y="52212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95970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One more on board…</a:t>
            </a:r>
          </a:p>
        </p:txBody>
      </p:sp>
    </p:spTree>
    <p:extLst>
      <p:ext uri="{BB962C8B-B14F-4D97-AF65-F5344CB8AC3E}">
        <p14:creationId xmlns:p14="http://schemas.microsoft.com/office/powerpoint/2010/main" val="48612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2771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3277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7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7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7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278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278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8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9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9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279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32772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" pitchFamily="18" charset="0"/>
              </a:rPr>
              <a:t>Original</a:t>
            </a:r>
          </a:p>
        </p:txBody>
      </p:sp>
      <p:sp>
        <p:nvSpPr>
          <p:cNvPr id="32773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32774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Text Box 2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80516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33801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2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3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4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5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3806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7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8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09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3810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1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2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3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4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5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6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3817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379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23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" pitchFamily="18" charset="0"/>
              </a:rPr>
              <a:t>Original</a:t>
            </a:r>
          </a:p>
        </p:txBody>
      </p:sp>
      <p:sp>
        <p:nvSpPr>
          <p:cNvPr id="33798" name="Text Box 24"/>
          <p:cNvSpPr txBox="1">
            <a:spLocks noChangeArrowheads="1"/>
          </p:cNvSpPr>
          <p:nvPr/>
        </p:nvSpPr>
        <p:spPr bwMode="auto">
          <a:xfrm>
            <a:off x="6324600" y="4724400"/>
            <a:ext cx="2133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" pitchFamily="18" charset="0"/>
              </a:rPr>
              <a:t>Filtered </a:t>
            </a:r>
          </a:p>
          <a:p>
            <a:pPr eaLnBrk="1" hangingPunct="1"/>
            <a:r>
              <a:rPr lang="en-US">
                <a:latin typeface="Times" pitchFamily="18" charset="0"/>
              </a:rPr>
              <a:t>(no change)</a:t>
            </a:r>
          </a:p>
        </p:txBody>
      </p:sp>
      <p:pic>
        <p:nvPicPr>
          <p:cNvPr id="33799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30805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34824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5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6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7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4828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29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0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1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2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4833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4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5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6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7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8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39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4840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482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" pitchFamily="18" charset="0"/>
              </a:rPr>
              <a:t>Original</a:t>
            </a:r>
          </a:p>
        </p:txBody>
      </p:sp>
      <p:sp>
        <p:nvSpPr>
          <p:cNvPr id="34822" name="Text Box 23"/>
          <p:cNvSpPr txBox="1">
            <a:spLocks noChangeArrowheads="1"/>
          </p:cNvSpPr>
          <p:nvPr/>
        </p:nvSpPr>
        <p:spPr bwMode="auto">
          <a:xfrm>
            <a:off x="6858000" y="2971800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34823" name="Text Box 24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30801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3886200" y="2971800"/>
            <a:ext cx="1225550" cy="1295400"/>
            <a:chOff x="144" y="144"/>
            <a:chExt cx="1152" cy="1136"/>
          </a:xfrm>
        </p:grpSpPr>
        <p:sp>
          <p:nvSpPr>
            <p:cNvPr id="3585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3585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585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586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584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670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22"/>
          <p:cNvSpPr txBox="1">
            <a:spLocks noChangeArrowheads="1"/>
          </p:cNvSpPr>
          <p:nvPr/>
        </p:nvSpPr>
        <p:spPr bwMode="auto">
          <a:xfrm>
            <a:off x="1127125" y="46894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" pitchFamily="18" charset="0"/>
              </a:rPr>
              <a:t>Original</a:t>
            </a:r>
          </a:p>
        </p:txBody>
      </p:sp>
      <p:pic>
        <p:nvPicPr>
          <p:cNvPr id="35846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6477000" y="2667000"/>
            <a:ext cx="1828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Rectangle 24"/>
          <p:cNvSpPr>
            <a:spLocks noChangeArrowheads="1"/>
          </p:cNvSpPr>
          <p:nvPr/>
        </p:nvSpPr>
        <p:spPr bwMode="auto">
          <a:xfrm>
            <a:off x="6477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Text Box 25"/>
          <p:cNvSpPr txBox="1">
            <a:spLocks noChangeArrowheads="1"/>
          </p:cNvSpPr>
          <p:nvPr/>
        </p:nvSpPr>
        <p:spPr bwMode="auto">
          <a:xfrm>
            <a:off x="6553200" y="4724400"/>
            <a:ext cx="15446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" pitchFamily="18" charset="0"/>
              </a:rPr>
              <a:t>Shifted left</a:t>
            </a:r>
          </a:p>
          <a:p>
            <a:pPr eaLnBrk="1" hangingPunct="1"/>
            <a:r>
              <a:rPr lang="en-US">
                <a:latin typeface="Times" pitchFamily="18" charset="0"/>
              </a:rPr>
              <a:t>By 1 pixel</a:t>
            </a:r>
          </a:p>
        </p:txBody>
      </p:sp>
      <p:sp>
        <p:nvSpPr>
          <p:cNvPr id="35849" name="Text Box 2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11090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" pitchFamily="18" charset="0"/>
              </a:rPr>
              <a:t>Original</a:t>
            </a:r>
          </a:p>
        </p:txBody>
      </p:sp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6892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894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5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6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7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8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899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0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1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2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6903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4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5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6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7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8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09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6910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6893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870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36875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6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7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8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79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36880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1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2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3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6884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5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6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7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8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89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90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6891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36871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36872" name="Text Box 44"/>
          <p:cNvSpPr txBox="1">
            <a:spLocks noChangeArrowheads="1"/>
          </p:cNvSpPr>
          <p:nvPr/>
        </p:nvSpPr>
        <p:spPr bwMode="auto">
          <a:xfrm>
            <a:off x="7467600" y="2895600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36873" name="Text Box 45"/>
          <p:cNvSpPr txBox="1">
            <a:spLocks noChangeArrowheads="1"/>
          </p:cNvSpPr>
          <p:nvPr/>
        </p:nvSpPr>
        <p:spPr bwMode="auto">
          <a:xfrm>
            <a:off x="2895600" y="43434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" pitchFamily="18" charset="0"/>
              </a:rPr>
              <a:t>(Note that filter sums to 1)</a:t>
            </a:r>
          </a:p>
        </p:txBody>
      </p:sp>
      <p:sp>
        <p:nvSpPr>
          <p:cNvPr id="36874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411488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Practice with linear filters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69925" y="4613275"/>
            <a:ext cx="1198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imes" pitchFamily="18" charset="0"/>
              </a:rPr>
              <a:t>Original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4953000" y="2895600"/>
            <a:ext cx="1371600" cy="1066800"/>
            <a:chOff x="3799" y="2064"/>
            <a:chExt cx="1433" cy="1136"/>
          </a:xfrm>
        </p:grpSpPr>
        <p:grpSp>
          <p:nvGrpSpPr>
            <p:cNvPr id="3791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91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1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92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2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2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793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791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894" name="Group 25"/>
          <p:cNvGrpSpPr>
            <a:grpSpLocks/>
          </p:cNvGrpSpPr>
          <p:nvPr/>
        </p:nvGrpSpPr>
        <p:grpSpPr bwMode="auto">
          <a:xfrm>
            <a:off x="2971800" y="2895600"/>
            <a:ext cx="1149350" cy="1066800"/>
            <a:chOff x="144" y="144"/>
            <a:chExt cx="1152" cy="1136"/>
          </a:xfrm>
        </p:grpSpPr>
        <p:sp>
          <p:nvSpPr>
            <p:cNvPr id="3789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3790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3790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0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791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37895" name="Text Box 43"/>
          <p:cNvSpPr txBox="1">
            <a:spLocks noChangeArrowheads="1"/>
          </p:cNvSpPr>
          <p:nvPr/>
        </p:nvSpPr>
        <p:spPr bwMode="auto">
          <a:xfrm>
            <a:off x="4343400" y="2819400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37896" name="Text Box 44"/>
          <p:cNvSpPr txBox="1">
            <a:spLocks noChangeArrowheads="1"/>
          </p:cNvSpPr>
          <p:nvPr/>
        </p:nvSpPr>
        <p:spPr bwMode="auto">
          <a:xfrm>
            <a:off x="4419600" y="4724400"/>
            <a:ext cx="44196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Sharpening filter</a:t>
            </a:r>
          </a:p>
          <a:p>
            <a:pPr lvl="1" eaLnBrk="1" hangingPunct="1">
              <a:buFontTx/>
              <a:buChar char="-"/>
            </a:pPr>
            <a:r>
              <a:rPr lang="en-US"/>
              <a:t> Accentuates differences with local average</a:t>
            </a:r>
          </a:p>
        </p:txBody>
      </p:sp>
      <p:pic>
        <p:nvPicPr>
          <p:cNvPr id="37897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14600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Text Box 46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51046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>
            <a:fillRect/>
          </a:stretch>
        </p:blipFill>
        <p:spPr bwMode="auto">
          <a:xfrm>
            <a:off x="762000" y="1676400"/>
            <a:ext cx="758666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Sharpening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1700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filters</a:t>
            </a:r>
          </a:p>
        </p:txBody>
      </p:sp>
      <p:grpSp>
        <p:nvGrpSpPr>
          <p:cNvPr id="39939" name="Group 5"/>
          <p:cNvGrpSpPr>
            <a:grpSpLocks noChangeAspect="1"/>
          </p:cNvGrpSpPr>
          <p:nvPr/>
        </p:nvGrpSpPr>
        <p:grpSpPr bwMode="auto">
          <a:xfrm>
            <a:off x="3886200" y="3200400"/>
            <a:ext cx="1390650" cy="1371600"/>
            <a:chOff x="144" y="144"/>
            <a:chExt cx="1152" cy="1136"/>
          </a:xfrm>
        </p:grpSpPr>
        <p:sp>
          <p:nvSpPr>
            <p:cNvPr id="3994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994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994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994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3994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994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3995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995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995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995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5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996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9940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477000" y="6019800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Vertical Edge</a:t>
            </a:r>
          </a:p>
          <a:p>
            <a:pPr algn="ctr" eaLnBrk="1" hangingPunct="1"/>
            <a:r>
              <a:rPr lang="en-US" sz="2000"/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4178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186371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filters</a:t>
            </a:r>
          </a:p>
        </p:txBody>
      </p:sp>
      <p:grpSp>
        <p:nvGrpSpPr>
          <p:cNvPr id="40963" name="Group 5"/>
          <p:cNvGrpSpPr>
            <a:grpSpLocks noChangeAspect="1"/>
          </p:cNvGrpSpPr>
          <p:nvPr/>
        </p:nvGrpSpPr>
        <p:grpSpPr bwMode="auto">
          <a:xfrm>
            <a:off x="3886200" y="3211513"/>
            <a:ext cx="1390650" cy="1371600"/>
            <a:chOff x="144" y="144"/>
            <a:chExt cx="1152" cy="1136"/>
          </a:xfrm>
        </p:grpSpPr>
        <p:sp>
          <p:nvSpPr>
            <p:cNvPr id="40969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40970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40971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40972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40973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40974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40975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40976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40977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40978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79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0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1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2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3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4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40985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477000" y="6019800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Horizontal Edge</a:t>
            </a:r>
          </a:p>
          <a:p>
            <a:pPr algn="ctr" eaLnBrk="1" hangingPunct="1"/>
            <a:r>
              <a:rPr lang="en-US" sz="2000"/>
              <a:t>(absolute value)</a:t>
            </a:r>
          </a:p>
        </p:txBody>
      </p:sp>
      <p:pic>
        <p:nvPicPr>
          <p:cNvPr id="40965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178300" y="4659313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Sobel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8651875" y="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Q?</a:t>
            </a:r>
          </a:p>
        </p:txBody>
      </p:sp>
    </p:spTree>
    <p:extLst>
      <p:ext uri="{BB962C8B-B14F-4D97-AF65-F5344CB8AC3E}">
        <p14:creationId xmlns:p14="http://schemas.microsoft.com/office/powerpoint/2010/main" val="163318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Sensor Array</a:t>
            </a: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6705600" y="3087688"/>
            <a:ext cx="21467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>
                <a:latin typeface="+mn-lt"/>
              </a:rPr>
              <a:t>CMOS sensor</a:t>
            </a:r>
          </a:p>
        </p:txBody>
      </p:sp>
    </p:spTree>
    <p:extLst>
      <p:ext uri="{BB962C8B-B14F-4D97-AF65-F5344CB8AC3E}">
        <p14:creationId xmlns:p14="http://schemas.microsoft.com/office/powerpoint/2010/main" val="540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could we synthesize motion blur?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theta = 30;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20;</a:t>
            </a:r>
          </a:p>
          <a:p>
            <a:pPr>
              <a:buFont typeface="Arial" pitchFamily="34" charset="0"/>
              <a:buNone/>
            </a:pP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fil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imrotate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(ones(1,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), theta, 'bilinear');</a:t>
            </a:r>
          </a:p>
          <a:p>
            <a:pPr>
              <a:buFont typeface="Arial" pitchFamily="34" charset="0"/>
              <a:buNone/>
            </a:pP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fil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fil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 / sum(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fil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(:));</a:t>
            </a:r>
          </a:p>
          <a:p>
            <a:pPr>
              <a:buFont typeface="Arial" pitchFamily="34" charset="0"/>
              <a:buNone/>
            </a:pP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figure(2),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imshow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400" dirty="0" err="1" smtClean="0">
                <a:latin typeface="Courier New" pitchFamily="49" charset="0"/>
                <a:cs typeface="Courier New" pitchFamily="49" charset="0"/>
              </a:rPr>
              <a:t>fil</a:t>
            </a:r>
            <a:r>
              <a:rPr lang="en-US" sz="1400" dirty="0" smtClean="0">
                <a:latin typeface="Courier New" pitchFamily="49" charset="0"/>
                <a:cs typeface="Courier New" pitchFamily="49" charset="0"/>
              </a:rPr>
              <a:t>));</a:t>
            </a:r>
          </a:p>
        </p:txBody>
      </p:sp>
    </p:spTree>
    <p:extLst>
      <p:ext uri="{BB962C8B-B14F-4D97-AF65-F5344CB8AC3E}">
        <p14:creationId xmlns:p14="http://schemas.microsoft.com/office/powerpoint/2010/main" val="44049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vs. Convolution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2d filtering</a:t>
            </a:r>
          </a:p>
          <a:p>
            <a:pPr lvl="1"/>
            <a:r>
              <a:rPr lang="en-US" smtClean="0">
                <a:latin typeface="Courier" pitchFamily="49" charset="0"/>
              </a:rPr>
              <a:t>h=filter2(g,f); </a:t>
            </a:r>
            <a:r>
              <a:rPr lang="en-US" sz="2000" smtClean="0"/>
              <a:t>or</a:t>
            </a:r>
            <a:r>
              <a:rPr lang="en-US" sz="2000" smtClean="0">
                <a:latin typeface="Courier" pitchFamily="49" charset="0"/>
              </a:rPr>
              <a:t> </a:t>
            </a:r>
            <a:r>
              <a:rPr lang="en-US" smtClean="0">
                <a:latin typeface="Courier" pitchFamily="49" charset="0"/>
              </a:rPr>
              <a:t> h=imfilter(f,g);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>
              <a:buFont typeface="Arial" pitchFamily="34" charset="0"/>
              <a:buNone/>
            </a:pPr>
            <a:endParaRPr lang="en-US" smtClean="0"/>
          </a:p>
          <a:p>
            <a:r>
              <a:rPr lang="en-US" smtClean="0"/>
              <a:t>2d convolution</a:t>
            </a:r>
          </a:p>
          <a:p>
            <a:pPr lvl="1"/>
            <a:r>
              <a:rPr lang="en-US" smtClean="0">
                <a:latin typeface="Courier" pitchFamily="49" charset="0"/>
              </a:rPr>
              <a:t>h=conv2(g,f);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  <p:graphicFrame>
        <p:nvGraphicFramePr>
          <p:cNvPr id="11266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648135"/>
              </p:ext>
            </p:extLst>
          </p:nvPr>
        </p:nvGraphicFramePr>
        <p:xfrm>
          <a:off x="1950243" y="594318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Equation" r:id="rId4" imgW="2070000" imgH="355320" progId="Equation.3">
                  <p:embed/>
                </p:oleObj>
              </mc:Choice>
              <mc:Fallback>
                <p:oleObj name="Equation" r:id="rId4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0243" y="594318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3886200" y="914400"/>
            <a:ext cx="1011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f=image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2895600" y="9144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g=filter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3295650" y="1428750"/>
            <a:ext cx="392113" cy="125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3848100" y="12573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267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088148"/>
              </p:ext>
            </p:extLst>
          </p:nvPr>
        </p:nvGraphicFramePr>
        <p:xfrm>
          <a:off x="1752600" y="3196368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6" imgW="2070000" imgH="355320" progId="Equation.3">
                  <p:embed/>
                </p:oleObj>
              </mc:Choice>
              <mc:Fallback>
                <p:oleObj name="Equation" r:id="rId6" imgW="20700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196368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147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properties of linear filters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8153400" cy="5791200"/>
          </a:xfrm>
        </p:spPr>
        <p:txBody>
          <a:bodyPr/>
          <a:lstStyle/>
          <a:p>
            <a:pPr marL="0">
              <a:buFont typeface="Arial" pitchFamily="34" charset="0"/>
              <a:buNone/>
              <a:defRPr/>
            </a:pPr>
            <a:endParaRPr lang="en-US" b="1" dirty="0" smtClean="0"/>
          </a:p>
          <a:p>
            <a:pPr marL="0">
              <a:buFont typeface="Arial" pitchFamily="34" charset="0"/>
              <a:buNone/>
              <a:defRPr/>
            </a:pPr>
            <a:r>
              <a:rPr lang="en-US" b="1" dirty="0" smtClean="0"/>
              <a:t>Linearity:</a:t>
            </a:r>
            <a:r>
              <a:rPr lang="en-US" dirty="0" smtClean="0"/>
              <a:t> </a:t>
            </a:r>
          </a:p>
          <a:p>
            <a:pPr marL="0">
              <a:buFont typeface="Arial" pitchFamily="34" charset="0"/>
              <a:buNone/>
              <a:defRPr/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filter(f</a:t>
            </a:r>
            <a:r>
              <a:rPr lang="en-US" sz="2400" baseline="-25000" dirty="0" smtClean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+ f</a:t>
            </a:r>
            <a:r>
              <a:rPr lang="en-US" sz="2400" baseline="-25000" dirty="0" smtClean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 = filter(f</a:t>
            </a:r>
            <a:r>
              <a:rPr lang="en-US" sz="2400" baseline="-25000" dirty="0" smtClean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 + filter(f</a:t>
            </a:r>
            <a:r>
              <a:rPr lang="en-US" sz="2400" baseline="-25000" dirty="0" smtClean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3600" dirty="0" smtClean="0">
              <a:latin typeface="Courier New" pitchFamily="49" charset="0"/>
              <a:cs typeface="Courier New" pitchFamily="49" charset="0"/>
            </a:endParaRPr>
          </a:p>
          <a:p>
            <a:pPr marL="0">
              <a:buFont typeface="Arial" pitchFamily="34" charset="0"/>
              <a:buNone/>
              <a:defRPr/>
            </a:pPr>
            <a:endParaRPr lang="en-US" b="1" dirty="0" smtClean="0"/>
          </a:p>
          <a:p>
            <a:pPr marL="0">
              <a:buFont typeface="Arial" pitchFamily="34" charset="0"/>
              <a:buNone/>
              <a:defRPr/>
            </a:pPr>
            <a:r>
              <a:rPr lang="en-US" b="1" dirty="0" smtClean="0"/>
              <a:t>Shift invariance:</a:t>
            </a:r>
            <a:r>
              <a:rPr lang="en-US" dirty="0" smtClean="0"/>
              <a:t> same behavior regardless of pixel location</a:t>
            </a:r>
          </a:p>
          <a:p>
            <a:pPr marL="0">
              <a:buFont typeface="Arial" pitchFamily="34" charset="0"/>
              <a:buNone/>
              <a:defRPr/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filter(shift(f)) = shift(filter(f))</a:t>
            </a:r>
          </a:p>
          <a:p>
            <a:pPr marL="0">
              <a:buFont typeface="Arial" pitchFamily="34" charset="0"/>
              <a:buNone/>
              <a:defRPr/>
            </a:pPr>
            <a:endParaRPr lang="en-US" dirty="0" smtClean="0"/>
          </a:p>
          <a:p>
            <a:pPr marL="0">
              <a:buFont typeface="Arial" pitchFamily="34" charset="0"/>
              <a:buNone/>
              <a:defRPr/>
            </a:pPr>
            <a:r>
              <a:rPr lang="en-US" dirty="0" smtClean="0"/>
              <a:t>Any linear, shift-invariant operator can be represented as a convolution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7356475" y="6550025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17794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More properties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915400" cy="59436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sz="2400" dirty="0" smtClean="0"/>
              <a:t>Commutative: </a:t>
            </a:r>
            <a:r>
              <a:rPr lang="en-US" sz="2400" i="1" dirty="0" smtClean="0"/>
              <a:t>a</a:t>
            </a:r>
            <a:r>
              <a:rPr lang="en-US" sz="2400" dirty="0" smtClean="0"/>
              <a:t> * </a:t>
            </a:r>
            <a:r>
              <a:rPr lang="en-US" sz="2400" i="1" dirty="0" smtClean="0"/>
              <a:t>b</a:t>
            </a:r>
            <a:r>
              <a:rPr lang="en-US" sz="2400" dirty="0" smtClean="0"/>
              <a:t> = </a:t>
            </a:r>
            <a:r>
              <a:rPr lang="en-US" sz="2400" i="1" dirty="0" smtClean="0"/>
              <a:t>b</a:t>
            </a:r>
            <a:r>
              <a:rPr lang="en-US" sz="2400" dirty="0" smtClean="0"/>
              <a:t> * </a:t>
            </a:r>
            <a:r>
              <a:rPr lang="en-US" sz="2400" i="1" dirty="0" smtClean="0"/>
              <a:t>a</a:t>
            </a:r>
          </a:p>
          <a:p>
            <a:pPr lvl="1">
              <a:defRPr/>
            </a:pPr>
            <a:r>
              <a:rPr lang="en-US" sz="2000" dirty="0" smtClean="0"/>
              <a:t>Conceptually no difference between filter and signal (image)</a:t>
            </a:r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r>
              <a:rPr lang="en-US" sz="2400" dirty="0" smtClean="0"/>
              <a:t>Associative: </a:t>
            </a:r>
            <a:r>
              <a:rPr lang="en-US" sz="2400" i="1" dirty="0" smtClean="0"/>
              <a:t>a</a:t>
            </a:r>
            <a:r>
              <a:rPr lang="en-US" sz="2400" dirty="0" smtClean="0"/>
              <a:t> * (</a:t>
            </a:r>
            <a:r>
              <a:rPr lang="en-US" sz="2400" i="1" dirty="0" smtClean="0"/>
              <a:t>b</a:t>
            </a:r>
            <a:r>
              <a:rPr lang="en-US" sz="2400" dirty="0" smtClean="0"/>
              <a:t> * </a:t>
            </a:r>
            <a:r>
              <a:rPr lang="en-US" sz="2400" i="1" dirty="0" smtClean="0"/>
              <a:t>c</a:t>
            </a:r>
            <a:r>
              <a:rPr lang="en-US" sz="2400" dirty="0" smtClean="0"/>
              <a:t>) = (</a:t>
            </a:r>
            <a:r>
              <a:rPr lang="en-US" sz="2400" i="1" dirty="0" smtClean="0"/>
              <a:t>a</a:t>
            </a:r>
            <a:r>
              <a:rPr lang="en-US" sz="2400" dirty="0" smtClean="0"/>
              <a:t> * </a:t>
            </a:r>
            <a:r>
              <a:rPr lang="en-US" sz="2400" i="1" dirty="0" smtClean="0"/>
              <a:t>b</a:t>
            </a:r>
            <a:r>
              <a:rPr lang="en-US" sz="2400" dirty="0" smtClean="0"/>
              <a:t>) * </a:t>
            </a:r>
            <a:r>
              <a:rPr lang="en-US" sz="2400" i="1" dirty="0" smtClean="0"/>
              <a:t>c</a:t>
            </a:r>
          </a:p>
          <a:p>
            <a:pPr lvl="1">
              <a:defRPr/>
            </a:pPr>
            <a:r>
              <a:rPr lang="en-US" sz="2000" dirty="0" smtClean="0"/>
              <a:t>Often apply several filters one after another: (((</a:t>
            </a:r>
            <a:r>
              <a:rPr lang="en-US" sz="2000" i="1" dirty="0" smtClean="0"/>
              <a:t>a</a:t>
            </a:r>
            <a:r>
              <a:rPr lang="en-US" sz="2000" dirty="0" smtClean="0"/>
              <a:t> * </a:t>
            </a:r>
            <a:r>
              <a:rPr lang="en-US" sz="2000" i="1" dirty="0" smtClean="0"/>
              <a:t>b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) * </a:t>
            </a:r>
            <a:r>
              <a:rPr lang="en-US" sz="2000" i="1" dirty="0" smtClean="0"/>
              <a:t>b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) * </a:t>
            </a:r>
            <a:r>
              <a:rPr lang="en-US" sz="2000" i="1" dirty="0" smtClean="0"/>
              <a:t>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)</a:t>
            </a:r>
          </a:p>
          <a:p>
            <a:pPr lvl="1">
              <a:defRPr/>
            </a:pPr>
            <a:r>
              <a:rPr lang="en-US" sz="2000" dirty="0" smtClean="0"/>
              <a:t>This is equivalent to applying one filter: a * (</a:t>
            </a:r>
            <a:r>
              <a:rPr lang="en-US" sz="2000" i="1" dirty="0" smtClean="0"/>
              <a:t>b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* </a:t>
            </a:r>
            <a:r>
              <a:rPr lang="en-US" sz="2000" i="1" dirty="0" smtClean="0"/>
              <a:t>b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* </a:t>
            </a:r>
            <a:r>
              <a:rPr lang="en-US" sz="2000" i="1" dirty="0" smtClean="0"/>
              <a:t>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)</a:t>
            </a:r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r>
              <a:rPr lang="en-US" sz="2400" dirty="0" smtClean="0"/>
              <a:t>Distributes over addition: </a:t>
            </a:r>
            <a:r>
              <a:rPr lang="en-US" sz="2400" i="1" dirty="0" smtClean="0"/>
              <a:t>a</a:t>
            </a:r>
            <a:r>
              <a:rPr lang="en-US" sz="2400" dirty="0" smtClean="0"/>
              <a:t> * (</a:t>
            </a:r>
            <a:r>
              <a:rPr lang="en-US" sz="2400" i="1" dirty="0" smtClean="0"/>
              <a:t>b</a:t>
            </a:r>
            <a:r>
              <a:rPr lang="en-US" sz="2400" dirty="0" smtClean="0"/>
              <a:t> + </a:t>
            </a:r>
            <a:r>
              <a:rPr lang="en-US" sz="2400" i="1" dirty="0" smtClean="0"/>
              <a:t>c</a:t>
            </a:r>
            <a:r>
              <a:rPr lang="en-US" sz="2400" dirty="0" smtClean="0"/>
              <a:t>) = (</a:t>
            </a:r>
            <a:r>
              <a:rPr lang="en-US" sz="2400" i="1" dirty="0" smtClean="0"/>
              <a:t>a</a:t>
            </a:r>
            <a:r>
              <a:rPr lang="en-US" sz="2400" dirty="0" smtClean="0"/>
              <a:t> * </a:t>
            </a:r>
            <a:r>
              <a:rPr lang="en-US" sz="2400" i="1" dirty="0" smtClean="0"/>
              <a:t>b</a:t>
            </a:r>
            <a:r>
              <a:rPr lang="en-US" sz="2400" dirty="0" smtClean="0"/>
              <a:t>) + (</a:t>
            </a:r>
            <a:r>
              <a:rPr lang="en-US" sz="2400" i="1" dirty="0" smtClean="0"/>
              <a:t>a</a:t>
            </a:r>
            <a:r>
              <a:rPr lang="en-US" sz="2400" dirty="0" smtClean="0"/>
              <a:t> * </a:t>
            </a:r>
            <a:r>
              <a:rPr lang="en-US" sz="2400" i="1" dirty="0" smtClean="0"/>
              <a:t>c</a:t>
            </a:r>
            <a:r>
              <a:rPr lang="en-US" sz="2400" dirty="0" smtClean="0"/>
              <a:t>)</a:t>
            </a:r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r>
              <a:rPr lang="en-US" sz="2400" dirty="0" smtClean="0"/>
              <a:t>Scalars factor out: </a:t>
            </a:r>
            <a:r>
              <a:rPr lang="en-US" sz="2400" i="1" dirty="0" smtClean="0"/>
              <a:t>ka * b = a * kb = k </a:t>
            </a:r>
            <a:r>
              <a:rPr lang="en-US" sz="2400" dirty="0" smtClean="0"/>
              <a:t>(</a:t>
            </a:r>
            <a:r>
              <a:rPr lang="en-US" sz="2400" i="1" dirty="0" smtClean="0"/>
              <a:t>a</a:t>
            </a:r>
            <a:r>
              <a:rPr lang="en-US" sz="2400" dirty="0" smtClean="0"/>
              <a:t> * </a:t>
            </a:r>
            <a:r>
              <a:rPr lang="en-US" sz="2400" i="1" dirty="0" smtClean="0"/>
              <a:t>b</a:t>
            </a:r>
            <a:r>
              <a:rPr lang="en-US" sz="2400" dirty="0" smtClean="0"/>
              <a:t>)</a:t>
            </a:r>
          </a:p>
          <a:p>
            <a:pPr>
              <a:buFontTx/>
              <a:buChar char="•"/>
              <a:defRPr/>
            </a:pPr>
            <a:endParaRPr lang="en-US" sz="2400" dirty="0" smtClean="0"/>
          </a:p>
          <a:p>
            <a:pPr>
              <a:buFontTx/>
              <a:buChar char="•"/>
              <a:defRPr/>
            </a:pPr>
            <a:r>
              <a:rPr lang="en-US" sz="2400" dirty="0" smtClean="0"/>
              <a:t>Identity: unit impulse </a:t>
            </a:r>
            <a:r>
              <a:rPr lang="en-US" sz="2400" i="1" dirty="0" smtClean="0"/>
              <a:t>e</a:t>
            </a:r>
            <a:r>
              <a:rPr lang="en-US" sz="2400" dirty="0" smtClean="0"/>
              <a:t> = [0, 0, 1, 0, 0],</a:t>
            </a:r>
            <a:br>
              <a:rPr lang="en-US" sz="2400" dirty="0" smtClean="0"/>
            </a:br>
            <a:r>
              <a:rPr lang="en-US" sz="2400" i="1" dirty="0" smtClean="0"/>
              <a:t>a</a:t>
            </a:r>
            <a:r>
              <a:rPr lang="en-US" sz="2400" dirty="0" smtClean="0"/>
              <a:t> * </a:t>
            </a:r>
            <a:r>
              <a:rPr lang="en-US" sz="2400" i="1" dirty="0" smtClean="0"/>
              <a:t>e</a:t>
            </a:r>
            <a:r>
              <a:rPr lang="en-US" sz="2400" dirty="0" smtClean="0"/>
              <a:t> = </a:t>
            </a:r>
            <a:r>
              <a:rPr lang="en-US" sz="2400" i="1" dirty="0" smtClean="0"/>
              <a:t>a</a:t>
            </a:r>
          </a:p>
          <a:p>
            <a:pPr lvl="1">
              <a:buFontTx/>
              <a:buNone/>
              <a:defRPr/>
            </a:pPr>
            <a:endParaRPr lang="en-US" sz="2000" dirty="0" smtClean="0"/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356475" y="6550025"/>
            <a:ext cx="15619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/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257416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000" smtClean="0">
              <a:latin typeface="Courier New" pitchFamily="49" charset="0"/>
            </a:endParaRPr>
          </a:p>
        </p:txBody>
      </p:sp>
      <p:pic>
        <p:nvPicPr>
          <p:cNvPr id="45059" name="Picture 4" descr="realgau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228600" y="2057400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19600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5437188" y="2343150"/>
            <a:ext cx="34782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>
                <a:latin typeface="Tahoma" pitchFamily="34" charset="0"/>
              </a:rPr>
              <a:t>0.003   0.013   0.022   0.013   0.003</a:t>
            </a:r>
          </a:p>
          <a:p>
            <a:pPr eaLnBrk="1" hangingPunct="1"/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pPr eaLnBrk="1" hangingPunct="1"/>
            <a:r>
              <a:rPr lang="en-US" sz="1600">
                <a:latin typeface="Tahoma" pitchFamily="34" charset="0"/>
              </a:rPr>
              <a:t>0.022   0.097   0.159   0.097   0.022</a:t>
            </a:r>
          </a:p>
          <a:p>
            <a:pPr eaLnBrk="1" hangingPunct="1"/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pPr eaLnBrk="1" hangingPunct="1"/>
            <a:r>
              <a:rPr lang="en-US" sz="1600">
                <a:latin typeface="Tahoma" pitchFamily="34" charset="0"/>
              </a:rPr>
              <a:t>0.003   0.013   0.022   0.013   0.003</a:t>
            </a:r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6591300" y="3900488"/>
            <a:ext cx="1404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Tahoma" pitchFamily="34" charset="0"/>
                <a:sym typeface="Symbol" pitchFamily="18" charset="2"/>
              </a:rPr>
              <a:t>5 x 5,  = 1</a:t>
            </a:r>
            <a:endParaRPr lang="en-US">
              <a:latin typeface="Tahoma" pitchFamily="34" charset="0"/>
            </a:endParaRP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5410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6280150" y="6488113"/>
            <a:ext cx="286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" pitchFamily="18" charset="0"/>
              </a:rPr>
              <a:t>Slide credit: Christopher Rasmussen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 pitchFamily="18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23069148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Smoothing with Gaussian filter</a:t>
            </a:r>
          </a:p>
        </p:txBody>
      </p:sp>
    </p:spTree>
    <p:extLst>
      <p:ext uri="{BB962C8B-B14F-4D97-AF65-F5344CB8AC3E}">
        <p14:creationId xmlns:p14="http://schemas.microsoft.com/office/powerpoint/2010/main" val="37802795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27913886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Gaussian filters</a:t>
            </a: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Remove “high-frequency” components from the image (low-pass filter)</a:t>
            </a:r>
          </a:p>
          <a:p>
            <a:pPr lvl="1">
              <a:defRPr/>
            </a:pPr>
            <a:r>
              <a:rPr lang="en-US" dirty="0" smtClean="0"/>
              <a:t>Images become more smooth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Convolution with self is another Gaussian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So can smooth with small-width kernel, repeat, and get same result as larger-width kernel would have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Convolving two times with Gaussian kernel of width </a:t>
            </a:r>
            <a:r>
              <a:rPr lang="en-US" i="1" dirty="0" smtClean="0"/>
              <a:t>σ</a:t>
            </a:r>
            <a:r>
              <a:rPr lang="en-US" dirty="0" smtClean="0"/>
              <a:t> is same as convolving once with kernel of width  </a:t>
            </a:r>
            <a:r>
              <a:rPr lang="en-US" i="1" dirty="0" smtClean="0"/>
              <a:t>σ</a:t>
            </a:r>
            <a:r>
              <a:rPr lang="en-US" dirty="0" smtClean="0"/>
              <a:t>√2 </a:t>
            </a:r>
            <a:endParaRPr lang="en-US" i="1" dirty="0" smtClean="0"/>
          </a:p>
          <a:p>
            <a:pPr>
              <a:buFontTx/>
              <a:buChar char="•"/>
              <a:defRPr/>
            </a:pPr>
            <a:r>
              <a:rPr lang="en-US" i="1" dirty="0" smtClean="0"/>
              <a:t>Separable </a:t>
            </a:r>
            <a:r>
              <a:rPr lang="en-US" dirty="0" smtClean="0"/>
              <a:t>kernel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smtClean="0"/>
              <a:t>Factors into product of two 1D Gaussians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Source: K.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Grauman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Separability of the Gaussian filter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"/>
          <a:stretch>
            <a:fillRect/>
          </a:stretch>
        </p:blipFill>
        <p:spPr bwMode="auto">
          <a:xfrm>
            <a:off x="762000" y="1295400"/>
            <a:ext cx="7542213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7467600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44225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541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286380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Separability example</a:t>
            </a:r>
          </a:p>
        </p:txBody>
      </p:sp>
      <p:pic>
        <p:nvPicPr>
          <p:cNvPr id="50179" name="Picture 6" descr="se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31863"/>
            <a:ext cx="482441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30600" y="3876675"/>
            <a:ext cx="4241800" cy="2590800"/>
            <a:chOff x="1216" y="2442"/>
            <a:chExt cx="2672" cy="1632"/>
          </a:xfrm>
        </p:grpSpPr>
        <p:pic>
          <p:nvPicPr>
            <p:cNvPr id="50189" name="Picture 8" descr="sep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2800" b="1"/>
                <a:t>*</a:t>
              </a:r>
            </a:p>
          </p:txBody>
        </p:sp>
        <p:sp>
          <p:nvSpPr>
            <p:cNvPr id="5019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2800" b="1"/>
                <a:t>*</a:t>
              </a:r>
            </a:p>
          </p:txBody>
        </p:sp>
        <p:sp>
          <p:nvSpPr>
            <p:cNvPr id="5019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=</a:t>
              </a:r>
            </a:p>
          </p:txBody>
        </p:sp>
        <p:sp>
          <p:nvSpPr>
            <p:cNvPr id="5019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b="1"/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6324600" y="990600"/>
            <a:ext cx="2057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38400"/>
            <a:ext cx="37052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14"/>
          <p:cNvSpPr txBox="1">
            <a:spLocks noChangeArrowheads="1"/>
          </p:cNvSpPr>
          <p:nvPr/>
        </p:nvSpPr>
        <p:spPr bwMode="auto">
          <a:xfrm>
            <a:off x="1123950" y="1408113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/>
              <a:t>2D </a:t>
            </a:r>
            <a:r>
              <a:rPr lang="en-US" dirty="0" smtClean="0"/>
              <a:t>filtering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(center location only)</a:t>
            </a:r>
          </a:p>
        </p:txBody>
      </p:sp>
      <p:sp>
        <p:nvSpPr>
          <p:cNvPr id="53256" name="Text Box 16"/>
          <p:cNvSpPr txBox="1">
            <a:spLocks noChangeArrowheads="1"/>
          </p:cNvSpPr>
          <p:nvPr/>
        </p:nvSpPr>
        <p:spPr bwMode="auto">
          <a:xfrm>
            <a:off x="72390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Source: K. Grauman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1187450" y="2667000"/>
            <a:ext cx="21780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The filter factors</a:t>
            </a:r>
            <a:br>
              <a:rPr lang="en-US"/>
            </a:br>
            <a:r>
              <a:rPr lang="en-US"/>
              <a:t>into a product of 1D</a:t>
            </a:r>
            <a:br>
              <a:rPr lang="en-US"/>
            </a:br>
            <a:r>
              <a:rPr lang="en-US"/>
              <a:t>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1357117" y="4159250"/>
            <a:ext cx="1813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/>
              <a:t>Perform </a:t>
            </a:r>
            <a:r>
              <a:rPr lang="en-US" dirty="0" smtClean="0"/>
              <a:t>filtering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755650" y="5454650"/>
            <a:ext cx="305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/>
              <a:t>Followed by </a:t>
            </a:r>
            <a:r>
              <a:rPr lang="en-US" dirty="0" smtClean="0"/>
              <a:t>filtering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along the remaining column: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4038600" y="5181600"/>
            <a:ext cx="3657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6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Separability</a:t>
            </a:r>
          </a:p>
        </p:txBody>
      </p:sp>
      <p:sp>
        <p:nvSpPr>
          <p:cNvPr id="5120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Why is separability useful in practice?</a:t>
            </a:r>
          </a:p>
        </p:txBody>
      </p:sp>
    </p:spTree>
    <p:extLst>
      <p:ext uri="{BB962C8B-B14F-4D97-AF65-F5344CB8AC3E}">
        <p14:creationId xmlns:p14="http://schemas.microsoft.com/office/powerpoint/2010/main" val="159592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 practical matters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603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229600" cy="47244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3600" smtClean="0"/>
              <a:t>How big should the filter be?</a:t>
            </a:r>
          </a:p>
          <a:p>
            <a:pPr eaLnBrk="1" hangingPunct="1"/>
            <a:r>
              <a:rPr lang="en-US" sz="2800" smtClean="0"/>
              <a:t>Values at edges should be near zero</a:t>
            </a:r>
          </a:p>
          <a:p>
            <a:pPr eaLnBrk="1" hangingPunct="1"/>
            <a:r>
              <a:rPr lang="en-US" sz="2800" smtClean="0"/>
              <a:t>Rule of thumb for Gaussian: set filter half-width to about 3 </a:t>
            </a:r>
            <a:r>
              <a:rPr lang="en-US" sz="2800" i="1" smtClean="0"/>
              <a:t>σ</a:t>
            </a:r>
            <a:endParaRPr lang="en-US" sz="2800" smtClean="0"/>
          </a:p>
          <a:p>
            <a:pPr eaLnBrk="1" hangingPunct="1"/>
            <a:endParaRPr lang="en-US" sz="2800" smtClean="0"/>
          </a:p>
        </p:txBody>
      </p:sp>
      <p:pic>
        <p:nvPicPr>
          <p:cNvPr id="532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0"/>
            <a:ext cx="4267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Practical matters</a:t>
            </a:r>
          </a:p>
        </p:txBody>
      </p:sp>
    </p:spTree>
    <p:extLst>
      <p:ext uri="{BB962C8B-B14F-4D97-AF65-F5344CB8AC3E}">
        <p14:creationId xmlns:p14="http://schemas.microsoft.com/office/powerpoint/2010/main" val="161309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Practical matters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about near the edge?</a:t>
            </a:r>
          </a:p>
          <a:p>
            <a:pPr lvl="1"/>
            <a:r>
              <a:rPr lang="en-US" sz="2000" dirty="0" smtClean="0"/>
              <a:t>the filter window falls off the edge of the image</a:t>
            </a:r>
          </a:p>
          <a:p>
            <a:pPr lvl="1"/>
            <a:r>
              <a:rPr lang="en-US" sz="2000" dirty="0" smtClean="0"/>
              <a:t>need to extrapolate</a:t>
            </a:r>
          </a:p>
          <a:p>
            <a:pPr lvl="1"/>
            <a:r>
              <a:rPr lang="en-US" sz="2000" dirty="0" smtClean="0"/>
              <a:t>methods:</a:t>
            </a:r>
          </a:p>
          <a:p>
            <a:pPr lvl="2"/>
            <a:r>
              <a:rPr lang="en-US" sz="1800" dirty="0" smtClean="0"/>
              <a:t>clip filter (black)</a:t>
            </a:r>
          </a:p>
          <a:p>
            <a:pPr lvl="2"/>
            <a:r>
              <a:rPr lang="en-US" sz="1800" dirty="0" smtClean="0"/>
              <a:t>wrap around</a:t>
            </a:r>
          </a:p>
          <a:p>
            <a:pPr lvl="2"/>
            <a:r>
              <a:rPr lang="en-US" sz="1800" dirty="0" smtClean="0"/>
              <a:t>copy edge</a:t>
            </a:r>
          </a:p>
          <a:p>
            <a:pPr lvl="2"/>
            <a:r>
              <a:rPr lang="en-US" sz="1800" dirty="0" smtClean="0"/>
              <a:t>reflect across edge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69488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Practical matters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methods (MATLAB):</a:t>
            </a:r>
          </a:p>
          <a:p>
            <a:pPr lvl="2"/>
            <a:r>
              <a:rPr lang="en-US" smtClean="0"/>
              <a:t>clip filter (black): 	imfilter(f, g, 0)</a:t>
            </a:r>
          </a:p>
          <a:p>
            <a:pPr lvl="2"/>
            <a:r>
              <a:rPr lang="en-US" smtClean="0"/>
              <a:t>wrap around:	imfilter(f, g, ‘circular’)</a:t>
            </a:r>
          </a:p>
          <a:p>
            <a:pPr lvl="2"/>
            <a:r>
              <a:rPr lang="en-US" smtClean="0"/>
              <a:t>copy edge: 		imfilter(f, g, ‘replicate’)</a:t>
            </a:r>
          </a:p>
          <a:p>
            <a:pPr lvl="2"/>
            <a:r>
              <a:rPr lang="en-US" smtClean="0"/>
              <a:t>reflect across edge: 	imfilter(f, g, ‘symmetric’)</a:t>
            </a:r>
          </a:p>
        </p:txBody>
      </p:sp>
      <p:sp>
        <p:nvSpPr>
          <p:cNvPr id="56324" name="Text Box 17"/>
          <p:cNvSpPr txBox="1">
            <a:spLocks noChangeArrowheads="1"/>
          </p:cNvSpPr>
          <p:nvPr/>
        </p:nvSpPr>
        <p:spPr bwMode="auto">
          <a:xfrm>
            <a:off x="7162800" y="65532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278799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1"/>
          <p:cNvSpPr>
            <a:spLocks noChangeArrowheads="1"/>
          </p:cNvSpPr>
          <p:nvPr/>
        </p:nvSpPr>
        <p:spPr bwMode="auto">
          <a:xfrm>
            <a:off x="381000" y="38100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Practical matters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294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is the size of the output?</a:t>
            </a:r>
          </a:p>
          <a:p>
            <a:pPr>
              <a:buFontTx/>
              <a:buChar char="•"/>
            </a:pPr>
            <a:r>
              <a:rPr lang="en-US" sz="2400" dirty="0" smtClean="0"/>
              <a:t>MATLAB: filter2(g, f, </a:t>
            </a:r>
            <a:r>
              <a:rPr lang="en-US" sz="2400" i="1" dirty="0" smtClean="0"/>
              <a:t>shape</a:t>
            </a:r>
            <a:r>
              <a:rPr lang="en-US" sz="2400" dirty="0" smtClean="0"/>
              <a:t>)</a:t>
            </a:r>
          </a:p>
          <a:p>
            <a:pPr lvl="1"/>
            <a:r>
              <a:rPr lang="en-US" sz="2000" i="1" dirty="0" smtClean="0"/>
              <a:t>shape</a:t>
            </a:r>
            <a:r>
              <a:rPr lang="en-US" sz="2000" dirty="0" smtClean="0"/>
              <a:t> = ‘full’: output size is sum of sizes of f and g</a:t>
            </a:r>
          </a:p>
          <a:p>
            <a:pPr lvl="1"/>
            <a:r>
              <a:rPr lang="en-US" sz="2000" i="1" dirty="0" smtClean="0"/>
              <a:t>shape</a:t>
            </a:r>
            <a:r>
              <a:rPr lang="en-US" sz="2000" dirty="0" smtClean="0"/>
              <a:t> = ‘same’: output size is same as f</a:t>
            </a:r>
          </a:p>
          <a:p>
            <a:pPr lvl="1"/>
            <a:r>
              <a:rPr lang="en-US" sz="2000" i="1" dirty="0" smtClean="0"/>
              <a:t>shape</a:t>
            </a:r>
            <a:r>
              <a:rPr lang="en-US" sz="2000" dirty="0" smtClean="0"/>
              <a:t> = ‘valid’: output size is difference of sizes of f and g </a:t>
            </a: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6096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f</a:t>
            </a:r>
          </a:p>
        </p:txBody>
      </p:sp>
      <p:sp>
        <p:nvSpPr>
          <p:cNvPr id="54278" name="Rectangle 5"/>
          <p:cNvSpPr>
            <a:spLocks noChangeArrowheads="1"/>
          </p:cNvSpPr>
          <p:nvPr/>
        </p:nvSpPr>
        <p:spPr bwMode="auto">
          <a:xfrm>
            <a:off x="25908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228600" y="3657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0" name="Rectangle 9"/>
          <p:cNvSpPr>
            <a:spLocks noChangeArrowheads="1"/>
          </p:cNvSpPr>
          <p:nvPr/>
        </p:nvSpPr>
        <p:spPr bwMode="auto">
          <a:xfrm>
            <a:off x="25908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228600" y="5943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2" name="Rectangle 13"/>
          <p:cNvSpPr>
            <a:spLocks noChangeArrowheads="1"/>
          </p:cNvSpPr>
          <p:nvPr/>
        </p:nvSpPr>
        <p:spPr bwMode="auto">
          <a:xfrm>
            <a:off x="38862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f</a:t>
            </a:r>
          </a:p>
        </p:txBody>
      </p:sp>
      <p:sp>
        <p:nvSpPr>
          <p:cNvPr id="54283" name="Rectangle 14"/>
          <p:cNvSpPr>
            <a:spLocks noChangeArrowheads="1"/>
          </p:cNvSpPr>
          <p:nvPr/>
        </p:nvSpPr>
        <p:spPr bwMode="auto">
          <a:xfrm>
            <a:off x="57150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4" name="Rectangle 15"/>
          <p:cNvSpPr>
            <a:spLocks noChangeArrowheads="1"/>
          </p:cNvSpPr>
          <p:nvPr/>
        </p:nvSpPr>
        <p:spPr bwMode="auto">
          <a:xfrm>
            <a:off x="3657600" y="3810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5" name="Rectangle 16"/>
          <p:cNvSpPr>
            <a:spLocks noChangeArrowheads="1"/>
          </p:cNvSpPr>
          <p:nvPr/>
        </p:nvSpPr>
        <p:spPr bwMode="auto">
          <a:xfrm>
            <a:off x="5715000" y="57912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6" name="Rectangle 17"/>
          <p:cNvSpPr>
            <a:spLocks noChangeArrowheads="1"/>
          </p:cNvSpPr>
          <p:nvPr/>
        </p:nvSpPr>
        <p:spPr bwMode="auto">
          <a:xfrm>
            <a:off x="3657600" y="57150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87" name="Rectangle 19"/>
          <p:cNvSpPr>
            <a:spLocks noChangeArrowheads="1"/>
          </p:cNvSpPr>
          <p:nvPr/>
        </p:nvSpPr>
        <p:spPr bwMode="auto">
          <a:xfrm>
            <a:off x="6858000" y="4038600"/>
            <a:ext cx="2057400" cy="198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f</a:t>
            </a:r>
          </a:p>
        </p:txBody>
      </p:sp>
      <p:sp>
        <p:nvSpPr>
          <p:cNvPr id="54288" name="Rectangle 18"/>
          <p:cNvSpPr>
            <a:spLocks noChangeArrowheads="1"/>
          </p:cNvSpPr>
          <p:nvPr/>
        </p:nvSpPr>
        <p:spPr bwMode="auto">
          <a:xfrm>
            <a:off x="7086600" y="41910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9" name="Rectangle 20"/>
          <p:cNvSpPr>
            <a:spLocks noChangeArrowheads="1"/>
          </p:cNvSpPr>
          <p:nvPr/>
        </p:nvSpPr>
        <p:spPr bwMode="auto">
          <a:xfrm>
            <a:off x="84582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90" name="Rectangle 21"/>
          <p:cNvSpPr>
            <a:spLocks noChangeArrowheads="1"/>
          </p:cNvSpPr>
          <p:nvPr/>
        </p:nvSpPr>
        <p:spPr bwMode="auto">
          <a:xfrm>
            <a:off x="6858000" y="4038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91" name="Rectangle 22"/>
          <p:cNvSpPr>
            <a:spLocks noChangeArrowheads="1"/>
          </p:cNvSpPr>
          <p:nvPr/>
        </p:nvSpPr>
        <p:spPr bwMode="auto">
          <a:xfrm>
            <a:off x="84582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92" name="Rectangle 23"/>
          <p:cNvSpPr>
            <a:spLocks noChangeArrowheads="1"/>
          </p:cNvSpPr>
          <p:nvPr/>
        </p:nvSpPr>
        <p:spPr bwMode="auto">
          <a:xfrm>
            <a:off x="6858000" y="5562600"/>
            <a:ext cx="457200" cy="4572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i="1"/>
              <a:t>g</a:t>
            </a:r>
          </a:p>
        </p:txBody>
      </p:sp>
      <p:sp>
        <p:nvSpPr>
          <p:cNvPr id="54293" name="Text Box 24"/>
          <p:cNvSpPr txBox="1">
            <a:spLocks noChangeArrowheads="1"/>
          </p:cNvSpPr>
          <p:nvPr/>
        </p:nvSpPr>
        <p:spPr bwMode="auto">
          <a:xfrm>
            <a:off x="1330325" y="3505200"/>
            <a:ext cx="57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full</a:t>
            </a:r>
          </a:p>
        </p:txBody>
      </p:sp>
      <p:sp>
        <p:nvSpPr>
          <p:cNvPr id="54294" name="Text Box 25"/>
          <p:cNvSpPr txBox="1">
            <a:spLocks noChangeArrowheads="1"/>
          </p:cNvSpPr>
          <p:nvPr/>
        </p:nvSpPr>
        <p:spPr bwMode="auto">
          <a:xfrm>
            <a:off x="4495800" y="3541713"/>
            <a:ext cx="93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same</a:t>
            </a:r>
          </a:p>
        </p:txBody>
      </p:sp>
      <p:sp>
        <p:nvSpPr>
          <p:cNvPr id="54295" name="Text Box 26"/>
          <p:cNvSpPr txBox="1">
            <a:spLocks noChangeArrowheads="1"/>
          </p:cNvSpPr>
          <p:nvPr/>
        </p:nvSpPr>
        <p:spPr bwMode="auto">
          <a:xfrm>
            <a:off x="7391400" y="3541713"/>
            <a:ext cx="81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valid</a:t>
            </a:r>
          </a:p>
        </p:txBody>
      </p:sp>
      <p:sp>
        <p:nvSpPr>
          <p:cNvPr id="54296" name="TextBox 23"/>
          <p:cNvSpPr txBox="1">
            <a:spLocks noChangeArrowheads="1"/>
          </p:cNvSpPr>
          <p:nvPr/>
        </p:nvSpPr>
        <p:spPr bwMode="auto">
          <a:xfrm>
            <a:off x="7356475" y="6550025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Source: S. Lazebnik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651875" y="0"/>
            <a:ext cx="49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Q?</a:t>
            </a:r>
          </a:p>
        </p:txBody>
      </p:sp>
    </p:spTree>
    <p:extLst>
      <p:ext uri="{BB962C8B-B14F-4D97-AF65-F5344CB8AC3E}">
        <p14:creationId xmlns:p14="http://schemas.microsoft.com/office/powerpoint/2010/main" val="65813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Application: Representing Texture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7510463" y="6519863"/>
            <a:ext cx="1633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Source: Forsyth</a:t>
            </a:r>
          </a:p>
        </p:txBody>
      </p:sp>
    </p:spTree>
    <p:extLst>
      <p:ext uri="{BB962C8B-B14F-4D97-AF65-F5344CB8AC3E}">
        <p14:creationId xmlns:p14="http://schemas.microsoft.com/office/powerpoint/2010/main" val="1051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Material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1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386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Box 7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http://www-cvr.ai.uiuc.edu/ponce_grp/data/texture_database/samples/</a:t>
            </a:r>
          </a:p>
        </p:txBody>
      </p:sp>
    </p:spTree>
    <p:extLst>
      <p:ext uri="{BB962C8B-B14F-4D97-AF65-F5344CB8AC3E}">
        <p14:creationId xmlns:p14="http://schemas.microsoft.com/office/powerpoint/2010/main" val="3497181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The Eye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+mn-lt"/>
              </a:rPr>
              <a:t>The human eye is a camera!</a:t>
            </a:r>
          </a:p>
          <a:p>
            <a:pPr lvl="1"/>
            <a:r>
              <a:rPr lang="en-US" b="1">
                <a:latin typeface="+mn-lt"/>
              </a:rPr>
              <a:t>Iris</a:t>
            </a:r>
            <a:r>
              <a:rPr lang="en-US">
                <a:latin typeface="+mn-lt"/>
              </a:rPr>
              <a:t> - </a:t>
            </a:r>
            <a:r>
              <a:rPr lang="en-US" sz="1800">
                <a:latin typeface="+mn-lt"/>
              </a:rPr>
              <a:t>colored annulus with radial muscles</a:t>
            </a:r>
          </a:p>
          <a:p>
            <a:pPr lvl="1"/>
            <a:r>
              <a:rPr lang="en-US" b="1">
                <a:latin typeface="+mn-lt"/>
              </a:rPr>
              <a:t>Pupil</a:t>
            </a:r>
            <a:r>
              <a:rPr lang="en-US">
                <a:latin typeface="+mn-lt"/>
              </a:rPr>
              <a:t> - </a:t>
            </a:r>
            <a:r>
              <a:rPr lang="en-US" sz="1800">
                <a:latin typeface="+mn-lt"/>
              </a:rPr>
              <a:t>the hole (aperture) whose size is controlled by the iris</a:t>
            </a:r>
          </a:p>
          <a:p>
            <a:pPr lvl="1"/>
            <a:r>
              <a:rPr lang="en-US" sz="1800">
                <a:latin typeface="+mn-lt"/>
              </a:rPr>
              <a:t>What</a:t>
            </a:r>
            <a:r>
              <a:rPr lang="ja-JP" altLang="en-US" sz="1800">
                <a:latin typeface="+mn-lt"/>
              </a:rPr>
              <a:t>’</a:t>
            </a:r>
            <a:r>
              <a:rPr lang="en-US" sz="1800">
                <a:latin typeface="+mn-lt"/>
              </a:rPr>
              <a:t>s the </a:t>
            </a:r>
            <a:r>
              <a:rPr lang="ja-JP" altLang="en-US" sz="1800">
                <a:latin typeface="+mn-lt"/>
              </a:rPr>
              <a:t>“</a:t>
            </a:r>
            <a:r>
              <a:rPr lang="en-US" sz="1800">
                <a:latin typeface="+mn-lt"/>
              </a:rPr>
              <a:t>film</a:t>
            </a:r>
            <a:r>
              <a:rPr lang="ja-JP" altLang="en-US" sz="1800">
                <a:latin typeface="+mn-lt"/>
              </a:rPr>
              <a:t>”</a:t>
            </a:r>
            <a:r>
              <a:rPr lang="en-US" sz="1800">
                <a:latin typeface="+mn-lt"/>
              </a:rPr>
              <a:t>?</a:t>
            </a:r>
          </a:p>
        </p:txBody>
      </p:sp>
      <p:pic>
        <p:nvPicPr>
          <p:cNvPr id="36868" name="Picture 4" descr="human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85800" y="60960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/>
              <a:t>photoreceptor cells (rods and cones) in the </a:t>
            </a:r>
            <a:r>
              <a:rPr lang="en-US" sz="1600" b="1"/>
              <a:t>retina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7543800" y="6583363"/>
            <a:ext cx="15827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200">
                <a:latin typeface="+mn-lt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402847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Orientation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624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Box 8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http://www-cvr.ai.uiuc.edu/ponce_grp/data/texture_database/samples/</a:t>
            </a:r>
          </a:p>
        </p:txBody>
      </p:sp>
    </p:spTree>
    <p:extLst>
      <p:ext uri="{BB962C8B-B14F-4D97-AF65-F5344CB8AC3E}">
        <p14:creationId xmlns:p14="http://schemas.microsoft.com/office/powerpoint/2010/main" val="39457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Scale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622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/>
              <a:t>http://www-cvr.ai.uiuc.edu/ponce_grp/data/texture_database/samples/</a:t>
            </a:r>
          </a:p>
        </p:txBody>
      </p:sp>
    </p:spTree>
    <p:extLst>
      <p:ext uri="{BB962C8B-B14F-4D97-AF65-F5344CB8AC3E}">
        <p14:creationId xmlns:p14="http://schemas.microsoft.com/office/powerpoint/2010/main" val="16066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pPr>
              <a:buFont typeface="Arial" pitchFamily="34" charset="0"/>
              <a:buNone/>
            </a:pPr>
            <a:r>
              <a:rPr lang="en-US" smtClean="0"/>
              <a:t>	Regular or stochastic patterns caused by bumps, grooves, and/or markings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537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Compute responses of blobs and edges at various orientations and scales</a:t>
            </a:r>
          </a:p>
          <a:p>
            <a:endParaRPr lang="en-US" smtClean="0"/>
          </a:p>
          <a:p>
            <a:pPr>
              <a:buFont typeface="Arial" pitchFamily="34" charset="0"/>
              <a:buNone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053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Overcomplete</a:t>
            </a:r>
            <a:r>
              <a:rPr lang="en-US" dirty="0" smtClean="0"/>
              <a:t> representation: filter banks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7207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12"/>
          <p:cNvSpPr txBox="1">
            <a:spLocks noChangeArrowheads="1"/>
          </p:cNvSpPr>
          <p:nvPr/>
        </p:nvSpPr>
        <p:spPr bwMode="auto">
          <a:xfrm>
            <a:off x="3429000" y="2057400"/>
            <a:ext cx="1528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LM Filter Bank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609600" y="6096000"/>
            <a:ext cx="8104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Code for filter banks: </a:t>
            </a:r>
            <a:r>
              <a:rPr lang="en-US" i="1"/>
              <a:t>www.robots.ox.ac.uk/~vgg/research/texclass/filters.html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72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57200" y="1266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Process image with each filter and keep responses (or squared/abs responses)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3505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09800"/>
            <a:ext cx="21907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67200"/>
            <a:ext cx="571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5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Measure responses of blobs and edges at various orientations and scales</a:t>
            </a:r>
          </a:p>
          <a:p>
            <a:endParaRPr lang="en-US" dirty="0" smtClean="0"/>
          </a:p>
          <a:p>
            <a:r>
              <a:rPr lang="en-US" dirty="0" smtClean="0"/>
              <a:t>Record simple statistics (e.g., mean, std.) of absolute filter responses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08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Can you match the texture to the response?</a:t>
            </a:r>
            <a:endParaRPr lang="en-US" dirty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768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Representing texture by mean abs response</a:t>
            </a:r>
            <a:endParaRPr lang="en-US" dirty="0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/>
              <a:t>Filters</a:t>
            </a:r>
          </a:p>
        </p:txBody>
      </p:sp>
    </p:spTree>
    <p:extLst>
      <p:ext uri="{BB962C8B-B14F-4D97-AF65-F5344CB8AC3E}">
        <p14:creationId xmlns:p14="http://schemas.microsoft.com/office/powerpoint/2010/main" val="241053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Take-home messages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715000" cy="56388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800" dirty="0" smtClean="0"/>
              <a:t>Image is a matrix of numbers</a:t>
            </a:r>
          </a:p>
          <a:p>
            <a:pPr>
              <a:buFont typeface="Arial" charset="0"/>
              <a:buChar char="•"/>
              <a:defRPr/>
            </a:pPr>
            <a:endParaRPr lang="en-US" sz="2800" dirty="0" smtClean="0"/>
          </a:p>
          <a:p>
            <a:pPr>
              <a:buFont typeface="Arial" charset="0"/>
              <a:buChar char="•"/>
              <a:defRPr/>
            </a:pPr>
            <a:endParaRPr lang="en-US" sz="2800" dirty="0" smtClean="0"/>
          </a:p>
          <a:p>
            <a:pPr>
              <a:buFont typeface="Arial" charset="0"/>
              <a:buChar char="•"/>
              <a:defRPr/>
            </a:pPr>
            <a:r>
              <a:rPr lang="en-US" sz="2800" dirty="0" smtClean="0"/>
              <a:t>Linear filtering is a dot product at each position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400" dirty="0" smtClean="0"/>
              <a:t>Can smooth, sharpen, translate (among many other uses)</a:t>
            </a:r>
          </a:p>
          <a:p>
            <a:pPr>
              <a:buFont typeface="Arial" charset="0"/>
              <a:buChar char="•"/>
              <a:defRPr/>
            </a:pPr>
            <a:endParaRPr lang="en-US" sz="2800" dirty="0" smtClean="0"/>
          </a:p>
          <a:p>
            <a:pPr>
              <a:buFont typeface="Arial" charset="0"/>
              <a:buNone/>
              <a:defRPr/>
            </a:pPr>
            <a:endParaRPr lang="en-US" sz="1200" dirty="0" smtClean="0"/>
          </a:p>
          <a:p>
            <a:pPr>
              <a:buFont typeface="Arial" charset="0"/>
              <a:buNone/>
              <a:defRPr/>
            </a:pPr>
            <a:endParaRPr lang="en-US" sz="1200" dirty="0" smtClean="0"/>
          </a:p>
          <a:p>
            <a:pPr>
              <a:defRPr/>
            </a:pPr>
            <a:r>
              <a:rPr lang="en-US" sz="2800" dirty="0"/>
              <a:t>Be aware of details for filter size, extrapolation, </a:t>
            </a:r>
            <a:r>
              <a:rPr lang="en-US" sz="2800" dirty="0" smtClean="0"/>
              <a:t>cropping</a:t>
            </a:r>
          </a:p>
          <a:p>
            <a:pPr>
              <a:buFont typeface="Arial" charset="0"/>
              <a:buNone/>
              <a:defRPr/>
            </a:pPr>
            <a:endParaRPr lang="en-US" sz="2800" dirty="0" smtClean="0"/>
          </a:p>
          <a:p>
            <a:pPr>
              <a:buFont typeface="Arial" charset="0"/>
              <a:buNone/>
              <a:defRPr/>
            </a:pPr>
            <a:endParaRPr lang="en-US" sz="2800" dirty="0" smtClean="0"/>
          </a:p>
        </p:txBody>
      </p:sp>
      <p:pic>
        <p:nvPicPr>
          <p:cNvPr id="68612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3" name="Group 4"/>
          <p:cNvGrpSpPr>
            <a:grpSpLocks noChangeAspect="1"/>
          </p:cNvGrpSpPr>
          <p:nvPr/>
        </p:nvGrpSpPr>
        <p:grpSpPr bwMode="auto">
          <a:xfrm>
            <a:off x="7467600" y="2271713"/>
            <a:ext cx="1143000" cy="973137"/>
            <a:chOff x="3799" y="2064"/>
            <a:chExt cx="1433" cy="1136"/>
          </a:xfrm>
        </p:grpSpPr>
        <p:grpSp>
          <p:nvGrpSpPr>
            <p:cNvPr id="6876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6876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6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6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6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6877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7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7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7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7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8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8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6878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68765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61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5867400" y="914400"/>
            <a:ext cx="914400" cy="914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7391400" y="1143000"/>
          <a:ext cx="1371601" cy="495297"/>
        </p:xfrm>
        <a:graphic>
          <a:graphicData uri="http://schemas.openxmlformats.org/drawingml/2006/table">
            <a:tbl>
              <a:tblPr/>
              <a:tblGrid>
                <a:gridCol w="124691"/>
                <a:gridCol w="124691"/>
                <a:gridCol w="124691"/>
                <a:gridCol w="124691"/>
                <a:gridCol w="124691"/>
                <a:gridCol w="124691"/>
                <a:gridCol w="124691"/>
                <a:gridCol w="124691"/>
                <a:gridCol w="124691"/>
                <a:gridCol w="124691"/>
                <a:gridCol w="124691"/>
              </a:tblGrid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8763" name="TextBox 38"/>
          <p:cNvSpPr txBox="1">
            <a:spLocks noChangeArrowheads="1"/>
          </p:cNvSpPr>
          <p:nvPr/>
        </p:nvSpPr>
        <p:spPr bwMode="auto">
          <a:xfrm>
            <a:off x="6919913" y="1230313"/>
            <a:ext cx="319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2980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3747</TotalTime>
  <Words>5058</Words>
  <Application>Microsoft Macintosh PowerPoint</Application>
  <PresentationFormat>On-screen Show (4:3)</PresentationFormat>
  <Paragraphs>2785</Paragraphs>
  <Slides>111</Slides>
  <Notes>35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14" baseType="lpstr">
      <vt:lpstr>Office Theme</vt:lpstr>
      <vt:lpstr>Image</vt:lpstr>
      <vt:lpstr>Equation</vt:lpstr>
      <vt:lpstr>Computational Photography lecture 1-- recording light and filtering CS 590  Spring 2016</vt:lpstr>
      <vt:lpstr>PowerPoint Presentation</vt:lpstr>
      <vt:lpstr>From the reading</vt:lpstr>
      <vt:lpstr>Next section of slides from Alexei Efros, note many other sources for individual slides</vt:lpstr>
      <vt:lpstr>PHOTOGRAPHY</vt:lpstr>
      <vt:lpstr>Image Formation</vt:lpstr>
      <vt:lpstr>Sensor Array</vt:lpstr>
      <vt:lpstr>Sampling and Quantization</vt:lpstr>
      <vt:lpstr>The Eye</vt:lpstr>
      <vt:lpstr>The Retina</vt:lpstr>
      <vt:lpstr>Retina up-close</vt:lpstr>
      <vt:lpstr>PowerPoint Presentation</vt:lpstr>
      <vt:lpstr>Rod / Cone sensitivity</vt:lpstr>
      <vt:lpstr>PowerPoint Presentation</vt:lpstr>
      <vt:lpstr>PowerPoint Presentation</vt:lpstr>
      <vt:lpstr>Electromagnetic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Spectra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Camera White Balancing</vt:lpstr>
      <vt:lpstr>Color Sensing in Camera (RGB)</vt:lpstr>
      <vt:lpstr>Practical Color Sensing: Bayer Grid</vt:lpstr>
      <vt:lpstr>RGB color space</vt:lpstr>
      <vt:lpstr>HSV</vt:lpstr>
      <vt:lpstr>Programming Project #1</vt:lpstr>
      <vt:lpstr>Programming Project #1</vt:lpstr>
      <vt:lpstr>Next section of slides from Derek Hoiem, note many other sources for individual slides</vt:lpstr>
      <vt:lpstr>The raster image (pixel matrix)</vt:lpstr>
      <vt:lpstr>The raster image (pixel matrix)</vt:lpstr>
      <vt:lpstr>Perception of Intensity</vt:lpstr>
      <vt:lpstr>Perception of Intensity</vt:lpstr>
      <vt:lpstr>Digital Color Images</vt:lpstr>
      <vt:lpstr>Color Image</vt:lpstr>
      <vt:lpstr>Images in Matlab</vt:lpstr>
      <vt:lpstr>Image filtering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more on board…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Other filters</vt:lpstr>
      <vt:lpstr>Other filters</vt:lpstr>
      <vt:lpstr>How could we synthesize motion blur?</vt:lpstr>
      <vt:lpstr>Demo</vt:lpstr>
      <vt:lpstr>Filtering vs. Convolution</vt:lpstr>
      <vt:lpstr>Key properties of linear filters</vt:lpstr>
      <vt:lpstr>More properties</vt:lpstr>
      <vt:lpstr>PowerPoint Presentation</vt:lpstr>
      <vt:lpstr>PowerPoint Presentation</vt:lpstr>
      <vt:lpstr>PowerPoint Presentation</vt:lpstr>
      <vt:lpstr>Gaussian filters</vt:lpstr>
      <vt:lpstr>Separability of the Gaussian filter</vt:lpstr>
      <vt:lpstr>Separability example</vt:lpstr>
      <vt:lpstr>Demo</vt:lpstr>
      <vt:lpstr>Separability</vt:lpstr>
      <vt:lpstr>Some practical matters</vt:lpstr>
      <vt:lpstr>Practical matters</vt:lpstr>
      <vt:lpstr>Practical matters</vt:lpstr>
      <vt:lpstr>Practical matters</vt:lpstr>
      <vt:lpstr>Practical matters</vt:lpstr>
      <vt:lpstr>Application: Representing Texture</vt:lpstr>
      <vt:lpstr>Texture and Material</vt:lpstr>
      <vt:lpstr>Texture and Orientation</vt:lpstr>
      <vt:lpstr>Texture and Scale</vt:lpstr>
      <vt:lpstr>What is texture?</vt:lpstr>
      <vt:lpstr>How can we represent texture?</vt:lpstr>
      <vt:lpstr>Overcomplete representation: filter banks</vt:lpstr>
      <vt:lpstr>Filter banks</vt:lpstr>
      <vt:lpstr>How can we represent texture?</vt:lpstr>
      <vt:lpstr>Can you match the texture to the response?</vt:lpstr>
      <vt:lpstr>Representing texture by mean abs response</vt:lpstr>
      <vt:lpstr>Take-home messages</vt:lpstr>
      <vt:lpstr>Take-home questions</vt:lpstr>
      <vt:lpstr>Take-home questions</vt:lpstr>
      <vt:lpstr>Possible assignments</vt:lpstr>
      <vt:lpstr>Assignment 1: Image alignment to Colorize the Prokudin-Gorskii photo collection </vt:lpstr>
      <vt:lpstr>Possible assignment: Poisson Blending</vt:lpstr>
      <vt:lpstr>Possible assignment: Poisson Blending</vt:lpstr>
      <vt:lpstr>Possible assignment: Seam carving for image resizing / retargeting </vt:lpstr>
      <vt:lpstr>Possible assignment: Texture Synthesis and Transfer</vt:lpstr>
      <vt:lpstr>Possible assignment: High dynamic range imaging</vt:lpstr>
      <vt:lpstr>Possible assignment: Automatic Panorama Construction</vt:lpstr>
      <vt:lpstr>Possible assignment: View morphing</vt:lpstr>
      <vt:lpstr>For Next Class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 CSE 527  Spring 2011</dc:title>
  <dc:creator>Alexander Berg</dc:creator>
  <cp:lastModifiedBy>Alexander Berg</cp:lastModifiedBy>
  <cp:revision>46</cp:revision>
  <dcterms:created xsi:type="dcterms:W3CDTF">2011-02-01T16:22:45Z</dcterms:created>
  <dcterms:modified xsi:type="dcterms:W3CDTF">2016-01-14T00:26:50Z</dcterms:modified>
</cp:coreProperties>
</file>