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7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8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9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0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1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12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13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14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notesSlides/notesSlide15.xml" ContentType="application/vnd.openxmlformats-officedocument.presentationml.notesSlid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notesSlides/notesSlide16.xml" ContentType="application/vnd.openxmlformats-officedocument.presentationml.notesSlide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notesSlides/notesSlide17.xml" ContentType="application/vnd.openxmlformats-officedocument.presentationml.notesSlide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notesSlides/notesSlide18.xml" ContentType="application/vnd.openxmlformats-officedocument.presentationml.notesSlide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notesSlides/notesSlide19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notesSlides/notesSlide20.xml" ContentType="application/vnd.openxmlformats-officedocument.presentationml.notesSlide+xml"/>
  <Override PartName="/ppt/embeddings/oleObject3.bin" ContentType="application/vnd.openxmlformats-officedocument.oleObject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21.xml" ContentType="application/vnd.openxmlformats-officedocument.presentationml.notesSlid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notesSlides/notesSlide22.xml" ContentType="application/vnd.openxmlformats-officedocument.presentationml.notesSlide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notesSlides/notesSlide23.xml" ContentType="application/vnd.openxmlformats-officedocument.presentationml.notesSlide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24.xml" ContentType="application/vnd.openxmlformats-officedocument.presentationml.notesSlid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notesSlides/notesSlide25.xml" ContentType="application/vnd.openxmlformats-officedocument.presentationml.notesSlide+xml"/>
  <Override PartName="/ppt/embeddings/oleObject4.bin" ContentType="application/vnd.openxmlformats-officedocument.oleObject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notesSlides/notesSlide26.xml" ContentType="application/vnd.openxmlformats-officedocument.presentationml.notesSlide+xml"/>
  <Override PartName="/ppt/embeddings/oleObject5.bin" ContentType="application/vnd.openxmlformats-officedocument.oleObject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notesSlides/notesSlide27.xml" ContentType="application/vnd.openxmlformats-officedocument.presentationml.notesSlide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notesSlides/notesSlide28.xml" ContentType="application/vnd.openxmlformats-officedocument.presentationml.notesSlide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notesSlides/notesSlide29.xml" ContentType="application/vnd.openxmlformats-officedocument.presentationml.notesSlide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notesSlides/notesSlide30.xml" ContentType="application/vnd.openxmlformats-officedocument.presentationml.notesSlide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notesSlides/notesSlide31.xml" ContentType="application/vnd.openxmlformats-officedocument.presentationml.notesSlide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333" r:id="rId3"/>
    <p:sldId id="427" r:id="rId4"/>
    <p:sldId id="428" r:id="rId5"/>
    <p:sldId id="384" r:id="rId6"/>
    <p:sldId id="385" r:id="rId7"/>
    <p:sldId id="386" r:id="rId8"/>
    <p:sldId id="387" r:id="rId9"/>
    <p:sldId id="388" r:id="rId10"/>
    <p:sldId id="389" r:id="rId11"/>
    <p:sldId id="390" r:id="rId12"/>
    <p:sldId id="391" r:id="rId13"/>
    <p:sldId id="392" r:id="rId14"/>
    <p:sldId id="393" r:id="rId15"/>
    <p:sldId id="394" r:id="rId16"/>
    <p:sldId id="395" r:id="rId17"/>
    <p:sldId id="429" r:id="rId18"/>
    <p:sldId id="430" r:id="rId19"/>
    <p:sldId id="396" r:id="rId20"/>
    <p:sldId id="397" r:id="rId21"/>
    <p:sldId id="398" r:id="rId22"/>
    <p:sldId id="399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0" r:id="rId34"/>
    <p:sldId id="411" r:id="rId35"/>
    <p:sldId id="412" r:id="rId36"/>
    <p:sldId id="413" r:id="rId37"/>
    <p:sldId id="414" r:id="rId38"/>
    <p:sldId id="415" r:id="rId39"/>
    <p:sldId id="416" r:id="rId40"/>
    <p:sldId id="417" r:id="rId41"/>
    <p:sldId id="418" r:id="rId42"/>
    <p:sldId id="419" r:id="rId43"/>
    <p:sldId id="420" r:id="rId44"/>
    <p:sldId id="421" r:id="rId45"/>
    <p:sldId id="422" r:id="rId46"/>
    <p:sldId id="423" r:id="rId47"/>
    <p:sldId id="424" r:id="rId48"/>
    <p:sldId id="425" r:id="rId49"/>
    <p:sldId id="426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1" autoAdjust="0"/>
    <p:restoredTop sz="84244" autoAdjust="0"/>
  </p:normalViewPr>
  <p:slideViewPr>
    <p:cSldViewPr snapToGrid="0" snapToObjects="1">
      <p:cViewPr varScale="1">
        <p:scale>
          <a:sx n="82" d="100"/>
          <a:sy n="82" d="100"/>
        </p:scale>
        <p:origin x="-167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4EC0-2C0E-5B4C-BB31-B7560296D8C9}" type="datetimeFigureOut">
              <a:rPr lang="en-US" smtClean="0"/>
              <a:t>3/28/16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DCCF8-A222-4747-B82C-C9532FD51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96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(votes</a:t>
            </a:r>
            <a:r>
              <a:rPr lang="en-US" baseline="0" dirty="0" smtClean="0"/>
              <a:t> and comments are their votes for the best homework 1 write-up, and the best image in any of the write-ups.)  Sakai should be open by the time class happens.  I am working to try and combine the </a:t>
            </a:r>
            <a:r>
              <a:rPr lang="en-US" baseline="0" dirty="0" err="1" smtClean="0"/>
              <a:t>sakai</a:t>
            </a:r>
            <a:r>
              <a:rPr lang="en-US" baseline="0" dirty="0" smtClean="0"/>
              <a:t> for 590 and 790, hopefully this will work out </a:t>
            </a:r>
            <a:r>
              <a:rPr lang="en-US" baseline="0" dirty="0" smtClean="0">
                <a:sym typeface="Wingdings"/>
              </a:rPr>
              <a:t>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C65D6-1C22-A94C-9391-5DBD8DC85A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90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B8966E-A604-4E27-B5FD-AC3946ECD0A4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0207" y="686405"/>
            <a:ext cx="4500563" cy="3429000"/>
          </a:xfrm>
          <a:ln w="12700" cap="flat">
            <a:solidFill>
              <a:schemeClr val="tx1"/>
            </a:solidFill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 lIns="102386" tIns="51193" rIns="102386" bIns="51193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3D54FA-8828-4B52-9F30-6D38E941521F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0207" y="686405"/>
            <a:ext cx="4500563" cy="3429000"/>
          </a:xfrm>
          <a:ln w="12700" cap="flat">
            <a:solidFill>
              <a:schemeClr val="tx1"/>
            </a:solidFill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 lIns="102386" tIns="51193" rIns="102386" bIns="51193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smaller window:  more detail, more noise</a:t>
            </a:r>
          </a:p>
          <a:p>
            <a:r>
              <a:rPr lang="en-US" smtClean="0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B337F-8DB6-44A3-A984-6685F463B0B5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649" y="692452"/>
            <a:ext cx="4485680" cy="341690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6726"/>
            <a:ext cx="5030391" cy="4110869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16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3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78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BDBC7-8A66-4D69-86F0-114807B8D0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16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0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2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3/28/16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2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3/28/16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8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3/28/16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71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3/28/16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8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3/28/16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8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3/28/16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5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7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179AA44E-D3AB-2D4B-A15D-6F962C57C288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CA8A05FB-31E7-1F4C-BDF2-9B407CCD8D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7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notesSlide" Target="../notesSlides/notesSlide2.xml"/><Relationship Id="rId12" Type="http://schemas.openxmlformats.org/officeDocument/2006/relationships/image" Target="../media/image15.jpeg"/><Relationship Id="rId13" Type="http://schemas.openxmlformats.org/officeDocument/2006/relationships/image" Target="../media/image16.png"/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tags" Target="../tags/tag6.xml"/><Relationship Id="rId6" Type="http://schemas.openxmlformats.org/officeDocument/2006/relationships/tags" Target="../tags/tag7.xml"/><Relationship Id="rId7" Type="http://schemas.openxmlformats.org/officeDocument/2006/relationships/tags" Target="../tags/tag8.xml"/><Relationship Id="rId8" Type="http://schemas.openxmlformats.org/officeDocument/2006/relationships/tags" Target="../tags/tag9.xml"/><Relationship Id="rId9" Type="http://schemas.openxmlformats.org/officeDocument/2006/relationships/tags" Target="../tags/tag10.xml"/><Relationship Id="rId10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4" Type="http://schemas.openxmlformats.org/officeDocument/2006/relationships/tags" Target="../tags/tag14.xml"/><Relationship Id="rId5" Type="http://schemas.openxmlformats.org/officeDocument/2006/relationships/tags" Target="../tags/tag15.xml"/><Relationship Id="rId6" Type="http://schemas.openxmlformats.org/officeDocument/2006/relationships/tags" Target="../tags/tag16.xml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3.xml"/><Relationship Id="rId9" Type="http://schemas.openxmlformats.org/officeDocument/2006/relationships/image" Target="../media/image17.jpeg"/><Relationship Id="rId1" Type="http://schemas.openxmlformats.org/officeDocument/2006/relationships/tags" Target="../tags/tag11.xml"/><Relationship Id="rId2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4" Type="http://schemas.openxmlformats.org/officeDocument/2006/relationships/tags" Target="../tags/tag20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4.xml"/><Relationship Id="rId7" Type="http://schemas.openxmlformats.org/officeDocument/2006/relationships/image" Target="../media/image18.jpeg"/><Relationship Id="rId1" Type="http://schemas.openxmlformats.org/officeDocument/2006/relationships/tags" Target="../tags/tag17.xml"/><Relationship Id="rId2" Type="http://schemas.openxmlformats.org/officeDocument/2006/relationships/tags" Target="../tags/tag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4" Type="http://schemas.openxmlformats.org/officeDocument/2006/relationships/tags" Target="../tags/tag24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5.xml"/><Relationship Id="rId7" Type="http://schemas.openxmlformats.org/officeDocument/2006/relationships/image" Target="../media/image19.jpeg"/><Relationship Id="rId1" Type="http://schemas.openxmlformats.org/officeDocument/2006/relationships/tags" Target="../tags/tag21.xml"/><Relationship Id="rId2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Relationship Id="rId6" Type="http://schemas.openxmlformats.org/officeDocument/2006/relationships/image" Target="../media/image20.png"/><Relationship Id="rId1" Type="http://schemas.openxmlformats.org/officeDocument/2006/relationships/tags" Target="../tags/tag25.xml"/><Relationship Id="rId2" Type="http://schemas.openxmlformats.org/officeDocument/2006/relationships/tags" Target="../tags/tag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7.xml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tags" Target="../tags/tag28.xml"/><Relationship Id="rId2" Type="http://schemas.openxmlformats.org/officeDocument/2006/relationships/tags" Target="../tags/tag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tags" Target="../tags/tag41.xml"/><Relationship Id="rId12" Type="http://schemas.openxmlformats.org/officeDocument/2006/relationships/tags" Target="../tags/tag42.xml"/><Relationship Id="rId13" Type="http://schemas.openxmlformats.org/officeDocument/2006/relationships/tags" Target="../tags/tag43.xml"/><Relationship Id="rId14" Type="http://schemas.openxmlformats.org/officeDocument/2006/relationships/tags" Target="../tags/tag44.xml"/><Relationship Id="rId15" Type="http://schemas.openxmlformats.org/officeDocument/2006/relationships/tags" Target="../tags/tag45.xml"/><Relationship Id="rId16" Type="http://schemas.openxmlformats.org/officeDocument/2006/relationships/slideLayout" Target="../slideLayouts/slideLayout2.xml"/><Relationship Id="rId17" Type="http://schemas.openxmlformats.org/officeDocument/2006/relationships/notesSlide" Target="../notesSlides/notesSlide8.xml"/><Relationship Id="rId1" Type="http://schemas.openxmlformats.org/officeDocument/2006/relationships/tags" Target="../tags/tag31.xml"/><Relationship Id="rId2" Type="http://schemas.openxmlformats.org/officeDocument/2006/relationships/tags" Target="../tags/tag32.xml"/><Relationship Id="rId3" Type="http://schemas.openxmlformats.org/officeDocument/2006/relationships/tags" Target="../tags/tag33.xml"/><Relationship Id="rId4" Type="http://schemas.openxmlformats.org/officeDocument/2006/relationships/tags" Target="../tags/tag34.xml"/><Relationship Id="rId5" Type="http://schemas.openxmlformats.org/officeDocument/2006/relationships/tags" Target="../tags/tag35.xml"/><Relationship Id="rId6" Type="http://schemas.openxmlformats.org/officeDocument/2006/relationships/tags" Target="../tags/tag36.xml"/><Relationship Id="rId7" Type="http://schemas.openxmlformats.org/officeDocument/2006/relationships/tags" Target="../tags/tag37.xml"/><Relationship Id="rId8" Type="http://schemas.openxmlformats.org/officeDocument/2006/relationships/tags" Target="../tags/tag38.xml"/><Relationship Id="rId9" Type="http://schemas.openxmlformats.org/officeDocument/2006/relationships/tags" Target="../tags/tag39.xml"/><Relationship Id="rId10" Type="http://schemas.openxmlformats.org/officeDocument/2006/relationships/tags" Target="../tags/tag40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tags" Target="../tags/tag56.xml"/><Relationship Id="rId12" Type="http://schemas.openxmlformats.org/officeDocument/2006/relationships/tags" Target="../tags/tag57.xml"/><Relationship Id="rId13" Type="http://schemas.openxmlformats.org/officeDocument/2006/relationships/slideLayout" Target="../slideLayouts/slideLayout2.xml"/><Relationship Id="rId14" Type="http://schemas.openxmlformats.org/officeDocument/2006/relationships/notesSlide" Target="../notesSlides/notesSlide9.xml"/><Relationship Id="rId1" Type="http://schemas.openxmlformats.org/officeDocument/2006/relationships/tags" Target="../tags/tag46.xml"/><Relationship Id="rId2" Type="http://schemas.openxmlformats.org/officeDocument/2006/relationships/tags" Target="../tags/tag47.xml"/><Relationship Id="rId3" Type="http://schemas.openxmlformats.org/officeDocument/2006/relationships/tags" Target="../tags/tag48.xml"/><Relationship Id="rId4" Type="http://schemas.openxmlformats.org/officeDocument/2006/relationships/tags" Target="../tags/tag49.xml"/><Relationship Id="rId5" Type="http://schemas.openxmlformats.org/officeDocument/2006/relationships/tags" Target="../tags/tag50.xml"/><Relationship Id="rId6" Type="http://schemas.openxmlformats.org/officeDocument/2006/relationships/tags" Target="../tags/tag51.xml"/><Relationship Id="rId7" Type="http://schemas.openxmlformats.org/officeDocument/2006/relationships/tags" Target="../tags/tag52.xml"/><Relationship Id="rId8" Type="http://schemas.openxmlformats.org/officeDocument/2006/relationships/tags" Target="../tags/tag53.xml"/><Relationship Id="rId9" Type="http://schemas.openxmlformats.org/officeDocument/2006/relationships/tags" Target="../tags/tag54.xml"/><Relationship Id="rId10" Type="http://schemas.openxmlformats.org/officeDocument/2006/relationships/tags" Target="../tags/tag55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20" Type="http://schemas.openxmlformats.org/officeDocument/2006/relationships/tags" Target="../tags/tag77.xml"/><Relationship Id="rId21" Type="http://schemas.openxmlformats.org/officeDocument/2006/relationships/tags" Target="../tags/tag78.xml"/><Relationship Id="rId22" Type="http://schemas.openxmlformats.org/officeDocument/2006/relationships/tags" Target="../tags/tag79.xml"/><Relationship Id="rId23" Type="http://schemas.openxmlformats.org/officeDocument/2006/relationships/tags" Target="../tags/tag80.xml"/><Relationship Id="rId24" Type="http://schemas.openxmlformats.org/officeDocument/2006/relationships/tags" Target="../tags/tag81.xml"/><Relationship Id="rId25" Type="http://schemas.openxmlformats.org/officeDocument/2006/relationships/slideLayout" Target="../slideLayouts/slideLayout2.xml"/><Relationship Id="rId26" Type="http://schemas.openxmlformats.org/officeDocument/2006/relationships/notesSlide" Target="../notesSlides/notesSlide10.xml"/><Relationship Id="rId10" Type="http://schemas.openxmlformats.org/officeDocument/2006/relationships/tags" Target="../tags/tag67.xml"/><Relationship Id="rId11" Type="http://schemas.openxmlformats.org/officeDocument/2006/relationships/tags" Target="../tags/tag68.xml"/><Relationship Id="rId12" Type="http://schemas.openxmlformats.org/officeDocument/2006/relationships/tags" Target="../tags/tag69.xml"/><Relationship Id="rId13" Type="http://schemas.openxmlformats.org/officeDocument/2006/relationships/tags" Target="../tags/tag70.xml"/><Relationship Id="rId14" Type="http://schemas.openxmlformats.org/officeDocument/2006/relationships/tags" Target="../tags/tag71.xml"/><Relationship Id="rId15" Type="http://schemas.openxmlformats.org/officeDocument/2006/relationships/tags" Target="../tags/tag72.xml"/><Relationship Id="rId16" Type="http://schemas.openxmlformats.org/officeDocument/2006/relationships/tags" Target="../tags/tag73.xml"/><Relationship Id="rId17" Type="http://schemas.openxmlformats.org/officeDocument/2006/relationships/tags" Target="../tags/tag74.xml"/><Relationship Id="rId18" Type="http://schemas.openxmlformats.org/officeDocument/2006/relationships/tags" Target="../tags/tag75.xml"/><Relationship Id="rId19" Type="http://schemas.openxmlformats.org/officeDocument/2006/relationships/tags" Target="../tags/tag76.xml"/><Relationship Id="rId1" Type="http://schemas.openxmlformats.org/officeDocument/2006/relationships/tags" Target="../tags/tag58.xml"/><Relationship Id="rId2" Type="http://schemas.openxmlformats.org/officeDocument/2006/relationships/tags" Target="../tags/tag59.xml"/><Relationship Id="rId3" Type="http://schemas.openxmlformats.org/officeDocument/2006/relationships/tags" Target="../tags/tag60.xml"/><Relationship Id="rId4" Type="http://schemas.openxmlformats.org/officeDocument/2006/relationships/tags" Target="../tags/tag61.xml"/><Relationship Id="rId5" Type="http://schemas.openxmlformats.org/officeDocument/2006/relationships/tags" Target="../tags/tag62.xml"/><Relationship Id="rId6" Type="http://schemas.openxmlformats.org/officeDocument/2006/relationships/tags" Target="../tags/tag63.xml"/><Relationship Id="rId7" Type="http://schemas.openxmlformats.org/officeDocument/2006/relationships/tags" Target="../tags/tag64.xml"/><Relationship Id="rId8" Type="http://schemas.openxmlformats.org/officeDocument/2006/relationships/tags" Target="../tags/tag65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20" Type="http://schemas.openxmlformats.org/officeDocument/2006/relationships/tags" Target="../tags/tag101.xml"/><Relationship Id="rId21" Type="http://schemas.openxmlformats.org/officeDocument/2006/relationships/tags" Target="../tags/tag102.xml"/><Relationship Id="rId22" Type="http://schemas.openxmlformats.org/officeDocument/2006/relationships/tags" Target="../tags/tag103.xml"/><Relationship Id="rId23" Type="http://schemas.openxmlformats.org/officeDocument/2006/relationships/tags" Target="../tags/tag104.xml"/><Relationship Id="rId24" Type="http://schemas.openxmlformats.org/officeDocument/2006/relationships/tags" Target="../tags/tag105.xml"/><Relationship Id="rId25" Type="http://schemas.openxmlformats.org/officeDocument/2006/relationships/tags" Target="../tags/tag106.xml"/><Relationship Id="rId26" Type="http://schemas.openxmlformats.org/officeDocument/2006/relationships/slideLayout" Target="../slideLayouts/slideLayout2.xml"/><Relationship Id="rId27" Type="http://schemas.openxmlformats.org/officeDocument/2006/relationships/notesSlide" Target="../notesSlides/notesSlide11.xml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10" Type="http://schemas.openxmlformats.org/officeDocument/2006/relationships/tags" Target="../tags/tag91.xml"/><Relationship Id="rId11" Type="http://schemas.openxmlformats.org/officeDocument/2006/relationships/tags" Target="../tags/tag92.xml"/><Relationship Id="rId12" Type="http://schemas.openxmlformats.org/officeDocument/2006/relationships/tags" Target="../tags/tag93.xml"/><Relationship Id="rId13" Type="http://schemas.openxmlformats.org/officeDocument/2006/relationships/tags" Target="../tags/tag94.xml"/><Relationship Id="rId14" Type="http://schemas.openxmlformats.org/officeDocument/2006/relationships/tags" Target="../tags/tag95.xml"/><Relationship Id="rId15" Type="http://schemas.openxmlformats.org/officeDocument/2006/relationships/tags" Target="../tags/tag96.xml"/><Relationship Id="rId16" Type="http://schemas.openxmlformats.org/officeDocument/2006/relationships/tags" Target="../tags/tag97.xml"/><Relationship Id="rId17" Type="http://schemas.openxmlformats.org/officeDocument/2006/relationships/tags" Target="../tags/tag98.xml"/><Relationship Id="rId18" Type="http://schemas.openxmlformats.org/officeDocument/2006/relationships/tags" Target="../tags/tag99.xml"/><Relationship Id="rId19" Type="http://schemas.openxmlformats.org/officeDocument/2006/relationships/tags" Target="../tags/tag100.xml"/><Relationship Id="rId1" Type="http://schemas.openxmlformats.org/officeDocument/2006/relationships/tags" Target="../tags/tag82.xml"/><Relationship Id="rId2" Type="http://schemas.openxmlformats.org/officeDocument/2006/relationships/tags" Target="../tags/tag83.xml"/><Relationship Id="rId3" Type="http://schemas.openxmlformats.org/officeDocument/2006/relationships/tags" Target="../tags/tag84.xml"/><Relationship Id="rId4" Type="http://schemas.openxmlformats.org/officeDocument/2006/relationships/tags" Target="../tags/tag85.xml"/><Relationship Id="rId5" Type="http://schemas.openxmlformats.org/officeDocument/2006/relationships/tags" Target="../tags/tag86.xml"/><Relationship Id="rId6" Type="http://schemas.openxmlformats.org/officeDocument/2006/relationships/tags" Target="../tags/tag87.xml"/><Relationship Id="rId7" Type="http://schemas.openxmlformats.org/officeDocument/2006/relationships/tags" Target="../tags/tag88.xml"/><Relationship Id="rId8" Type="http://schemas.openxmlformats.org/officeDocument/2006/relationships/tags" Target="../tags/tag8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2.xml"/><Relationship Id="rId6" Type="http://schemas.openxmlformats.org/officeDocument/2006/relationships/hyperlink" Target="http://cs.unc.edu/~marc/tutorial/node53.html" TargetMode="External"/><Relationship Id="rId7" Type="http://schemas.openxmlformats.org/officeDocument/2006/relationships/image" Target="../media/image30.png"/><Relationship Id="rId1" Type="http://schemas.openxmlformats.org/officeDocument/2006/relationships/tags" Target="../tags/tag107.xml"/><Relationship Id="rId2" Type="http://schemas.openxmlformats.org/officeDocument/2006/relationships/tags" Target="../tags/tag108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20" Type="http://schemas.openxmlformats.org/officeDocument/2006/relationships/tags" Target="../tags/tag129.xml"/><Relationship Id="rId21" Type="http://schemas.openxmlformats.org/officeDocument/2006/relationships/tags" Target="../tags/tag130.xml"/><Relationship Id="rId22" Type="http://schemas.openxmlformats.org/officeDocument/2006/relationships/tags" Target="../tags/tag131.xml"/><Relationship Id="rId23" Type="http://schemas.openxmlformats.org/officeDocument/2006/relationships/tags" Target="../tags/tag132.xml"/><Relationship Id="rId24" Type="http://schemas.openxmlformats.org/officeDocument/2006/relationships/slideLayout" Target="../slideLayouts/slideLayout2.xml"/><Relationship Id="rId25" Type="http://schemas.openxmlformats.org/officeDocument/2006/relationships/notesSlide" Target="../notesSlides/notesSlide13.xml"/><Relationship Id="rId10" Type="http://schemas.openxmlformats.org/officeDocument/2006/relationships/tags" Target="../tags/tag119.xml"/><Relationship Id="rId11" Type="http://schemas.openxmlformats.org/officeDocument/2006/relationships/tags" Target="../tags/tag120.xml"/><Relationship Id="rId12" Type="http://schemas.openxmlformats.org/officeDocument/2006/relationships/tags" Target="../tags/tag121.xml"/><Relationship Id="rId13" Type="http://schemas.openxmlformats.org/officeDocument/2006/relationships/tags" Target="../tags/tag122.xml"/><Relationship Id="rId14" Type="http://schemas.openxmlformats.org/officeDocument/2006/relationships/tags" Target="../tags/tag123.xml"/><Relationship Id="rId15" Type="http://schemas.openxmlformats.org/officeDocument/2006/relationships/tags" Target="../tags/tag124.xml"/><Relationship Id="rId16" Type="http://schemas.openxmlformats.org/officeDocument/2006/relationships/tags" Target="../tags/tag125.xml"/><Relationship Id="rId17" Type="http://schemas.openxmlformats.org/officeDocument/2006/relationships/tags" Target="../tags/tag126.xml"/><Relationship Id="rId18" Type="http://schemas.openxmlformats.org/officeDocument/2006/relationships/tags" Target="../tags/tag127.xml"/><Relationship Id="rId19" Type="http://schemas.openxmlformats.org/officeDocument/2006/relationships/tags" Target="../tags/tag128.xml"/><Relationship Id="rId1" Type="http://schemas.openxmlformats.org/officeDocument/2006/relationships/tags" Target="../tags/tag110.xml"/><Relationship Id="rId2" Type="http://schemas.openxmlformats.org/officeDocument/2006/relationships/tags" Target="../tags/tag111.xml"/><Relationship Id="rId3" Type="http://schemas.openxmlformats.org/officeDocument/2006/relationships/tags" Target="../tags/tag112.xml"/><Relationship Id="rId4" Type="http://schemas.openxmlformats.org/officeDocument/2006/relationships/tags" Target="../tags/tag113.xml"/><Relationship Id="rId5" Type="http://schemas.openxmlformats.org/officeDocument/2006/relationships/tags" Target="../tags/tag114.xml"/><Relationship Id="rId6" Type="http://schemas.openxmlformats.org/officeDocument/2006/relationships/tags" Target="../tags/tag115.xml"/><Relationship Id="rId7" Type="http://schemas.openxmlformats.org/officeDocument/2006/relationships/tags" Target="../tags/tag116.xml"/><Relationship Id="rId8" Type="http://schemas.openxmlformats.org/officeDocument/2006/relationships/tags" Target="../tags/tag1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0" Type="http://schemas.openxmlformats.org/officeDocument/2006/relationships/tags" Target="../tags/tag152.xml"/><Relationship Id="rId21" Type="http://schemas.openxmlformats.org/officeDocument/2006/relationships/tags" Target="../tags/tag153.xml"/><Relationship Id="rId22" Type="http://schemas.openxmlformats.org/officeDocument/2006/relationships/tags" Target="../tags/tag154.xml"/><Relationship Id="rId23" Type="http://schemas.openxmlformats.org/officeDocument/2006/relationships/tags" Target="../tags/tag155.xml"/><Relationship Id="rId24" Type="http://schemas.openxmlformats.org/officeDocument/2006/relationships/tags" Target="../tags/tag156.xml"/><Relationship Id="rId25" Type="http://schemas.openxmlformats.org/officeDocument/2006/relationships/tags" Target="../tags/tag157.xml"/><Relationship Id="rId26" Type="http://schemas.openxmlformats.org/officeDocument/2006/relationships/tags" Target="../tags/tag158.xml"/><Relationship Id="rId27" Type="http://schemas.openxmlformats.org/officeDocument/2006/relationships/tags" Target="../tags/tag159.xml"/><Relationship Id="rId28" Type="http://schemas.openxmlformats.org/officeDocument/2006/relationships/tags" Target="../tags/tag160.xml"/><Relationship Id="rId29" Type="http://schemas.openxmlformats.org/officeDocument/2006/relationships/tags" Target="../tags/tag161.xml"/><Relationship Id="rId1" Type="http://schemas.openxmlformats.org/officeDocument/2006/relationships/tags" Target="../tags/tag133.xml"/><Relationship Id="rId2" Type="http://schemas.openxmlformats.org/officeDocument/2006/relationships/tags" Target="../tags/tag134.xml"/><Relationship Id="rId3" Type="http://schemas.openxmlformats.org/officeDocument/2006/relationships/tags" Target="../tags/tag135.xml"/><Relationship Id="rId4" Type="http://schemas.openxmlformats.org/officeDocument/2006/relationships/tags" Target="../tags/tag136.xml"/><Relationship Id="rId5" Type="http://schemas.openxmlformats.org/officeDocument/2006/relationships/tags" Target="../tags/tag137.xml"/><Relationship Id="rId30" Type="http://schemas.openxmlformats.org/officeDocument/2006/relationships/tags" Target="../tags/tag162.xml"/><Relationship Id="rId31" Type="http://schemas.openxmlformats.org/officeDocument/2006/relationships/tags" Target="../tags/tag163.xml"/><Relationship Id="rId32" Type="http://schemas.openxmlformats.org/officeDocument/2006/relationships/tags" Target="../tags/tag164.xml"/><Relationship Id="rId9" Type="http://schemas.openxmlformats.org/officeDocument/2006/relationships/tags" Target="../tags/tag141.xml"/><Relationship Id="rId6" Type="http://schemas.openxmlformats.org/officeDocument/2006/relationships/tags" Target="../tags/tag138.xml"/><Relationship Id="rId7" Type="http://schemas.openxmlformats.org/officeDocument/2006/relationships/tags" Target="../tags/tag139.xml"/><Relationship Id="rId8" Type="http://schemas.openxmlformats.org/officeDocument/2006/relationships/tags" Target="../tags/tag140.xml"/><Relationship Id="rId33" Type="http://schemas.openxmlformats.org/officeDocument/2006/relationships/tags" Target="../tags/tag165.xml"/><Relationship Id="rId34" Type="http://schemas.openxmlformats.org/officeDocument/2006/relationships/slideLayout" Target="../slideLayouts/slideLayout2.xml"/><Relationship Id="rId35" Type="http://schemas.openxmlformats.org/officeDocument/2006/relationships/notesSlide" Target="../notesSlides/notesSlide14.xml"/><Relationship Id="rId36" Type="http://schemas.openxmlformats.org/officeDocument/2006/relationships/hyperlink" Target="http://research.microsoft.com/~zhang/Papers/TR99-21.pdf" TargetMode="External"/><Relationship Id="rId10" Type="http://schemas.openxmlformats.org/officeDocument/2006/relationships/tags" Target="../tags/tag142.xml"/><Relationship Id="rId11" Type="http://schemas.openxmlformats.org/officeDocument/2006/relationships/tags" Target="../tags/tag143.xml"/><Relationship Id="rId12" Type="http://schemas.openxmlformats.org/officeDocument/2006/relationships/tags" Target="../tags/tag144.xml"/><Relationship Id="rId13" Type="http://schemas.openxmlformats.org/officeDocument/2006/relationships/tags" Target="../tags/tag145.xml"/><Relationship Id="rId14" Type="http://schemas.openxmlformats.org/officeDocument/2006/relationships/tags" Target="../tags/tag146.xml"/><Relationship Id="rId15" Type="http://schemas.openxmlformats.org/officeDocument/2006/relationships/tags" Target="../tags/tag147.xml"/><Relationship Id="rId16" Type="http://schemas.openxmlformats.org/officeDocument/2006/relationships/tags" Target="../tags/tag148.xml"/><Relationship Id="rId17" Type="http://schemas.openxmlformats.org/officeDocument/2006/relationships/tags" Target="../tags/tag149.xml"/><Relationship Id="rId18" Type="http://schemas.openxmlformats.org/officeDocument/2006/relationships/tags" Target="../tags/tag150.xml"/><Relationship Id="rId19" Type="http://schemas.openxmlformats.org/officeDocument/2006/relationships/tags" Target="../tags/tag1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hyperlink" Target="http://www.middlebury.edu/stereo/" TargetMode="External"/><Relationship Id="rId1" Type="http://schemas.openxmlformats.org/officeDocument/2006/relationships/tags" Target="../tags/tag166.xml"/><Relationship Id="rId2" Type="http://schemas.openxmlformats.org/officeDocument/2006/relationships/tags" Target="../tags/tag167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tags" Target="../tags/tag178.xml"/><Relationship Id="rId12" Type="http://schemas.openxmlformats.org/officeDocument/2006/relationships/tags" Target="../tags/tag179.xml"/><Relationship Id="rId13" Type="http://schemas.openxmlformats.org/officeDocument/2006/relationships/tags" Target="../tags/tag180.xml"/><Relationship Id="rId14" Type="http://schemas.openxmlformats.org/officeDocument/2006/relationships/tags" Target="../tags/tag181.xml"/><Relationship Id="rId15" Type="http://schemas.openxmlformats.org/officeDocument/2006/relationships/tags" Target="../tags/tag182.xml"/><Relationship Id="rId16" Type="http://schemas.openxmlformats.org/officeDocument/2006/relationships/slideLayout" Target="../slideLayouts/slideLayout2.xml"/><Relationship Id="rId17" Type="http://schemas.openxmlformats.org/officeDocument/2006/relationships/notesSlide" Target="../notesSlides/notesSlide16.xml"/><Relationship Id="rId18" Type="http://schemas.openxmlformats.org/officeDocument/2006/relationships/image" Target="../media/image6.jpeg"/><Relationship Id="rId1" Type="http://schemas.openxmlformats.org/officeDocument/2006/relationships/tags" Target="../tags/tag168.xml"/><Relationship Id="rId2" Type="http://schemas.openxmlformats.org/officeDocument/2006/relationships/tags" Target="../tags/tag169.xml"/><Relationship Id="rId3" Type="http://schemas.openxmlformats.org/officeDocument/2006/relationships/tags" Target="../tags/tag170.xml"/><Relationship Id="rId4" Type="http://schemas.openxmlformats.org/officeDocument/2006/relationships/tags" Target="../tags/tag171.xml"/><Relationship Id="rId5" Type="http://schemas.openxmlformats.org/officeDocument/2006/relationships/tags" Target="../tags/tag172.xml"/><Relationship Id="rId6" Type="http://schemas.openxmlformats.org/officeDocument/2006/relationships/tags" Target="../tags/tag173.xml"/><Relationship Id="rId7" Type="http://schemas.openxmlformats.org/officeDocument/2006/relationships/tags" Target="../tags/tag174.xml"/><Relationship Id="rId8" Type="http://schemas.openxmlformats.org/officeDocument/2006/relationships/tags" Target="../tags/tag175.xml"/><Relationship Id="rId9" Type="http://schemas.openxmlformats.org/officeDocument/2006/relationships/tags" Target="../tags/tag176.xml"/><Relationship Id="rId10" Type="http://schemas.openxmlformats.org/officeDocument/2006/relationships/tags" Target="../tags/tag177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17.xml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hyperlink" Target="http://www.cs.cmu.edu/~ph/869/papers/kanade-okutomi.pdf" TargetMode="External"/><Relationship Id="rId16" Type="http://schemas.openxmlformats.org/officeDocument/2006/relationships/hyperlink" Target="http://www.cs.washington.edu/education/courses/cse590ss/01wi/notes/papers/ScharsteinSzeliskiIJCV98.pdf" TargetMode="External"/><Relationship Id="rId1" Type="http://schemas.openxmlformats.org/officeDocument/2006/relationships/tags" Target="../tags/tag183.xml"/><Relationship Id="rId2" Type="http://schemas.openxmlformats.org/officeDocument/2006/relationships/tags" Target="../tags/tag184.xml"/><Relationship Id="rId3" Type="http://schemas.openxmlformats.org/officeDocument/2006/relationships/tags" Target="../tags/tag185.xml"/><Relationship Id="rId4" Type="http://schemas.openxmlformats.org/officeDocument/2006/relationships/tags" Target="../tags/tag186.xml"/><Relationship Id="rId5" Type="http://schemas.openxmlformats.org/officeDocument/2006/relationships/tags" Target="../tags/tag187.xml"/><Relationship Id="rId6" Type="http://schemas.openxmlformats.org/officeDocument/2006/relationships/tags" Target="../tags/tag188.xml"/><Relationship Id="rId7" Type="http://schemas.openxmlformats.org/officeDocument/2006/relationships/tags" Target="../tags/tag189.xml"/><Relationship Id="rId8" Type="http://schemas.openxmlformats.org/officeDocument/2006/relationships/tags" Target="../tags/tag190.xml"/><Relationship Id="rId9" Type="http://schemas.openxmlformats.org/officeDocument/2006/relationships/tags" Target="../tags/tag191.xml"/><Relationship Id="rId10" Type="http://schemas.openxmlformats.org/officeDocument/2006/relationships/tags" Target="../tags/tag19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95.xml"/><Relationship Id="rId4" Type="http://schemas.openxmlformats.org/officeDocument/2006/relationships/tags" Target="../tags/tag196.xml"/><Relationship Id="rId5" Type="http://schemas.openxmlformats.org/officeDocument/2006/relationships/tags" Target="../tags/tag197.xml"/><Relationship Id="rId6" Type="http://schemas.openxmlformats.org/officeDocument/2006/relationships/tags" Target="../tags/tag198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8.xml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" Type="http://schemas.openxmlformats.org/officeDocument/2006/relationships/tags" Target="../tags/tag193.xml"/><Relationship Id="rId2" Type="http://schemas.openxmlformats.org/officeDocument/2006/relationships/tags" Target="../tags/tag194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.bin"/><Relationship Id="rId12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2" Type="http://schemas.openxmlformats.org/officeDocument/2006/relationships/tags" Target="../tags/tag199.xml"/><Relationship Id="rId3" Type="http://schemas.openxmlformats.org/officeDocument/2006/relationships/tags" Target="../tags/tag200.xml"/><Relationship Id="rId4" Type="http://schemas.openxmlformats.org/officeDocument/2006/relationships/tags" Target="../tags/tag201.xml"/><Relationship Id="rId5" Type="http://schemas.openxmlformats.org/officeDocument/2006/relationships/tags" Target="../tags/tag202.xml"/><Relationship Id="rId6" Type="http://schemas.openxmlformats.org/officeDocument/2006/relationships/tags" Target="../tags/tag203.xml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19.xml"/><Relationship Id="rId9" Type="http://schemas.openxmlformats.org/officeDocument/2006/relationships/oleObject" Target="../embeddings/oleObject1.bin"/><Relationship Id="rId10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hyperlink" Target="http://www.cs.cornell.edu/rdz/Papers/BVZ-iccv99.pdf" TargetMode="External"/><Relationship Id="rId13" Type="http://schemas.openxmlformats.org/officeDocument/2006/relationships/image" Target="../media/image37.png"/><Relationship Id="rId14" Type="http://schemas.openxmlformats.org/officeDocument/2006/relationships/hyperlink" Target="http://www.middlebury.edu/stereo/" TargetMode="External"/><Relationship Id="rId1" Type="http://schemas.openxmlformats.org/officeDocument/2006/relationships/vmlDrawing" Target="../drawings/vmlDrawing2.vml"/><Relationship Id="rId2" Type="http://schemas.openxmlformats.org/officeDocument/2006/relationships/tags" Target="../tags/tag204.xml"/><Relationship Id="rId3" Type="http://schemas.openxmlformats.org/officeDocument/2006/relationships/tags" Target="../tags/tag205.xml"/><Relationship Id="rId4" Type="http://schemas.openxmlformats.org/officeDocument/2006/relationships/tags" Target="../tags/tag206.xml"/><Relationship Id="rId5" Type="http://schemas.openxmlformats.org/officeDocument/2006/relationships/tags" Target="../tags/tag207.xml"/><Relationship Id="rId6" Type="http://schemas.openxmlformats.org/officeDocument/2006/relationships/tags" Target="../tags/tag208.xml"/><Relationship Id="rId7" Type="http://schemas.openxmlformats.org/officeDocument/2006/relationships/tags" Target="../tags/tag209.xml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20.xml"/><Relationship Id="rId10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notesSlide" Target="../notesSlides/notesSlide21.xml"/><Relationship Id="rId12" Type="http://schemas.openxmlformats.org/officeDocument/2006/relationships/image" Target="../media/image6.jpeg"/><Relationship Id="rId1" Type="http://schemas.openxmlformats.org/officeDocument/2006/relationships/tags" Target="../tags/tag210.xml"/><Relationship Id="rId2" Type="http://schemas.openxmlformats.org/officeDocument/2006/relationships/tags" Target="../tags/tag211.xml"/><Relationship Id="rId3" Type="http://schemas.openxmlformats.org/officeDocument/2006/relationships/tags" Target="../tags/tag212.xml"/><Relationship Id="rId4" Type="http://schemas.openxmlformats.org/officeDocument/2006/relationships/tags" Target="../tags/tag213.xml"/><Relationship Id="rId5" Type="http://schemas.openxmlformats.org/officeDocument/2006/relationships/tags" Target="../tags/tag214.xml"/><Relationship Id="rId6" Type="http://schemas.openxmlformats.org/officeDocument/2006/relationships/tags" Target="../tags/tag215.xml"/><Relationship Id="rId7" Type="http://schemas.openxmlformats.org/officeDocument/2006/relationships/tags" Target="../tags/tag216.xml"/><Relationship Id="rId8" Type="http://schemas.openxmlformats.org/officeDocument/2006/relationships/tags" Target="../tags/tag217.xml"/><Relationship Id="rId9" Type="http://schemas.openxmlformats.org/officeDocument/2006/relationships/tags" Target="../tags/tag218.xml"/><Relationship Id="rId10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" Type="http://schemas.openxmlformats.org/officeDocument/2006/relationships/tags" Target="../tags/tag219.xml"/><Relationship Id="rId2" Type="http://schemas.openxmlformats.org/officeDocument/2006/relationships/tags" Target="../tags/tag220.xml"/><Relationship Id="rId3" Type="http://schemas.openxmlformats.org/officeDocument/2006/relationships/tags" Target="../tags/tag221.xml"/><Relationship Id="rId4" Type="http://schemas.openxmlformats.org/officeDocument/2006/relationships/tags" Target="../tags/tag222.xml"/><Relationship Id="rId5" Type="http://schemas.openxmlformats.org/officeDocument/2006/relationships/tags" Target="../tags/tag223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2.xml"/><Relationship Id="rId8" Type="http://schemas.openxmlformats.org/officeDocument/2006/relationships/hyperlink" Target="http://vision.middlebury.edu/MRF/" TargetMode="External"/><Relationship Id="rId9" Type="http://schemas.openxmlformats.org/officeDocument/2006/relationships/hyperlink" Target="http://www.cs.washington.edu/education/courses/577/04sp/" TargetMode="External"/><Relationship Id="rId10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232.xml"/><Relationship Id="rId20" Type="http://schemas.openxmlformats.org/officeDocument/2006/relationships/tags" Target="../tags/tag243.xml"/><Relationship Id="rId21" Type="http://schemas.openxmlformats.org/officeDocument/2006/relationships/tags" Target="../tags/tag244.xml"/><Relationship Id="rId22" Type="http://schemas.openxmlformats.org/officeDocument/2006/relationships/tags" Target="../tags/tag245.xml"/><Relationship Id="rId23" Type="http://schemas.openxmlformats.org/officeDocument/2006/relationships/tags" Target="../tags/tag246.xml"/><Relationship Id="rId24" Type="http://schemas.openxmlformats.org/officeDocument/2006/relationships/tags" Target="../tags/tag247.xml"/><Relationship Id="rId25" Type="http://schemas.openxmlformats.org/officeDocument/2006/relationships/tags" Target="../tags/tag248.xml"/><Relationship Id="rId26" Type="http://schemas.openxmlformats.org/officeDocument/2006/relationships/tags" Target="../tags/tag249.xml"/><Relationship Id="rId27" Type="http://schemas.openxmlformats.org/officeDocument/2006/relationships/tags" Target="../tags/tag250.xml"/><Relationship Id="rId28" Type="http://schemas.openxmlformats.org/officeDocument/2006/relationships/slideLayout" Target="../slideLayouts/slideLayout2.xml"/><Relationship Id="rId29" Type="http://schemas.openxmlformats.org/officeDocument/2006/relationships/notesSlide" Target="../notesSlides/notesSlide23.xml"/><Relationship Id="rId30" Type="http://schemas.openxmlformats.org/officeDocument/2006/relationships/image" Target="../media/image41.png"/><Relationship Id="rId10" Type="http://schemas.openxmlformats.org/officeDocument/2006/relationships/tags" Target="../tags/tag233.xml"/><Relationship Id="rId11" Type="http://schemas.openxmlformats.org/officeDocument/2006/relationships/tags" Target="../tags/tag234.xml"/><Relationship Id="rId12" Type="http://schemas.openxmlformats.org/officeDocument/2006/relationships/tags" Target="../tags/tag235.xml"/><Relationship Id="rId13" Type="http://schemas.openxmlformats.org/officeDocument/2006/relationships/tags" Target="../tags/tag236.xml"/><Relationship Id="rId14" Type="http://schemas.openxmlformats.org/officeDocument/2006/relationships/tags" Target="../tags/tag237.xml"/><Relationship Id="rId15" Type="http://schemas.openxmlformats.org/officeDocument/2006/relationships/tags" Target="../tags/tag238.xml"/><Relationship Id="rId16" Type="http://schemas.openxmlformats.org/officeDocument/2006/relationships/tags" Target="../tags/tag239.xml"/><Relationship Id="rId17" Type="http://schemas.openxmlformats.org/officeDocument/2006/relationships/tags" Target="../tags/tag240.xml"/><Relationship Id="rId18" Type="http://schemas.openxmlformats.org/officeDocument/2006/relationships/tags" Target="../tags/tag241.xml"/><Relationship Id="rId19" Type="http://schemas.openxmlformats.org/officeDocument/2006/relationships/tags" Target="../tags/tag242.xml"/><Relationship Id="rId1" Type="http://schemas.openxmlformats.org/officeDocument/2006/relationships/tags" Target="../tags/tag224.xml"/><Relationship Id="rId2" Type="http://schemas.openxmlformats.org/officeDocument/2006/relationships/tags" Target="../tags/tag225.xml"/><Relationship Id="rId3" Type="http://schemas.openxmlformats.org/officeDocument/2006/relationships/tags" Target="../tags/tag226.xml"/><Relationship Id="rId4" Type="http://schemas.openxmlformats.org/officeDocument/2006/relationships/tags" Target="../tags/tag227.xml"/><Relationship Id="rId5" Type="http://schemas.openxmlformats.org/officeDocument/2006/relationships/tags" Target="../tags/tag228.xml"/><Relationship Id="rId6" Type="http://schemas.openxmlformats.org/officeDocument/2006/relationships/tags" Target="../tags/tag229.xml"/><Relationship Id="rId7" Type="http://schemas.openxmlformats.org/officeDocument/2006/relationships/tags" Target="../tags/tag230.xml"/><Relationship Id="rId8" Type="http://schemas.openxmlformats.org/officeDocument/2006/relationships/tags" Target="../tags/tag2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4" Type="http://schemas.openxmlformats.org/officeDocument/2006/relationships/tags" Target="../tags/tag254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4.xml"/><Relationship Id="rId1" Type="http://schemas.openxmlformats.org/officeDocument/2006/relationships/tags" Target="../tags/tag251.xml"/><Relationship Id="rId2" Type="http://schemas.openxmlformats.org/officeDocument/2006/relationships/tags" Target="../tags/tag252.xml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262.xml"/><Relationship Id="rId20" Type="http://schemas.openxmlformats.org/officeDocument/2006/relationships/tags" Target="../tags/tag273.xml"/><Relationship Id="rId21" Type="http://schemas.openxmlformats.org/officeDocument/2006/relationships/tags" Target="../tags/tag274.xml"/><Relationship Id="rId22" Type="http://schemas.openxmlformats.org/officeDocument/2006/relationships/tags" Target="../tags/tag275.xml"/><Relationship Id="rId23" Type="http://schemas.openxmlformats.org/officeDocument/2006/relationships/tags" Target="../tags/tag276.xml"/><Relationship Id="rId24" Type="http://schemas.openxmlformats.org/officeDocument/2006/relationships/tags" Target="../tags/tag277.xml"/><Relationship Id="rId25" Type="http://schemas.openxmlformats.org/officeDocument/2006/relationships/tags" Target="../tags/tag278.xml"/><Relationship Id="rId26" Type="http://schemas.openxmlformats.org/officeDocument/2006/relationships/tags" Target="../tags/tag279.xml"/><Relationship Id="rId27" Type="http://schemas.openxmlformats.org/officeDocument/2006/relationships/slideLayout" Target="../slideLayouts/slideLayout2.xml"/><Relationship Id="rId28" Type="http://schemas.openxmlformats.org/officeDocument/2006/relationships/notesSlide" Target="../notesSlides/notesSlide25.xml"/><Relationship Id="rId29" Type="http://schemas.openxmlformats.org/officeDocument/2006/relationships/oleObject" Target="../embeddings/oleObject4.bin"/><Relationship Id="rId30" Type="http://schemas.openxmlformats.org/officeDocument/2006/relationships/image" Target="../media/image43.png"/><Relationship Id="rId31" Type="http://schemas.openxmlformats.org/officeDocument/2006/relationships/image" Target="../media/image44.png"/><Relationship Id="rId10" Type="http://schemas.openxmlformats.org/officeDocument/2006/relationships/tags" Target="../tags/tag263.xml"/><Relationship Id="rId11" Type="http://schemas.openxmlformats.org/officeDocument/2006/relationships/tags" Target="../tags/tag264.xml"/><Relationship Id="rId12" Type="http://schemas.openxmlformats.org/officeDocument/2006/relationships/tags" Target="../tags/tag265.xml"/><Relationship Id="rId13" Type="http://schemas.openxmlformats.org/officeDocument/2006/relationships/tags" Target="../tags/tag266.xml"/><Relationship Id="rId14" Type="http://schemas.openxmlformats.org/officeDocument/2006/relationships/tags" Target="../tags/tag267.xml"/><Relationship Id="rId15" Type="http://schemas.openxmlformats.org/officeDocument/2006/relationships/tags" Target="../tags/tag268.xml"/><Relationship Id="rId16" Type="http://schemas.openxmlformats.org/officeDocument/2006/relationships/tags" Target="../tags/tag269.xml"/><Relationship Id="rId17" Type="http://schemas.openxmlformats.org/officeDocument/2006/relationships/tags" Target="../tags/tag270.xml"/><Relationship Id="rId18" Type="http://schemas.openxmlformats.org/officeDocument/2006/relationships/tags" Target="../tags/tag271.xml"/><Relationship Id="rId19" Type="http://schemas.openxmlformats.org/officeDocument/2006/relationships/tags" Target="../tags/tag272.xml"/><Relationship Id="rId1" Type="http://schemas.openxmlformats.org/officeDocument/2006/relationships/vmlDrawing" Target="../drawings/vmlDrawing3.vml"/><Relationship Id="rId2" Type="http://schemas.openxmlformats.org/officeDocument/2006/relationships/tags" Target="../tags/tag255.xml"/><Relationship Id="rId3" Type="http://schemas.openxmlformats.org/officeDocument/2006/relationships/tags" Target="../tags/tag256.xml"/><Relationship Id="rId4" Type="http://schemas.openxmlformats.org/officeDocument/2006/relationships/tags" Target="../tags/tag257.xml"/><Relationship Id="rId5" Type="http://schemas.openxmlformats.org/officeDocument/2006/relationships/tags" Target="../tags/tag258.xml"/><Relationship Id="rId6" Type="http://schemas.openxmlformats.org/officeDocument/2006/relationships/tags" Target="../tags/tag259.xml"/><Relationship Id="rId7" Type="http://schemas.openxmlformats.org/officeDocument/2006/relationships/tags" Target="../tags/tag260.xml"/><Relationship Id="rId8" Type="http://schemas.openxmlformats.org/officeDocument/2006/relationships/tags" Target="../tags/tag26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281.xml"/><Relationship Id="rId4" Type="http://schemas.openxmlformats.org/officeDocument/2006/relationships/tags" Target="../tags/tag282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6.xml"/><Relationship Id="rId7" Type="http://schemas.openxmlformats.org/officeDocument/2006/relationships/oleObject" Target="../embeddings/oleObject5.bin"/><Relationship Id="rId8" Type="http://schemas.openxmlformats.org/officeDocument/2006/relationships/image" Target="../media/image45.png"/><Relationship Id="rId1" Type="http://schemas.openxmlformats.org/officeDocument/2006/relationships/vmlDrawing" Target="../drawings/vmlDrawing4.vml"/><Relationship Id="rId2" Type="http://schemas.openxmlformats.org/officeDocument/2006/relationships/tags" Target="../tags/tag28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285.xml"/><Relationship Id="rId4" Type="http://schemas.openxmlformats.org/officeDocument/2006/relationships/tags" Target="../tags/tag286.xml"/><Relationship Id="rId5" Type="http://schemas.openxmlformats.org/officeDocument/2006/relationships/tags" Target="../tags/tag287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7.xml"/><Relationship Id="rId8" Type="http://schemas.openxmlformats.org/officeDocument/2006/relationships/image" Target="../media/image46.wmf"/><Relationship Id="rId9" Type="http://schemas.openxmlformats.org/officeDocument/2006/relationships/image" Target="../media/image47.jpeg"/><Relationship Id="rId10" Type="http://schemas.openxmlformats.org/officeDocument/2006/relationships/hyperlink" Target="http://graphics.stanford.edu/projects/mich/" TargetMode="External"/><Relationship Id="rId1" Type="http://schemas.openxmlformats.org/officeDocument/2006/relationships/tags" Target="../tags/tag283.xml"/><Relationship Id="rId2" Type="http://schemas.openxmlformats.org/officeDocument/2006/relationships/tags" Target="../tags/tag28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290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8.xml"/><Relationship Id="rId6" Type="http://schemas.openxmlformats.org/officeDocument/2006/relationships/image" Target="../media/image48.jpeg"/><Relationship Id="rId1" Type="http://schemas.openxmlformats.org/officeDocument/2006/relationships/tags" Target="../tags/tag288.xml"/><Relationship Id="rId2" Type="http://schemas.openxmlformats.org/officeDocument/2006/relationships/tags" Target="../tags/tag28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293.xml"/><Relationship Id="rId4" Type="http://schemas.openxmlformats.org/officeDocument/2006/relationships/tags" Target="../tags/tag294.xml"/><Relationship Id="rId5" Type="http://schemas.openxmlformats.org/officeDocument/2006/relationships/slideLayout" Target="../slideLayouts/slideLayout12.xml"/><Relationship Id="rId6" Type="http://schemas.openxmlformats.org/officeDocument/2006/relationships/notesSlide" Target="../notesSlides/notesSlide29.xml"/><Relationship Id="rId7" Type="http://schemas.openxmlformats.org/officeDocument/2006/relationships/image" Target="../media/image49.jpeg"/><Relationship Id="rId1" Type="http://schemas.openxmlformats.org/officeDocument/2006/relationships/tags" Target="../tags/tag291.xml"/><Relationship Id="rId2" Type="http://schemas.openxmlformats.org/officeDocument/2006/relationships/tags" Target="../tags/tag29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297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0.xml"/><Relationship Id="rId6" Type="http://schemas.openxmlformats.org/officeDocument/2006/relationships/image" Target="../media/image50.jpeg"/><Relationship Id="rId1" Type="http://schemas.openxmlformats.org/officeDocument/2006/relationships/tags" Target="../tags/tag295.xml"/><Relationship Id="rId2" Type="http://schemas.openxmlformats.org/officeDocument/2006/relationships/tags" Target="../tags/tag29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300.xml"/><Relationship Id="rId4" Type="http://schemas.openxmlformats.org/officeDocument/2006/relationships/tags" Target="../tags/tag301.xml"/><Relationship Id="rId5" Type="http://schemas.openxmlformats.org/officeDocument/2006/relationships/slideLayout" Target="../slideLayouts/slideLayout12.xml"/><Relationship Id="rId6" Type="http://schemas.openxmlformats.org/officeDocument/2006/relationships/notesSlide" Target="../notesSlides/notesSlide31.xml"/><Relationship Id="rId7" Type="http://schemas.openxmlformats.org/officeDocument/2006/relationships/image" Target="../media/image51.png"/><Relationship Id="rId1" Type="http://schemas.openxmlformats.org/officeDocument/2006/relationships/tags" Target="../tags/tag298.xml"/><Relationship Id="rId2" Type="http://schemas.openxmlformats.org/officeDocument/2006/relationships/tags" Target="../tags/tag29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304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2.xml"/><Relationship Id="rId6" Type="http://schemas.openxmlformats.org/officeDocument/2006/relationships/image" Target="../media/image52.jpeg"/><Relationship Id="rId1" Type="http://schemas.openxmlformats.org/officeDocument/2006/relationships/tags" Target="../tags/tag302.xml"/><Relationship Id="rId2" Type="http://schemas.openxmlformats.org/officeDocument/2006/relationships/tags" Target="../tags/tag30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48940"/>
            <a:ext cx="9144000" cy="1470025"/>
          </a:xfrm>
        </p:spPr>
        <p:txBody>
          <a:bodyPr>
            <a:noAutofit/>
          </a:bodyPr>
          <a:lstStyle/>
          <a:p>
            <a:r>
              <a:rPr lang="en-US" sz="2800" dirty="0" smtClean="0"/>
              <a:t>Computational Photography</a:t>
            </a:r>
            <a:br>
              <a:rPr lang="en-US" sz="2800" dirty="0" smtClean="0"/>
            </a:br>
            <a:r>
              <a:rPr lang="en-US" sz="2800" dirty="0" smtClean="0"/>
              <a:t>lecture </a:t>
            </a:r>
            <a:r>
              <a:rPr lang="en-US" sz="2800" dirty="0" smtClean="0"/>
              <a:t>10 </a:t>
            </a:r>
            <a:r>
              <a:rPr lang="en-US" sz="2800" dirty="0" smtClean="0"/>
              <a:t>– (pinhole) stereo cameras</a:t>
            </a:r>
            <a:br>
              <a:rPr lang="en-US" sz="2800" dirty="0" smtClean="0"/>
            </a:b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CS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590-134 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>(future 572)  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>Spring 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>2016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28" y="310455"/>
            <a:ext cx="2516306" cy="1819970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4196569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Prof.  Alex Berg</a:t>
            </a:r>
          </a:p>
          <a:p>
            <a:endParaRPr lang="en-US" dirty="0"/>
          </a:p>
          <a:p>
            <a:r>
              <a:rPr lang="en-US" dirty="0" smtClean="0"/>
              <a:t>(Credits to many other folks on individual slides)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432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5000" t="7333" r="13750" b="4667"/>
          <a:stretch>
            <a:fillRect/>
          </a:stretch>
        </p:blipFill>
        <p:spPr bwMode="auto">
          <a:xfrm>
            <a:off x="107373" y="0"/>
            <a:ext cx="8884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3637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5000" t="7333" r="13750" b="4667"/>
          <a:stretch>
            <a:fillRect/>
          </a:stretch>
        </p:blipFill>
        <p:spPr bwMode="auto">
          <a:xfrm>
            <a:off x="107373" y="0"/>
            <a:ext cx="8884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39462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n-US" dirty="0" smtClean="0"/>
              <a:t>Not that important for humans, especially at longer distances. Perhaps 10% of people are stereo blind.</a:t>
            </a:r>
          </a:p>
          <a:p>
            <a:r>
              <a:rPr lang="en-US" dirty="0" smtClean="0"/>
              <a:t>Many animals don’t have much stereo overlap in their fields of view</a:t>
            </a:r>
            <a:endParaRPr lang="en-US" dirty="0"/>
          </a:p>
        </p:txBody>
      </p:sp>
      <p:pic>
        <p:nvPicPr>
          <p:cNvPr id="22530" name="Picture 2" descr="\\cifs.cs.brown.edu\dfs\home\hays\My Documents\My Dropbox\comp_photo\stereo lecture\images\Slender-horned_gazelle_bl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810000"/>
            <a:ext cx="2471738" cy="27473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5917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19" name="Picture 3" descr="KU46138small_s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0" y="533400"/>
            <a:ext cx="4572000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-76200" y="5791200"/>
            <a:ext cx="8991600" cy="1092200"/>
            <a:chOff x="-8" y="-8"/>
            <a:chExt cx="5776" cy="68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0"/>
              <a:ext cx="5760" cy="672"/>
              <a:chOff x="0" y="0"/>
              <a:chExt cx="5760" cy="672"/>
            </a:xfrm>
          </p:grpSpPr>
          <p:sp>
            <p:nvSpPr>
              <p:cNvPr id="9226" name="Rectangle 7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0" y="0"/>
                <a:ext cx="5760" cy="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1400" b="1">
                    <a:solidFill>
                      <a:schemeClr val="bg1"/>
                    </a:solidFill>
                    <a:latin typeface="Arial" charset="0"/>
                  </a:rPr>
                  <a:t>Public Library, Stereoscopic Looking Room, Chicago, by Phillips, 1923</a:t>
                </a:r>
              </a:p>
              <a:p>
                <a:pPr algn="ctr"/>
                <a:endParaRPr lang="en-US" sz="1400" b="1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9227" name="Rectangle 8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0" y="0"/>
                <a:ext cx="5760" cy="672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25" name="Rectangle 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-8" y="-8"/>
              <a:ext cx="5776" cy="688"/>
            </a:xfrm>
            <a:prstGeom prst="rect">
              <a:avLst/>
            </a:prstGeom>
            <a:noFill/>
            <a:ln w="2698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2" name="Rectangle 1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0" y="35941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2000" b="1"/>
          </a:p>
          <a:p>
            <a:endParaRPr lang="en-US"/>
          </a:p>
        </p:txBody>
      </p:sp>
      <p:pic>
        <p:nvPicPr>
          <p:cNvPr id="9223" name="Picture 11" descr="anaglass.GIF (8924 bytes)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52800" y="6477000"/>
            <a:ext cx="2438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6624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243" name="Picture 3" descr="x57691small_s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62213" y="342900"/>
            <a:ext cx="4243387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0" y="5842000"/>
            <a:ext cx="9169400" cy="1092200"/>
            <a:chOff x="-8" y="-8"/>
            <a:chExt cx="5776" cy="68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0"/>
              <a:ext cx="5760" cy="672"/>
              <a:chOff x="0" y="0"/>
              <a:chExt cx="5760" cy="672"/>
            </a:xfrm>
          </p:grpSpPr>
          <p:sp>
            <p:nvSpPr>
              <p:cNvPr id="10247" name="Rectangle 6"/>
              <p:cNvSpPr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0" y="0"/>
                <a:ext cx="5760" cy="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1400" b="1">
                    <a:solidFill>
                      <a:schemeClr val="bg1"/>
                    </a:solidFill>
                    <a:latin typeface="Arial" charset="0"/>
                  </a:rPr>
                  <a:t>Teesta suspension bridge-Darjeeling, India</a:t>
                </a:r>
              </a:p>
            </p:txBody>
          </p:sp>
          <p:sp>
            <p:nvSpPr>
              <p:cNvPr id="10248" name="Rectangle 7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0" y="0"/>
                <a:ext cx="5760" cy="672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46" name="Rectangle 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-8" y="-8"/>
              <a:ext cx="5776" cy="688"/>
            </a:xfrm>
            <a:prstGeom prst="rect">
              <a:avLst/>
            </a:prstGeom>
            <a:noFill/>
            <a:ln w="2698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2407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267" name="Picture 3" descr="KU9354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609600"/>
            <a:ext cx="51101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81488" y="839788"/>
            <a:ext cx="4902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269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20900" y="6156325"/>
            <a:ext cx="490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charset="0"/>
              </a:rPr>
              <a:t>Woman getting eye exam during immigration procedure at Ellis Island, c. 1905 - 1920</a:t>
            </a:r>
            <a:r>
              <a:rPr lang="en-US" sz="1200" b="1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en-US" sz="1200" b="1">
                <a:solidFill>
                  <a:schemeClr val="bg1"/>
                </a:solidFill>
                <a:latin typeface="Arial" charset="0"/>
              </a:rPr>
              <a:t>, UCR Museum of Phography</a:t>
            </a:r>
          </a:p>
        </p:txBody>
      </p:sp>
    </p:spTree>
    <p:extLst>
      <p:ext uri="{BB962C8B-B14F-4D97-AF65-F5344CB8AC3E}">
        <p14:creationId xmlns:p14="http://schemas.microsoft.com/office/powerpoint/2010/main" val="141926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291" name="Picture 3" descr="X11252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457200"/>
            <a:ext cx="41735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89488" y="857250"/>
            <a:ext cx="4902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68500" y="6156325"/>
            <a:ext cx="5270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charset="0"/>
              </a:rPr>
              <a:t>Mark Twain at Pool Table", no date, UCR Museum of Photography</a:t>
            </a:r>
          </a:p>
        </p:txBody>
      </p:sp>
    </p:spTree>
    <p:extLst>
      <p:ext uri="{BB962C8B-B14F-4D97-AF65-F5344CB8AC3E}">
        <p14:creationId xmlns:p14="http://schemas.microsoft.com/office/powerpoint/2010/main" val="2053128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2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89488" y="857250"/>
            <a:ext cx="4902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68500" y="6156325"/>
            <a:ext cx="5270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charset="0"/>
              </a:rPr>
              <a:t>San Francisco Post-Earthquake 1906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 charset="0"/>
              </a:rPr>
              <a:t>http://</a:t>
            </a:r>
            <a:r>
              <a:rPr lang="en-US" sz="1200" b="1" dirty="0" err="1">
                <a:solidFill>
                  <a:schemeClr val="bg1"/>
                </a:solidFill>
                <a:latin typeface="Arial" charset="0"/>
              </a:rPr>
              <a:t>www.sfog.us</a:t>
            </a:r>
            <a:r>
              <a:rPr lang="en-US" sz="1200" b="1" dirty="0">
                <a:solidFill>
                  <a:schemeClr val="bg1"/>
                </a:solidFill>
                <a:latin typeface="Arial" charset="0"/>
              </a:rPr>
              <a:t>/</a:t>
            </a:r>
            <a:r>
              <a:rPr lang="en-US" sz="1200" b="1" dirty="0" smtClean="0">
                <a:solidFill>
                  <a:schemeClr val="bg1"/>
                </a:solidFill>
                <a:latin typeface="Arial" charset="0"/>
              </a:rPr>
              <a:t>earthquake</a:t>
            </a:r>
            <a:endParaRPr lang="en-US" sz="12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095" y="1890237"/>
            <a:ext cx="4536521" cy="227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30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12292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89488" y="857250"/>
            <a:ext cx="4902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68500" y="6156325"/>
            <a:ext cx="5270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charset="0"/>
              </a:rPr>
              <a:t>San Francisco Post-Earthquake 1906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 charset="0"/>
              </a:rPr>
              <a:t>http://</a:t>
            </a:r>
            <a:r>
              <a:rPr lang="en-US" sz="1200" b="1" dirty="0" err="1">
                <a:solidFill>
                  <a:schemeClr val="bg1"/>
                </a:solidFill>
                <a:latin typeface="Arial" charset="0"/>
              </a:rPr>
              <a:t>www.sfog.us</a:t>
            </a:r>
            <a:r>
              <a:rPr lang="en-US" sz="1200" b="1" dirty="0">
                <a:solidFill>
                  <a:schemeClr val="bg1"/>
                </a:solidFill>
                <a:latin typeface="Arial" charset="0"/>
              </a:rPr>
              <a:t>/</a:t>
            </a:r>
            <a:r>
              <a:rPr lang="en-US" sz="1200" b="1" dirty="0" smtClean="0">
                <a:solidFill>
                  <a:schemeClr val="bg1"/>
                </a:solidFill>
                <a:latin typeface="Arial" charset="0"/>
              </a:rPr>
              <a:t>earthquake</a:t>
            </a:r>
            <a:endParaRPr lang="en-US" sz="12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095" y="1890237"/>
            <a:ext cx="4536521" cy="2274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7094" y="1890237"/>
            <a:ext cx="4536521" cy="227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5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5000" t="7333" r="13750" b="4667"/>
          <a:stretch>
            <a:fillRect/>
          </a:stretch>
        </p:blipFill>
        <p:spPr bwMode="auto">
          <a:xfrm>
            <a:off x="107373" y="0"/>
            <a:ext cx="8884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81865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0" y="1708884"/>
            <a:ext cx="9144000" cy="4199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Assignment 2 – part II due Monday Sept 29 at midnight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Today, talking about making (pinhole (stereo)) cameras</a:t>
            </a: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Re-read Chapter 2 in the </a:t>
            </a:r>
            <a:r>
              <a:rPr lang="en-US" sz="1800" dirty="0" err="1" smtClean="0">
                <a:solidFill>
                  <a:schemeClr val="tx1"/>
                </a:solidFill>
              </a:rPr>
              <a:t>Szeliski</a:t>
            </a:r>
            <a:r>
              <a:rPr lang="en-US" sz="1800" dirty="0" smtClean="0">
                <a:solidFill>
                  <a:schemeClr val="tx1"/>
                </a:solidFill>
              </a:rPr>
              <a:t> book as reference material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Also look at chapter 11 </a:t>
            </a:r>
            <a:r>
              <a:rPr lang="en-US" sz="1800" smtClean="0">
                <a:solidFill>
                  <a:schemeClr val="tx1"/>
                </a:solidFill>
              </a:rPr>
              <a:t>on stereo!</a:t>
            </a:r>
            <a:endParaRPr lang="en-US" sz="1800" dirty="0">
              <a:solidFill>
                <a:schemeClr val="tx1"/>
              </a:solidFill>
            </a:endParaRP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687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dirty="0" smtClean="0"/>
              <a:t>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54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15000" t="7333" r="13750" b="4667"/>
          <a:stretch>
            <a:fillRect/>
          </a:stretch>
        </p:blipFill>
        <p:spPr bwMode="auto">
          <a:xfrm>
            <a:off x="76200" y="-1"/>
            <a:ext cx="8915400" cy="688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62130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4583" t="7333" r="13750" b="4667"/>
          <a:stretch>
            <a:fillRect/>
          </a:stretch>
        </p:blipFill>
        <p:spPr bwMode="auto">
          <a:xfrm>
            <a:off x="76200" y="0"/>
            <a:ext cx="89361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87658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5000" t="7333" r="13750" b="4667"/>
          <a:stretch>
            <a:fillRect/>
          </a:stretch>
        </p:blipFill>
        <p:spPr bwMode="auto">
          <a:xfrm>
            <a:off x="76200" y="0"/>
            <a:ext cx="8915400" cy="688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12638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5000" t="7333" r="13750" b="4667"/>
          <a:stretch>
            <a:fillRect/>
          </a:stretch>
        </p:blipFill>
        <p:spPr bwMode="auto">
          <a:xfrm>
            <a:off x="76200" y="0"/>
            <a:ext cx="8839200" cy="682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993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Stereo</a:t>
            </a:r>
          </a:p>
        </p:txBody>
      </p:sp>
      <p:sp>
        <p:nvSpPr>
          <p:cNvPr id="14339" name="Freeform 3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09800" y="2300288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0" name="Freeform 4"/>
          <p:cNvSpPr>
            <a:spLocks/>
          </p:cNvSpPr>
          <p:nvPr>
            <p:custDataLst>
              <p:tags r:id="rId3"/>
            </p:custDataLst>
          </p:nvPr>
        </p:nvSpPr>
        <p:spPr bwMode="auto">
          <a:xfrm flipH="1">
            <a:off x="4876800" y="2300288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1" name="Oval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57400" y="3671888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2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5562600" y="3290888"/>
            <a:ext cx="609600" cy="3810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810000" y="2300288"/>
            <a:ext cx="17526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743200" y="2300288"/>
            <a:ext cx="10668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2133600" y="3214688"/>
            <a:ext cx="609600" cy="4572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6" name="Oval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667000" y="3214688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7" name="Oval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562600" y="3290888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8" name="Oval 1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153150" y="3652838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9" name="Oval 1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771900" y="2224088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7086" name="Text Box 1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136900" y="1843088"/>
            <a:ext cx="145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scene point</a:t>
            </a:r>
          </a:p>
        </p:txBody>
      </p:sp>
      <p:sp>
        <p:nvSpPr>
          <p:cNvPr id="387087" name="Text Box 1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123950" y="3824288"/>
            <a:ext cx="16700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optical center</a:t>
            </a:r>
          </a:p>
        </p:txBody>
      </p:sp>
      <p:sp>
        <p:nvSpPr>
          <p:cNvPr id="387088" name="Text Box 16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667000" y="3305175"/>
            <a:ext cx="15049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image plane</a:t>
            </a:r>
          </a:p>
        </p:txBody>
      </p:sp>
    </p:spTree>
    <p:extLst>
      <p:ext uri="{BB962C8B-B14F-4D97-AF65-F5344CB8AC3E}">
        <p14:creationId xmlns:p14="http://schemas.microsoft.com/office/powerpoint/2010/main" val="31308376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H="1" flipV="1">
            <a:off x="3446463" y="2051050"/>
            <a:ext cx="2116137" cy="1225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8099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743200" y="1828800"/>
            <a:ext cx="1524000" cy="1371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smtClean="0"/>
              <a:t>Stereo</a:t>
            </a:r>
          </a:p>
        </p:txBody>
      </p:sp>
      <p:sp>
        <p:nvSpPr>
          <p:cNvPr id="15365" name="Freeform 5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209800" y="2286000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6" name="Freeform 6"/>
          <p:cNvSpPr>
            <a:spLocks/>
          </p:cNvSpPr>
          <p:nvPr>
            <p:custDataLst>
              <p:tags r:id="rId5"/>
            </p:custDataLst>
          </p:nvPr>
        </p:nvSpPr>
        <p:spPr bwMode="auto">
          <a:xfrm flipH="1">
            <a:off x="4876800" y="2286000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7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057400" y="3657600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8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667000" y="32004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9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562600" y="32766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0" name="Oval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153150" y="3638550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8107" name="Oval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52850" y="218122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2" name="Rectangle 1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57200" y="42672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Basic Principle:  Triangulation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Gives reconstruction as intersection of two rays</a:t>
            </a:r>
          </a:p>
        </p:txBody>
      </p:sp>
      <p:sp>
        <p:nvSpPr>
          <p:cNvPr id="388109" name="Rectangle 1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57200" y="5105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Requires 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mtClean="0">
                <a:solidFill>
                  <a:srgbClr val="000000"/>
                </a:solidFill>
              </a:rPr>
              <a:t>camera pose (calibration)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b="1" i="1" smtClean="0">
                <a:solidFill>
                  <a:srgbClr val="000000"/>
                </a:solidFill>
              </a:rPr>
              <a:t>point correspondence</a:t>
            </a:r>
            <a:endParaRPr lang="en-US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499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098" grpId="0" animBg="1"/>
      <p:bldP spid="388099" grpId="0" animBg="1"/>
      <p:bldP spid="388107" grpId="0" animBg="1"/>
      <p:bldP spid="388109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H="1" flipV="1">
            <a:off x="3276600" y="2057400"/>
            <a:ext cx="2286000" cy="1371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7" name="Freeform 3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209800" y="2362200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8" name="Freeform 4"/>
          <p:cNvSpPr>
            <a:spLocks/>
          </p:cNvSpPr>
          <p:nvPr>
            <p:custDataLst>
              <p:tags r:id="rId3"/>
            </p:custDataLst>
          </p:nvPr>
        </p:nvSpPr>
        <p:spPr bwMode="auto">
          <a:xfrm flipH="1">
            <a:off x="4876800" y="2362200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9125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2667000" y="1905000"/>
            <a:ext cx="1676400" cy="1409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smtClean="0"/>
              <a:t>Stereo correspondence</a:t>
            </a: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85800" y="914400"/>
            <a:ext cx="7772400" cy="1050925"/>
          </a:xfrm>
        </p:spPr>
        <p:txBody>
          <a:bodyPr>
            <a:normAutofit fontScale="77500" lnSpcReduction="20000"/>
          </a:bodyPr>
          <a:lstStyle/>
          <a:p>
            <a:r>
              <a:rPr lang="en-US" smtClean="0"/>
              <a:t>Determine Pixel Correspondence</a:t>
            </a:r>
          </a:p>
          <a:p>
            <a:pPr lvl="1"/>
            <a:r>
              <a:rPr lang="en-US" smtClean="0"/>
              <a:t>Pairs of points that correspond to same scene point</a:t>
            </a:r>
          </a:p>
        </p:txBody>
      </p:sp>
      <p:sp>
        <p:nvSpPr>
          <p:cNvPr id="1639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019300" y="3771900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9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10300" y="3771900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913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4572000"/>
            <a:ext cx="8229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00"/>
                </a:solidFill>
              </a:rPr>
              <a:t>Epipolar</a:t>
            </a:r>
            <a:r>
              <a:rPr lang="en-US" sz="2400" dirty="0" smtClean="0">
                <a:solidFill>
                  <a:srgbClr val="000000"/>
                </a:solidFill>
              </a:rPr>
              <a:t> Constraint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Reduces correspondence problem to 1D search along </a:t>
            </a:r>
            <a:r>
              <a:rPr lang="en-US" sz="2000" i="1" dirty="0" smtClean="0">
                <a:solidFill>
                  <a:srgbClr val="000000"/>
                </a:solidFill>
              </a:rPr>
              <a:t>conjugate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</a:rPr>
              <a:t>epipolar</a:t>
            </a:r>
            <a:r>
              <a:rPr lang="en-US" sz="2000" i="1" dirty="0" smtClean="0">
                <a:solidFill>
                  <a:srgbClr val="000000"/>
                </a:solidFill>
              </a:rPr>
              <a:t> lines</a:t>
            </a:r>
          </a:p>
        </p:txBody>
      </p:sp>
      <p:grpSp>
        <p:nvGrpSpPr>
          <p:cNvPr id="2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057400" y="2362200"/>
            <a:ext cx="4191000" cy="1447800"/>
            <a:chOff x="1296" y="2352"/>
            <a:chExt cx="2640" cy="912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6407" name="Freeform 13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08" name="Line 14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3072" y="2256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09" name="Line 15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2160" y="2256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10" name="Line 16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 flipH="1" flipV="1">
                <a:off x="1968" y="2160"/>
                <a:ext cx="192" cy="96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6406" name="Text Box 17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2118" y="2850"/>
              <a:ext cx="984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FFFFFF"/>
                  </a:solidFill>
                </a:rPr>
                <a:t>epipolar plane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876800" y="2986088"/>
            <a:ext cx="2755900" cy="671512"/>
            <a:chOff x="3072" y="2265"/>
            <a:chExt cx="1736" cy="423"/>
          </a:xfrm>
        </p:grpSpPr>
        <p:sp>
          <p:nvSpPr>
            <p:cNvPr id="16403" name="Line 1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3072" y="2400"/>
              <a:ext cx="768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9140" name="Text Box 20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844" y="2265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epipolar line</a:t>
              </a:r>
            </a:p>
          </p:txBody>
        </p:sp>
      </p:grpSp>
      <p:grpSp>
        <p:nvGrpSpPr>
          <p:cNvPr id="5" name="Group 21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666750" y="2909888"/>
            <a:ext cx="2755900" cy="823912"/>
            <a:chOff x="420" y="2217"/>
            <a:chExt cx="1736" cy="519"/>
          </a:xfrm>
        </p:grpSpPr>
        <p:sp>
          <p:nvSpPr>
            <p:cNvPr id="389142" name="Text Box 22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epipolar line</a:t>
              </a:r>
            </a:p>
          </p:txBody>
        </p:sp>
        <p:sp>
          <p:nvSpPr>
            <p:cNvPr id="16402" name="Line 23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1392" y="2304"/>
              <a:ext cx="764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398" name="Oval 24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524500" y="33528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99" name="Oval 2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638425" y="326707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00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752850" y="2286000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6646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2" grpId="0" animBg="1"/>
      <p:bldP spid="389125" grpId="0" animBg="1"/>
      <p:bldP spid="389130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Fundamental matrix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Let </a:t>
            </a:r>
            <a:r>
              <a:rPr lang="en-US" i="1" dirty="0" smtClean="0"/>
              <a:t>p</a:t>
            </a:r>
            <a:r>
              <a:rPr lang="en-US" dirty="0" smtClean="0"/>
              <a:t> be a point in left image, </a:t>
            </a:r>
            <a:r>
              <a:rPr lang="en-US" i="1" dirty="0" smtClean="0"/>
              <a:t>p’</a:t>
            </a:r>
            <a:r>
              <a:rPr lang="en-US" dirty="0" smtClean="0"/>
              <a:t> in right image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Epipolar</a:t>
            </a:r>
            <a:r>
              <a:rPr lang="en-US" dirty="0" smtClean="0"/>
              <a:t> relation</a:t>
            </a:r>
          </a:p>
          <a:p>
            <a:pPr lvl="1"/>
            <a:r>
              <a:rPr lang="en-US" i="1" dirty="0" smtClean="0"/>
              <a:t>p </a:t>
            </a:r>
            <a:r>
              <a:rPr lang="en-US" dirty="0" smtClean="0"/>
              <a:t>maps to </a:t>
            </a:r>
            <a:r>
              <a:rPr lang="en-US" dirty="0" err="1" smtClean="0"/>
              <a:t>epipolar</a:t>
            </a:r>
            <a:r>
              <a:rPr lang="en-US" dirty="0" smtClean="0"/>
              <a:t> line </a:t>
            </a:r>
            <a:r>
              <a:rPr lang="en-US" i="1" dirty="0" smtClean="0"/>
              <a:t>l’</a:t>
            </a:r>
            <a:r>
              <a:rPr lang="en-US" dirty="0" smtClean="0"/>
              <a:t> </a:t>
            </a:r>
          </a:p>
          <a:p>
            <a:pPr lvl="1"/>
            <a:r>
              <a:rPr lang="en-US" i="1" dirty="0" smtClean="0"/>
              <a:t>p’ </a:t>
            </a:r>
            <a:r>
              <a:rPr lang="en-US" dirty="0" smtClean="0"/>
              <a:t>maps to </a:t>
            </a:r>
            <a:r>
              <a:rPr lang="en-US" dirty="0" err="1" smtClean="0"/>
              <a:t>epipolar</a:t>
            </a:r>
            <a:r>
              <a:rPr lang="en-US" dirty="0" smtClean="0"/>
              <a:t> line </a:t>
            </a:r>
            <a:r>
              <a:rPr lang="en-US" i="1" dirty="0" smtClean="0"/>
              <a:t>l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Epipolar</a:t>
            </a:r>
            <a:r>
              <a:rPr lang="en-US" dirty="0" smtClean="0"/>
              <a:t> mapping described by a 3x3 matrix </a:t>
            </a:r>
            <a:r>
              <a:rPr lang="en-US" i="1" dirty="0" smtClean="0"/>
              <a:t>F</a:t>
            </a:r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r>
              <a:rPr lang="en-US" dirty="0" smtClean="0"/>
              <a:t>It follows that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324350" y="2016303"/>
            <a:ext cx="1695450" cy="879297"/>
            <a:chOff x="2011" y="2235"/>
            <a:chExt cx="1799" cy="933"/>
          </a:xfrm>
        </p:grpSpPr>
        <p:sp>
          <p:nvSpPr>
            <p:cNvPr id="583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 flipV="1">
              <a:off x="2541" y="2299"/>
              <a:ext cx="964" cy="5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74" name="Freeform 6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2091" y="2428"/>
              <a:ext cx="514" cy="7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20"/>
                </a:cxn>
                <a:cxn ang="0">
                  <a:pos x="768" y="1104"/>
                </a:cxn>
                <a:cxn ang="0">
                  <a:pos x="768" y="384"/>
                </a:cxn>
                <a:cxn ang="0">
                  <a:pos x="0" y="0"/>
                </a:cxn>
              </a:cxnLst>
              <a:rect l="0" t="0" r="r" b="b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75" name="Freeform 7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3216" y="2428"/>
              <a:ext cx="514" cy="7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20"/>
                </a:cxn>
                <a:cxn ang="0">
                  <a:pos x="768" y="1104"/>
                </a:cxn>
                <a:cxn ang="0">
                  <a:pos x="768" y="384"/>
                </a:cxn>
                <a:cxn ang="0">
                  <a:pos x="0" y="0"/>
                </a:cxn>
              </a:cxnLst>
              <a:rect l="0" t="0" r="r" b="b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2284" y="2235"/>
              <a:ext cx="707" cy="5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77" name="Oval 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011" y="3023"/>
              <a:ext cx="32" cy="3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78" name="Oval 10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778" y="3023"/>
              <a:ext cx="32" cy="3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027" y="2428"/>
              <a:ext cx="1767" cy="611"/>
              <a:chOff x="1296" y="1872"/>
              <a:chExt cx="2640" cy="912"/>
            </a:xfrm>
          </p:grpSpPr>
          <p:sp>
            <p:nvSpPr>
              <p:cNvPr id="58380" name="Freeform 12"/>
              <p:cNvSpPr>
                <a:spLocks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296" y="1872"/>
                <a:ext cx="2640" cy="912"/>
              </a:xfrm>
              <a:custGeom>
                <a:avLst/>
                <a:gdLst/>
                <a:ahLst/>
                <a:cxnLst>
                  <a:cxn ang="0">
                    <a:pos x="0" y="912"/>
                  </a:cxn>
                  <a:cxn ang="0">
                    <a:pos x="2640" y="912"/>
                  </a:cxn>
                  <a:cxn ang="0">
                    <a:pos x="1104" y="0"/>
                  </a:cxn>
                  <a:cxn ang="0">
                    <a:pos x="0" y="912"/>
                  </a:cxn>
                </a:cxnLst>
                <a:rect l="0" t="0" r="r" b="b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38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3072" y="2256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38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160" y="2256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383" name="Line 15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 flipV="1">
                <a:off x="1968" y="2160"/>
                <a:ext cx="192" cy="96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58384" name="Line 16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V="1">
              <a:off x="3216" y="2782"/>
              <a:ext cx="514" cy="19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85" name="Text Box 17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564" y="2601"/>
              <a:ext cx="180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l’</a:t>
              </a: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58386" name="Text Box 18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2064" y="2553"/>
              <a:ext cx="148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l</a:t>
              </a:r>
            </a:p>
          </p:txBody>
        </p:sp>
        <p:sp>
          <p:nvSpPr>
            <p:cNvPr id="58387" name="Line 19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 flipV="1">
              <a:off x="2090" y="2718"/>
              <a:ext cx="513" cy="28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88" name="Oval 20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742" y="2396"/>
              <a:ext cx="48" cy="4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89" name="Text Box 21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2096" y="2713"/>
              <a:ext cx="363" cy="3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/>
                <a:t>p</a:t>
              </a:r>
            </a:p>
          </p:txBody>
        </p:sp>
        <p:sp>
          <p:nvSpPr>
            <p:cNvPr id="58390" name="Text Box 22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3282" y="2752"/>
              <a:ext cx="449" cy="3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/>
                <a:t>p’</a:t>
              </a:r>
            </a:p>
          </p:txBody>
        </p:sp>
        <p:sp>
          <p:nvSpPr>
            <p:cNvPr id="58391" name="Oval 23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256" y="2800"/>
              <a:ext cx="48" cy="4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2" name="Oval 24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476" y="2840"/>
              <a:ext cx="48" cy="4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58393" name="Picture 2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395832" y="4662356"/>
            <a:ext cx="1464967" cy="824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94" name="Picture 26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885950" y="6035675"/>
            <a:ext cx="136048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95" name="Picture 27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429000" y="6110288"/>
            <a:ext cx="2159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80778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Fundamental matrix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mtClean="0"/>
              <a:t>This matrix F is called</a:t>
            </a:r>
          </a:p>
          <a:p>
            <a:pPr lvl="1"/>
            <a:r>
              <a:rPr lang="en-US" smtClean="0"/>
              <a:t>the “Essential Matrix”</a:t>
            </a:r>
          </a:p>
          <a:p>
            <a:pPr lvl="2"/>
            <a:r>
              <a:rPr lang="en-US" smtClean="0"/>
              <a:t>when image intrinsic parameters are known</a:t>
            </a:r>
          </a:p>
          <a:p>
            <a:pPr lvl="1"/>
            <a:r>
              <a:rPr lang="en-US" smtClean="0"/>
              <a:t>the “Fundamental Matrix”</a:t>
            </a:r>
          </a:p>
          <a:p>
            <a:pPr lvl="2"/>
            <a:r>
              <a:rPr lang="en-US" smtClean="0"/>
              <a:t>more generally (uncalibrated case)</a:t>
            </a:r>
          </a:p>
          <a:p>
            <a:endParaRPr lang="en-US" smtClean="0"/>
          </a:p>
          <a:p>
            <a:r>
              <a:rPr lang="en-US" smtClean="0"/>
              <a:t>Can solve for F from point correspondences</a:t>
            </a:r>
          </a:p>
          <a:p>
            <a:pPr lvl="1"/>
            <a:r>
              <a:rPr lang="en-US" smtClean="0"/>
              <a:t>Each (p, p’) pair gives one linear equation in entries of F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r>
              <a:rPr lang="en-US" smtClean="0"/>
              <a:t>8 points give enough to solve for F (8-point algorithm)</a:t>
            </a:r>
          </a:p>
          <a:p>
            <a:pPr lvl="1"/>
            <a:r>
              <a:rPr lang="en-US" smtClean="0"/>
              <a:t>see </a:t>
            </a:r>
            <a:r>
              <a:rPr lang="en-US" smtClean="0">
                <a:hlinkClick r:id="rId6"/>
              </a:rPr>
              <a:t>Marc Pollefey’s notes </a:t>
            </a:r>
            <a:r>
              <a:rPr lang="en-US" smtClean="0"/>
              <a:t>for a nice tutorial</a:t>
            </a:r>
          </a:p>
          <a:p>
            <a:endParaRPr lang="en-US" smtClean="0"/>
          </a:p>
        </p:txBody>
      </p:sp>
      <p:pic>
        <p:nvPicPr>
          <p:cNvPr id="59396" name="Picture 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4950" y="4572000"/>
            <a:ext cx="17208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4224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84 w 865"/>
              <a:gd name="T1" fmla="*/ 0 h 529"/>
              <a:gd name="T2" fmla="*/ 72 w 865"/>
              <a:gd name="T3" fmla="*/ 24 h 529"/>
              <a:gd name="T4" fmla="*/ 72 w 865"/>
              <a:gd name="T5" fmla="*/ 48 h 529"/>
              <a:gd name="T6" fmla="*/ 48 w 865"/>
              <a:gd name="T7" fmla="*/ 72 h 529"/>
              <a:gd name="T8" fmla="*/ 36 w 865"/>
              <a:gd name="T9" fmla="*/ 96 h 529"/>
              <a:gd name="T10" fmla="*/ 36 w 865"/>
              <a:gd name="T11" fmla="*/ 120 h 529"/>
              <a:gd name="T12" fmla="*/ 36 w 865"/>
              <a:gd name="T13" fmla="*/ 144 h 529"/>
              <a:gd name="T14" fmla="*/ 24 w 865"/>
              <a:gd name="T15" fmla="*/ 168 h 529"/>
              <a:gd name="T16" fmla="*/ 12 w 865"/>
              <a:gd name="T17" fmla="*/ 192 h 529"/>
              <a:gd name="T18" fmla="*/ 0 w 865"/>
              <a:gd name="T19" fmla="*/ 216 h 529"/>
              <a:gd name="T20" fmla="*/ 0 w 865"/>
              <a:gd name="T21" fmla="*/ 240 h 529"/>
              <a:gd name="T22" fmla="*/ 0 w 865"/>
              <a:gd name="T23" fmla="*/ 264 h 529"/>
              <a:gd name="T24" fmla="*/ 12 w 865"/>
              <a:gd name="T25" fmla="*/ 288 h 529"/>
              <a:gd name="T26" fmla="*/ 12 w 865"/>
              <a:gd name="T27" fmla="*/ 312 h 529"/>
              <a:gd name="T28" fmla="*/ 24 w 865"/>
              <a:gd name="T29" fmla="*/ 336 h 529"/>
              <a:gd name="T30" fmla="*/ 24 w 865"/>
              <a:gd name="T31" fmla="*/ 360 h 529"/>
              <a:gd name="T32" fmla="*/ 36 w 865"/>
              <a:gd name="T33" fmla="*/ 384 h 529"/>
              <a:gd name="T34" fmla="*/ 36 w 865"/>
              <a:gd name="T35" fmla="*/ 408 h 529"/>
              <a:gd name="T36" fmla="*/ 48 w 865"/>
              <a:gd name="T37" fmla="*/ 432 h 529"/>
              <a:gd name="T38" fmla="*/ 60 w 865"/>
              <a:gd name="T39" fmla="*/ 456 h 529"/>
              <a:gd name="T40" fmla="*/ 852 w 865"/>
              <a:gd name="T41" fmla="*/ 528 h 529"/>
              <a:gd name="T42" fmla="*/ 804 w 865"/>
              <a:gd name="T43" fmla="*/ 480 h 529"/>
              <a:gd name="T44" fmla="*/ 792 w 865"/>
              <a:gd name="T45" fmla="*/ 456 h 529"/>
              <a:gd name="T46" fmla="*/ 780 w 865"/>
              <a:gd name="T47" fmla="*/ 420 h 529"/>
              <a:gd name="T48" fmla="*/ 768 w 865"/>
              <a:gd name="T49" fmla="*/ 396 h 529"/>
              <a:gd name="T50" fmla="*/ 756 w 865"/>
              <a:gd name="T51" fmla="*/ 372 h 529"/>
              <a:gd name="T52" fmla="*/ 744 w 865"/>
              <a:gd name="T53" fmla="*/ 348 h 529"/>
              <a:gd name="T54" fmla="*/ 744 w 865"/>
              <a:gd name="T55" fmla="*/ 324 h 529"/>
              <a:gd name="T56" fmla="*/ 744 w 865"/>
              <a:gd name="T57" fmla="*/ 288 h 529"/>
              <a:gd name="T58" fmla="*/ 744 w 865"/>
              <a:gd name="T59" fmla="*/ 264 h 529"/>
              <a:gd name="T60" fmla="*/ 744 w 865"/>
              <a:gd name="T61" fmla="*/ 240 h 529"/>
              <a:gd name="T62" fmla="*/ 768 w 865"/>
              <a:gd name="T63" fmla="*/ 216 h 529"/>
              <a:gd name="T64" fmla="*/ 768 w 865"/>
              <a:gd name="T65" fmla="*/ 192 h 529"/>
              <a:gd name="T66" fmla="*/ 780 w 865"/>
              <a:gd name="T67" fmla="*/ 168 h 529"/>
              <a:gd name="T68" fmla="*/ 804 w 865"/>
              <a:gd name="T69" fmla="*/ 156 h 529"/>
              <a:gd name="T70" fmla="*/ 804 w 865"/>
              <a:gd name="T71" fmla="*/ 132 h 529"/>
              <a:gd name="T72" fmla="*/ 828 w 865"/>
              <a:gd name="T73" fmla="*/ 108 h 529"/>
              <a:gd name="T74" fmla="*/ 852 w 865"/>
              <a:gd name="T75" fmla="*/ 96 h 529"/>
              <a:gd name="T76" fmla="*/ 864 w 865"/>
              <a:gd name="T77" fmla="*/ 72 h 529"/>
              <a:gd name="T78" fmla="*/ 84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1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3" name="Freeform 5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336 w 1201"/>
              <a:gd name="T1" fmla="*/ 576 h 1009"/>
              <a:gd name="T2" fmla="*/ 1200 w 1201"/>
              <a:gd name="T3" fmla="*/ 1008 h 1009"/>
              <a:gd name="T4" fmla="*/ 864 w 1201"/>
              <a:gd name="T5" fmla="*/ 432 h 1009"/>
              <a:gd name="T6" fmla="*/ 0 w 1201"/>
              <a:gd name="T7" fmla="*/ 0 h 1009"/>
              <a:gd name="T8" fmla="*/ 336 w 1201"/>
              <a:gd name="T9" fmla="*/ 576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5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6" name="Freeform 8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202 h 961"/>
              <a:gd name="T2" fmla="*/ 0 w 1105"/>
              <a:gd name="T3" fmla="*/ 960 h 961"/>
              <a:gd name="T4" fmla="*/ 1104 w 1105"/>
              <a:gd name="T5" fmla="*/ 758 h 961"/>
              <a:gd name="T6" fmla="*/ 1104 w 1105"/>
              <a:gd name="T7" fmla="*/ 0 h 961"/>
              <a:gd name="T8" fmla="*/ 0 w 1105"/>
              <a:gd name="T9" fmla="*/ 202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8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9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0" name="Freeform 14"/>
          <p:cNvSpPr>
            <a:spLocks/>
          </p:cNvSpPr>
          <p:nvPr>
            <p:custDataLst>
              <p:tags r:id="rId11"/>
            </p:custDataLst>
          </p:nvPr>
        </p:nvSpPr>
        <p:spPr bwMode="auto">
          <a:xfrm rot="-1766867">
            <a:off x="7032625" y="5854700"/>
            <a:ext cx="285750" cy="485775"/>
          </a:xfrm>
          <a:custGeom>
            <a:avLst/>
            <a:gdLst>
              <a:gd name="T0" fmla="*/ 16 w 202"/>
              <a:gd name="T1" fmla="*/ 305 h 306"/>
              <a:gd name="T2" fmla="*/ 0 w 202"/>
              <a:gd name="T3" fmla="*/ 22 h 306"/>
              <a:gd name="T4" fmla="*/ 9 w 202"/>
              <a:gd name="T5" fmla="*/ 13 h 306"/>
              <a:gd name="T6" fmla="*/ 15 w 202"/>
              <a:gd name="T7" fmla="*/ 14 h 306"/>
              <a:gd name="T8" fmla="*/ 21 w 202"/>
              <a:gd name="T9" fmla="*/ 13 h 306"/>
              <a:gd name="T10" fmla="*/ 22 w 202"/>
              <a:gd name="T11" fmla="*/ 10 h 306"/>
              <a:gd name="T12" fmla="*/ 27 w 202"/>
              <a:gd name="T13" fmla="*/ 11 h 306"/>
              <a:gd name="T14" fmla="*/ 31 w 202"/>
              <a:gd name="T15" fmla="*/ 7 h 306"/>
              <a:gd name="T16" fmla="*/ 37 w 202"/>
              <a:gd name="T17" fmla="*/ 9 h 306"/>
              <a:gd name="T18" fmla="*/ 41 w 202"/>
              <a:gd name="T19" fmla="*/ 6 h 306"/>
              <a:gd name="T20" fmla="*/ 46 w 202"/>
              <a:gd name="T21" fmla="*/ 5 h 306"/>
              <a:gd name="T22" fmla="*/ 52 w 202"/>
              <a:gd name="T23" fmla="*/ 3 h 306"/>
              <a:gd name="T24" fmla="*/ 57 w 202"/>
              <a:gd name="T25" fmla="*/ 4 h 306"/>
              <a:gd name="T26" fmla="*/ 62 w 202"/>
              <a:gd name="T27" fmla="*/ 3 h 306"/>
              <a:gd name="T28" fmla="*/ 66 w 202"/>
              <a:gd name="T29" fmla="*/ 0 h 306"/>
              <a:gd name="T30" fmla="*/ 74 w 202"/>
              <a:gd name="T31" fmla="*/ 0 h 306"/>
              <a:gd name="T32" fmla="*/ 80 w 202"/>
              <a:gd name="T33" fmla="*/ 1 h 306"/>
              <a:gd name="T34" fmla="*/ 83 w 202"/>
              <a:gd name="T35" fmla="*/ 1 h 306"/>
              <a:gd name="T36" fmla="*/ 86 w 202"/>
              <a:gd name="T37" fmla="*/ 3 h 306"/>
              <a:gd name="T38" fmla="*/ 92 w 202"/>
              <a:gd name="T39" fmla="*/ 4 h 306"/>
              <a:gd name="T40" fmla="*/ 98 w 202"/>
              <a:gd name="T41" fmla="*/ 7 h 306"/>
              <a:gd name="T42" fmla="*/ 103 w 202"/>
              <a:gd name="T43" fmla="*/ 7 h 306"/>
              <a:gd name="T44" fmla="*/ 111 w 202"/>
              <a:gd name="T45" fmla="*/ 10 h 306"/>
              <a:gd name="T46" fmla="*/ 115 w 202"/>
              <a:gd name="T47" fmla="*/ 12 h 306"/>
              <a:gd name="T48" fmla="*/ 121 w 202"/>
              <a:gd name="T49" fmla="*/ 11 h 306"/>
              <a:gd name="T50" fmla="*/ 125 w 202"/>
              <a:gd name="T51" fmla="*/ 16 h 306"/>
              <a:gd name="T52" fmla="*/ 131 w 202"/>
              <a:gd name="T53" fmla="*/ 17 h 306"/>
              <a:gd name="T54" fmla="*/ 135 w 202"/>
              <a:gd name="T55" fmla="*/ 19 h 306"/>
              <a:gd name="T56" fmla="*/ 140 w 202"/>
              <a:gd name="T57" fmla="*/ 21 h 306"/>
              <a:gd name="T58" fmla="*/ 142 w 202"/>
              <a:gd name="T59" fmla="*/ 24 h 306"/>
              <a:gd name="T60" fmla="*/ 146 w 202"/>
              <a:gd name="T61" fmla="*/ 27 h 306"/>
              <a:gd name="T62" fmla="*/ 151 w 202"/>
              <a:gd name="T63" fmla="*/ 31 h 306"/>
              <a:gd name="T64" fmla="*/ 153 w 202"/>
              <a:gd name="T65" fmla="*/ 35 h 306"/>
              <a:gd name="T66" fmla="*/ 156 w 202"/>
              <a:gd name="T67" fmla="*/ 36 h 306"/>
              <a:gd name="T68" fmla="*/ 160 w 202"/>
              <a:gd name="T69" fmla="*/ 41 h 306"/>
              <a:gd name="T70" fmla="*/ 163 w 202"/>
              <a:gd name="T71" fmla="*/ 44 h 306"/>
              <a:gd name="T72" fmla="*/ 168 w 202"/>
              <a:gd name="T73" fmla="*/ 46 h 306"/>
              <a:gd name="T74" fmla="*/ 172 w 202"/>
              <a:gd name="T75" fmla="*/ 50 h 306"/>
              <a:gd name="T76" fmla="*/ 176 w 202"/>
              <a:gd name="T77" fmla="*/ 53 h 306"/>
              <a:gd name="T78" fmla="*/ 178 w 202"/>
              <a:gd name="T79" fmla="*/ 55 h 306"/>
              <a:gd name="T80" fmla="*/ 182 w 202"/>
              <a:gd name="T81" fmla="*/ 59 h 306"/>
              <a:gd name="T82" fmla="*/ 185 w 202"/>
              <a:gd name="T83" fmla="*/ 62 h 306"/>
              <a:gd name="T84" fmla="*/ 186 w 202"/>
              <a:gd name="T85" fmla="*/ 67 h 306"/>
              <a:gd name="T86" fmla="*/ 189 w 202"/>
              <a:gd name="T87" fmla="*/ 73 h 306"/>
              <a:gd name="T88" fmla="*/ 192 w 202"/>
              <a:gd name="T89" fmla="*/ 76 h 306"/>
              <a:gd name="T90" fmla="*/ 196 w 202"/>
              <a:gd name="T91" fmla="*/ 80 h 306"/>
              <a:gd name="T92" fmla="*/ 198 w 202"/>
              <a:gd name="T93" fmla="*/ 84 h 306"/>
              <a:gd name="T94" fmla="*/ 200 w 202"/>
              <a:gd name="T95" fmla="*/ 90 h 306"/>
              <a:gd name="T96" fmla="*/ 201 w 202"/>
              <a:gd name="T97" fmla="*/ 99 h 306"/>
              <a:gd name="T98" fmla="*/ 16 w 202"/>
              <a:gd name="T99" fmla="*/ 305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1" name="Arc 15"/>
          <p:cNvSpPr>
            <a:spLocks/>
          </p:cNvSpPr>
          <p:nvPr>
            <p:custDataLst>
              <p:tags r:id="rId12"/>
            </p:custDataLst>
          </p:nvPr>
        </p:nvSpPr>
        <p:spPr bwMode="auto">
          <a:xfrm rot="-3146867">
            <a:off x="6995319" y="5838031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209550 w 21745"/>
              <a:gd name="T3" fmla="*/ 236538 h 21600"/>
              <a:gd name="T4" fmla="*/ 1397 w 21745"/>
              <a:gd name="T5" fmla="*/ 236538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2" name="Line 1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rot="-1766867">
            <a:off x="7002463" y="5768975"/>
            <a:ext cx="31750" cy="646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3" name="Oval 1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 rot="-5726867">
            <a:off x="7038976" y="5840412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4" name="Line 18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rot="19833133" flipV="1">
            <a:off x="7048500" y="582771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5" name="Freeform 19"/>
          <p:cNvSpPr>
            <a:spLocks/>
          </p:cNvSpPr>
          <p:nvPr>
            <p:custDataLst>
              <p:tags r:id="rId16"/>
            </p:custDataLst>
          </p:nvPr>
        </p:nvSpPr>
        <p:spPr bwMode="auto">
          <a:xfrm rot="1112195">
            <a:off x="3565525" y="4025900"/>
            <a:ext cx="285750" cy="485775"/>
          </a:xfrm>
          <a:custGeom>
            <a:avLst/>
            <a:gdLst>
              <a:gd name="T0" fmla="*/ 16 w 202"/>
              <a:gd name="T1" fmla="*/ 305 h 306"/>
              <a:gd name="T2" fmla="*/ 0 w 202"/>
              <a:gd name="T3" fmla="*/ 22 h 306"/>
              <a:gd name="T4" fmla="*/ 9 w 202"/>
              <a:gd name="T5" fmla="*/ 13 h 306"/>
              <a:gd name="T6" fmla="*/ 15 w 202"/>
              <a:gd name="T7" fmla="*/ 14 h 306"/>
              <a:gd name="T8" fmla="*/ 21 w 202"/>
              <a:gd name="T9" fmla="*/ 13 h 306"/>
              <a:gd name="T10" fmla="*/ 22 w 202"/>
              <a:gd name="T11" fmla="*/ 10 h 306"/>
              <a:gd name="T12" fmla="*/ 27 w 202"/>
              <a:gd name="T13" fmla="*/ 11 h 306"/>
              <a:gd name="T14" fmla="*/ 31 w 202"/>
              <a:gd name="T15" fmla="*/ 7 h 306"/>
              <a:gd name="T16" fmla="*/ 37 w 202"/>
              <a:gd name="T17" fmla="*/ 9 h 306"/>
              <a:gd name="T18" fmla="*/ 41 w 202"/>
              <a:gd name="T19" fmla="*/ 6 h 306"/>
              <a:gd name="T20" fmla="*/ 46 w 202"/>
              <a:gd name="T21" fmla="*/ 5 h 306"/>
              <a:gd name="T22" fmla="*/ 52 w 202"/>
              <a:gd name="T23" fmla="*/ 3 h 306"/>
              <a:gd name="T24" fmla="*/ 57 w 202"/>
              <a:gd name="T25" fmla="*/ 4 h 306"/>
              <a:gd name="T26" fmla="*/ 62 w 202"/>
              <a:gd name="T27" fmla="*/ 3 h 306"/>
              <a:gd name="T28" fmla="*/ 66 w 202"/>
              <a:gd name="T29" fmla="*/ 0 h 306"/>
              <a:gd name="T30" fmla="*/ 74 w 202"/>
              <a:gd name="T31" fmla="*/ 0 h 306"/>
              <a:gd name="T32" fmla="*/ 80 w 202"/>
              <a:gd name="T33" fmla="*/ 1 h 306"/>
              <a:gd name="T34" fmla="*/ 83 w 202"/>
              <a:gd name="T35" fmla="*/ 1 h 306"/>
              <a:gd name="T36" fmla="*/ 86 w 202"/>
              <a:gd name="T37" fmla="*/ 3 h 306"/>
              <a:gd name="T38" fmla="*/ 92 w 202"/>
              <a:gd name="T39" fmla="*/ 4 h 306"/>
              <a:gd name="T40" fmla="*/ 98 w 202"/>
              <a:gd name="T41" fmla="*/ 7 h 306"/>
              <a:gd name="T42" fmla="*/ 103 w 202"/>
              <a:gd name="T43" fmla="*/ 7 h 306"/>
              <a:gd name="T44" fmla="*/ 111 w 202"/>
              <a:gd name="T45" fmla="*/ 10 h 306"/>
              <a:gd name="T46" fmla="*/ 115 w 202"/>
              <a:gd name="T47" fmla="*/ 12 h 306"/>
              <a:gd name="T48" fmla="*/ 121 w 202"/>
              <a:gd name="T49" fmla="*/ 11 h 306"/>
              <a:gd name="T50" fmla="*/ 125 w 202"/>
              <a:gd name="T51" fmla="*/ 16 h 306"/>
              <a:gd name="T52" fmla="*/ 131 w 202"/>
              <a:gd name="T53" fmla="*/ 17 h 306"/>
              <a:gd name="T54" fmla="*/ 135 w 202"/>
              <a:gd name="T55" fmla="*/ 19 h 306"/>
              <a:gd name="T56" fmla="*/ 140 w 202"/>
              <a:gd name="T57" fmla="*/ 21 h 306"/>
              <a:gd name="T58" fmla="*/ 142 w 202"/>
              <a:gd name="T59" fmla="*/ 24 h 306"/>
              <a:gd name="T60" fmla="*/ 146 w 202"/>
              <a:gd name="T61" fmla="*/ 27 h 306"/>
              <a:gd name="T62" fmla="*/ 151 w 202"/>
              <a:gd name="T63" fmla="*/ 31 h 306"/>
              <a:gd name="T64" fmla="*/ 153 w 202"/>
              <a:gd name="T65" fmla="*/ 35 h 306"/>
              <a:gd name="T66" fmla="*/ 156 w 202"/>
              <a:gd name="T67" fmla="*/ 36 h 306"/>
              <a:gd name="T68" fmla="*/ 160 w 202"/>
              <a:gd name="T69" fmla="*/ 41 h 306"/>
              <a:gd name="T70" fmla="*/ 163 w 202"/>
              <a:gd name="T71" fmla="*/ 44 h 306"/>
              <a:gd name="T72" fmla="*/ 168 w 202"/>
              <a:gd name="T73" fmla="*/ 46 h 306"/>
              <a:gd name="T74" fmla="*/ 172 w 202"/>
              <a:gd name="T75" fmla="*/ 50 h 306"/>
              <a:gd name="T76" fmla="*/ 176 w 202"/>
              <a:gd name="T77" fmla="*/ 53 h 306"/>
              <a:gd name="T78" fmla="*/ 178 w 202"/>
              <a:gd name="T79" fmla="*/ 55 h 306"/>
              <a:gd name="T80" fmla="*/ 182 w 202"/>
              <a:gd name="T81" fmla="*/ 59 h 306"/>
              <a:gd name="T82" fmla="*/ 185 w 202"/>
              <a:gd name="T83" fmla="*/ 62 h 306"/>
              <a:gd name="T84" fmla="*/ 186 w 202"/>
              <a:gd name="T85" fmla="*/ 67 h 306"/>
              <a:gd name="T86" fmla="*/ 189 w 202"/>
              <a:gd name="T87" fmla="*/ 73 h 306"/>
              <a:gd name="T88" fmla="*/ 192 w 202"/>
              <a:gd name="T89" fmla="*/ 76 h 306"/>
              <a:gd name="T90" fmla="*/ 196 w 202"/>
              <a:gd name="T91" fmla="*/ 80 h 306"/>
              <a:gd name="T92" fmla="*/ 198 w 202"/>
              <a:gd name="T93" fmla="*/ 84 h 306"/>
              <a:gd name="T94" fmla="*/ 200 w 202"/>
              <a:gd name="T95" fmla="*/ 90 h 306"/>
              <a:gd name="T96" fmla="*/ 201 w 202"/>
              <a:gd name="T97" fmla="*/ 99 h 306"/>
              <a:gd name="T98" fmla="*/ 16 w 202"/>
              <a:gd name="T99" fmla="*/ 305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6" name="Arc 20"/>
          <p:cNvSpPr>
            <a:spLocks/>
          </p:cNvSpPr>
          <p:nvPr>
            <p:custDataLst>
              <p:tags r:id="rId17"/>
            </p:custDataLst>
          </p:nvPr>
        </p:nvSpPr>
        <p:spPr bwMode="auto">
          <a:xfrm rot="-267806">
            <a:off x="3659188" y="3998913"/>
            <a:ext cx="209550" cy="236537"/>
          </a:xfrm>
          <a:custGeom>
            <a:avLst/>
            <a:gdLst>
              <a:gd name="T0" fmla="*/ 0 w 21745"/>
              <a:gd name="T1" fmla="*/ 0 h 21600"/>
              <a:gd name="T2" fmla="*/ 209550 w 21745"/>
              <a:gd name="T3" fmla="*/ 236537 h 21600"/>
              <a:gd name="T4" fmla="*/ 1397 w 21745"/>
              <a:gd name="T5" fmla="*/ 23653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7" name="Line 21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rot="1112195">
            <a:off x="3590925" y="382428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8" name="Oval 22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-2847806">
            <a:off x="3724276" y="4008437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9" name="Line 23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rot="1112195" flipV="1">
            <a:off x="3584575" y="405606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30" name="Rectangle 24"/>
          <p:cNvSpPr>
            <a:spLocks noGrp="1" noChangeArrowheads="1"/>
          </p:cNvSpPr>
          <p:nvPr>
            <p:ph type="title"/>
            <p:custDataLst>
              <p:tags r:id="rId21"/>
            </p:custDataLst>
          </p:nvPr>
        </p:nvSpPr>
        <p:spPr>
          <a:noFill/>
        </p:spPr>
        <p:txBody>
          <a:bodyPr/>
          <a:lstStyle/>
          <a:p>
            <a:r>
              <a:rPr lang="en-US" smtClean="0"/>
              <a:t>Stereo image rectification</a:t>
            </a:r>
          </a:p>
        </p:txBody>
      </p:sp>
      <p:sp>
        <p:nvSpPr>
          <p:cNvPr id="17431" name="Oval 1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32" name="Oval 13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8001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1094" y="205711"/>
            <a:ext cx="6239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“I </a:t>
            </a:r>
            <a:r>
              <a:rPr lang="en-US" i="1" dirty="0"/>
              <a:t>made my first picture using camera </a:t>
            </a:r>
            <a:r>
              <a:rPr lang="en-US" i="1" dirty="0" err="1"/>
              <a:t>obscura</a:t>
            </a:r>
            <a:r>
              <a:rPr lang="en-US" i="1" dirty="0"/>
              <a:t> techniques in my darkened living room in 1991</a:t>
            </a:r>
            <a:r>
              <a:rPr lang="en-US" i="1" dirty="0" smtClean="0"/>
              <a:t>.”</a:t>
            </a:r>
          </a:p>
          <a:p>
            <a:r>
              <a:rPr lang="en-US" dirty="0"/>
              <a:t>	</a:t>
            </a:r>
            <a:r>
              <a:rPr lang="en-US" dirty="0" smtClean="0"/>
              <a:t>			-- </a:t>
            </a:r>
            <a:r>
              <a:rPr lang="en-US" dirty="0" err="1" smtClean="0"/>
              <a:t>Abelardo</a:t>
            </a:r>
            <a:r>
              <a:rPr lang="en-US" dirty="0" smtClean="0"/>
              <a:t> </a:t>
            </a:r>
            <a:r>
              <a:rPr lang="en-US" dirty="0" err="1" smtClean="0"/>
              <a:t>Morell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81093" y="1520731"/>
            <a:ext cx="54180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i="1" dirty="0" smtClean="0"/>
          </a:p>
          <a:p>
            <a:r>
              <a:rPr lang="en-US" i="1" dirty="0"/>
              <a:t> </a:t>
            </a:r>
            <a:r>
              <a:rPr lang="en-US" i="1" dirty="0" smtClean="0"/>
              <a:t>                      I </a:t>
            </a:r>
            <a:r>
              <a:rPr lang="en-US" i="1" dirty="0"/>
              <a:t>cover all windows with black plastic in order to achieve total darkness</a:t>
            </a:r>
            <a:r>
              <a:rPr lang="en-US" i="1" dirty="0" smtClean="0"/>
              <a:t>.” </a:t>
            </a:r>
          </a:p>
          <a:p>
            <a:r>
              <a:rPr lang="en-US" i="1" dirty="0"/>
              <a:t>	</a:t>
            </a:r>
            <a:r>
              <a:rPr lang="en-US" i="1" dirty="0" smtClean="0"/>
              <a:t>			</a:t>
            </a:r>
            <a:r>
              <a:rPr lang="en-US" dirty="0"/>
              <a:t>-- </a:t>
            </a:r>
            <a:r>
              <a:rPr lang="en-US" dirty="0" err="1"/>
              <a:t>Abelardo</a:t>
            </a:r>
            <a:r>
              <a:rPr lang="en-US" dirty="0"/>
              <a:t> </a:t>
            </a:r>
            <a:r>
              <a:rPr lang="en-US" dirty="0" err="1" smtClean="0"/>
              <a:t>Morell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84085" y="1523707"/>
            <a:ext cx="5418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“In setting up a room to make this kind of photograph,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367" y="1129041"/>
            <a:ext cx="7166840" cy="569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92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reeform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84 w 865"/>
              <a:gd name="T1" fmla="*/ 0 h 529"/>
              <a:gd name="T2" fmla="*/ 72 w 865"/>
              <a:gd name="T3" fmla="*/ 24 h 529"/>
              <a:gd name="T4" fmla="*/ 72 w 865"/>
              <a:gd name="T5" fmla="*/ 48 h 529"/>
              <a:gd name="T6" fmla="*/ 48 w 865"/>
              <a:gd name="T7" fmla="*/ 72 h 529"/>
              <a:gd name="T8" fmla="*/ 36 w 865"/>
              <a:gd name="T9" fmla="*/ 96 h 529"/>
              <a:gd name="T10" fmla="*/ 36 w 865"/>
              <a:gd name="T11" fmla="*/ 120 h 529"/>
              <a:gd name="T12" fmla="*/ 36 w 865"/>
              <a:gd name="T13" fmla="*/ 144 h 529"/>
              <a:gd name="T14" fmla="*/ 24 w 865"/>
              <a:gd name="T15" fmla="*/ 168 h 529"/>
              <a:gd name="T16" fmla="*/ 12 w 865"/>
              <a:gd name="T17" fmla="*/ 192 h 529"/>
              <a:gd name="T18" fmla="*/ 0 w 865"/>
              <a:gd name="T19" fmla="*/ 216 h 529"/>
              <a:gd name="T20" fmla="*/ 0 w 865"/>
              <a:gd name="T21" fmla="*/ 240 h 529"/>
              <a:gd name="T22" fmla="*/ 0 w 865"/>
              <a:gd name="T23" fmla="*/ 264 h 529"/>
              <a:gd name="T24" fmla="*/ 12 w 865"/>
              <a:gd name="T25" fmla="*/ 288 h 529"/>
              <a:gd name="T26" fmla="*/ 12 w 865"/>
              <a:gd name="T27" fmla="*/ 312 h 529"/>
              <a:gd name="T28" fmla="*/ 24 w 865"/>
              <a:gd name="T29" fmla="*/ 336 h 529"/>
              <a:gd name="T30" fmla="*/ 24 w 865"/>
              <a:gd name="T31" fmla="*/ 360 h 529"/>
              <a:gd name="T32" fmla="*/ 36 w 865"/>
              <a:gd name="T33" fmla="*/ 384 h 529"/>
              <a:gd name="T34" fmla="*/ 36 w 865"/>
              <a:gd name="T35" fmla="*/ 408 h 529"/>
              <a:gd name="T36" fmla="*/ 48 w 865"/>
              <a:gd name="T37" fmla="*/ 432 h 529"/>
              <a:gd name="T38" fmla="*/ 60 w 865"/>
              <a:gd name="T39" fmla="*/ 456 h 529"/>
              <a:gd name="T40" fmla="*/ 852 w 865"/>
              <a:gd name="T41" fmla="*/ 528 h 529"/>
              <a:gd name="T42" fmla="*/ 804 w 865"/>
              <a:gd name="T43" fmla="*/ 480 h 529"/>
              <a:gd name="T44" fmla="*/ 792 w 865"/>
              <a:gd name="T45" fmla="*/ 456 h 529"/>
              <a:gd name="T46" fmla="*/ 780 w 865"/>
              <a:gd name="T47" fmla="*/ 420 h 529"/>
              <a:gd name="T48" fmla="*/ 768 w 865"/>
              <a:gd name="T49" fmla="*/ 396 h 529"/>
              <a:gd name="T50" fmla="*/ 756 w 865"/>
              <a:gd name="T51" fmla="*/ 372 h 529"/>
              <a:gd name="T52" fmla="*/ 744 w 865"/>
              <a:gd name="T53" fmla="*/ 348 h 529"/>
              <a:gd name="T54" fmla="*/ 744 w 865"/>
              <a:gd name="T55" fmla="*/ 324 h 529"/>
              <a:gd name="T56" fmla="*/ 744 w 865"/>
              <a:gd name="T57" fmla="*/ 288 h 529"/>
              <a:gd name="T58" fmla="*/ 744 w 865"/>
              <a:gd name="T59" fmla="*/ 264 h 529"/>
              <a:gd name="T60" fmla="*/ 744 w 865"/>
              <a:gd name="T61" fmla="*/ 240 h 529"/>
              <a:gd name="T62" fmla="*/ 768 w 865"/>
              <a:gd name="T63" fmla="*/ 216 h 529"/>
              <a:gd name="T64" fmla="*/ 768 w 865"/>
              <a:gd name="T65" fmla="*/ 192 h 529"/>
              <a:gd name="T66" fmla="*/ 780 w 865"/>
              <a:gd name="T67" fmla="*/ 168 h 529"/>
              <a:gd name="T68" fmla="*/ 804 w 865"/>
              <a:gd name="T69" fmla="*/ 156 h 529"/>
              <a:gd name="T70" fmla="*/ 804 w 865"/>
              <a:gd name="T71" fmla="*/ 132 h 529"/>
              <a:gd name="T72" fmla="*/ 828 w 865"/>
              <a:gd name="T73" fmla="*/ 108 h 529"/>
              <a:gd name="T74" fmla="*/ 852 w 865"/>
              <a:gd name="T75" fmla="*/ 96 h 529"/>
              <a:gd name="T76" fmla="*/ 864 w 865"/>
              <a:gd name="T77" fmla="*/ 72 h 529"/>
              <a:gd name="T78" fmla="*/ 84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5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7" name="Freeform 5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336 w 1201"/>
              <a:gd name="T1" fmla="*/ 576 h 1009"/>
              <a:gd name="T2" fmla="*/ 1200 w 1201"/>
              <a:gd name="T3" fmla="*/ 1008 h 1009"/>
              <a:gd name="T4" fmla="*/ 864 w 1201"/>
              <a:gd name="T5" fmla="*/ 432 h 1009"/>
              <a:gd name="T6" fmla="*/ 0 w 1201"/>
              <a:gd name="T7" fmla="*/ 0 h 1009"/>
              <a:gd name="T8" fmla="*/ 336 w 1201"/>
              <a:gd name="T9" fmla="*/ 576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0" name="Freeform 8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3624263" y="2219325"/>
            <a:ext cx="1220787" cy="2001838"/>
          </a:xfrm>
          <a:custGeom>
            <a:avLst/>
            <a:gdLst>
              <a:gd name="T0" fmla="*/ 0 w 865"/>
              <a:gd name="T1" fmla="*/ 828 h 1261"/>
              <a:gd name="T2" fmla="*/ 864 w 865"/>
              <a:gd name="T3" fmla="*/ 1260 h 1261"/>
              <a:gd name="T4" fmla="*/ 864 w 865"/>
              <a:gd name="T5" fmla="*/ 414 h 1261"/>
              <a:gd name="T6" fmla="*/ 0 w 865"/>
              <a:gd name="T7" fmla="*/ 0 h 1261"/>
              <a:gd name="T8" fmla="*/ 0 w 865"/>
              <a:gd name="T9" fmla="*/ 828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1" name="Freeform 9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202 h 961"/>
              <a:gd name="T2" fmla="*/ 0 w 1105"/>
              <a:gd name="T3" fmla="*/ 960 h 961"/>
              <a:gd name="T4" fmla="*/ 1104 w 1105"/>
              <a:gd name="T5" fmla="*/ 758 h 961"/>
              <a:gd name="T6" fmla="*/ 1104 w 1105"/>
              <a:gd name="T7" fmla="*/ 0 h 961"/>
              <a:gd name="T8" fmla="*/ 0 w 1105"/>
              <a:gd name="T9" fmla="*/ 202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3" name="Freeform 11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6740525" y="3937000"/>
            <a:ext cx="1220788" cy="2001838"/>
          </a:xfrm>
          <a:custGeom>
            <a:avLst/>
            <a:gdLst>
              <a:gd name="T0" fmla="*/ 0 w 865"/>
              <a:gd name="T1" fmla="*/ 828 h 1261"/>
              <a:gd name="T2" fmla="*/ 864 w 865"/>
              <a:gd name="T3" fmla="*/ 1260 h 1261"/>
              <a:gd name="T4" fmla="*/ 864 w 865"/>
              <a:gd name="T5" fmla="*/ 414 h 1261"/>
              <a:gd name="T6" fmla="*/ 0 w 865"/>
              <a:gd name="T7" fmla="*/ 0 h 1261"/>
              <a:gd name="T8" fmla="*/ 0 w 865"/>
              <a:gd name="T9" fmla="*/ 828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6" name="Oval 1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7" name="Oval 1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8" name="Freeform 18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3470275" y="3989388"/>
            <a:ext cx="393700" cy="387350"/>
          </a:xfrm>
          <a:custGeom>
            <a:avLst/>
            <a:gdLst>
              <a:gd name="T0" fmla="*/ 0 w 279"/>
              <a:gd name="T1" fmla="*/ 243 h 244"/>
              <a:gd name="T2" fmla="*/ 148 w 279"/>
              <a:gd name="T3" fmla="*/ 1 h 244"/>
              <a:gd name="T4" fmla="*/ 160 w 279"/>
              <a:gd name="T5" fmla="*/ 0 h 244"/>
              <a:gd name="T6" fmla="*/ 167 w 279"/>
              <a:gd name="T7" fmla="*/ 3 h 244"/>
              <a:gd name="T8" fmla="*/ 168 w 279"/>
              <a:gd name="T9" fmla="*/ 6 h 244"/>
              <a:gd name="T10" fmla="*/ 173 w 279"/>
              <a:gd name="T11" fmla="*/ 5 h 244"/>
              <a:gd name="T12" fmla="*/ 177 w 279"/>
              <a:gd name="T13" fmla="*/ 9 h 244"/>
              <a:gd name="T14" fmla="*/ 182 w 279"/>
              <a:gd name="T15" fmla="*/ 7 h 244"/>
              <a:gd name="T16" fmla="*/ 184 w 279"/>
              <a:gd name="T17" fmla="*/ 12 h 244"/>
              <a:gd name="T18" fmla="*/ 190 w 279"/>
              <a:gd name="T19" fmla="*/ 13 h 244"/>
              <a:gd name="T20" fmla="*/ 196 w 279"/>
              <a:gd name="T21" fmla="*/ 14 h 244"/>
              <a:gd name="T22" fmla="*/ 201 w 279"/>
              <a:gd name="T23" fmla="*/ 15 h 244"/>
              <a:gd name="T24" fmla="*/ 205 w 279"/>
              <a:gd name="T25" fmla="*/ 19 h 244"/>
              <a:gd name="T26" fmla="*/ 210 w 279"/>
              <a:gd name="T27" fmla="*/ 20 h 244"/>
              <a:gd name="T28" fmla="*/ 215 w 279"/>
              <a:gd name="T29" fmla="*/ 23 h 244"/>
              <a:gd name="T30" fmla="*/ 222 w 279"/>
              <a:gd name="T31" fmla="*/ 25 h 244"/>
              <a:gd name="T32" fmla="*/ 226 w 279"/>
              <a:gd name="T33" fmla="*/ 29 h 244"/>
              <a:gd name="T34" fmla="*/ 229 w 279"/>
              <a:gd name="T35" fmla="*/ 32 h 244"/>
              <a:gd name="T36" fmla="*/ 231 w 279"/>
              <a:gd name="T37" fmla="*/ 36 h 244"/>
              <a:gd name="T38" fmla="*/ 235 w 279"/>
              <a:gd name="T39" fmla="*/ 39 h 244"/>
              <a:gd name="T40" fmla="*/ 238 w 279"/>
              <a:gd name="T41" fmla="*/ 45 h 244"/>
              <a:gd name="T42" fmla="*/ 242 w 279"/>
              <a:gd name="T43" fmla="*/ 46 h 244"/>
              <a:gd name="T44" fmla="*/ 248 w 279"/>
              <a:gd name="T45" fmla="*/ 55 h 244"/>
              <a:gd name="T46" fmla="*/ 249 w 279"/>
              <a:gd name="T47" fmla="*/ 58 h 244"/>
              <a:gd name="T48" fmla="*/ 255 w 279"/>
              <a:gd name="T49" fmla="*/ 63 h 244"/>
              <a:gd name="T50" fmla="*/ 256 w 279"/>
              <a:gd name="T51" fmla="*/ 67 h 244"/>
              <a:gd name="T52" fmla="*/ 261 w 279"/>
              <a:gd name="T53" fmla="*/ 71 h 244"/>
              <a:gd name="T54" fmla="*/ 261 w 279"/>
              <a:gd name="T55" fmla="*/ 75 h 244"/>
              <a:gd name="T56" fmla="*/ 264 w 279"/>
              <a:gd name="T57" fmla="*/ 81 h 244"/>
              <a:gd name="T58" fmla="*/ 264 w 279"/>
              <a:gd name="T59" fmla="*/ 86 h 244"/>
              <a:gd name="T60" fmla="*/ 266 w 279"/>
              <a:gd name="T61" fmla="*/ 90 h 244"/>
              <a:gd name="T62" fmla="*/ 266 w 279"/>
              <a:gd name="T63" fmla="*/ 95 h 244"/>
              <a:gd name="T64" fmla="*/ 268 w 279"/>
              <a:gd name="T65" fmla="*/ 99 h 244"/>
              <a:gd name="T66" fmla="*/ 267 w 279"/>
              <a:gd name="T67" fmla="*/ 103 h 244"/>
              <a:gd name="T68" fmla="*/ 268 w 279"/>
              <a:gd name="T69" fmla="*/ 109 h 244"/>
              <a:gd name="T70" fmla="*/ 269 w 279"/>
              <a:gd name="T71" fmla="*/ 113 h 244"/>
              <a:gd name="T72" fmla="*/ 273 w 279"/>
              <a:gd name="T73" fmla="*/ 119 h 244"/>
              <a:gd name="T74" fmla="*/ 274 w 279"/>
              <a:gd name="T75" fmla="*/ 124 h 244"/>
              <a:gd name="T76" fmla="*/ 275 w 279"/>
              <a:gd name="T77" fmla="*/ 128 h 244"/>
              <a:gd name="T78" fmla="*/ 276 w 279"/>
              <a:gd name="T79" fmla="*/ 134 h 244"/>
              <a:gd name="T80" fmla="*/ 277 w 279"/>
              <a:gd name="T81" fmla="*/ 138 h 244"/>
              <a:gd name="T82" fmla="*/ 277 w 279"/>
              <a:gd name="T83" fmla="*/ 143 h 244"/>
              <a:gd name="T84" fmla="*/ 277 w 279"/>
              <a:gd name="T85" fmla="*/ 147 h 244"/>
              <a:gd name="T86" fmla="*/ 274 w 279"/>
              <a:gd name="T87" fmla="*/ 153 h 244"/>
              <a:gd name="T88" fmla="*/ 276 w 279"/>
              <a:gd name="T89" fmla="*/ 156 h 244"/>
              <a:gd name="T90" fmla="*/ 277 w 279"/>
              <a:gd name="T91" fmla="*/ 162 h 244"/>
              <a:gd name="T92" fmla="*/ 278 w 279"/>
              <a:gd name="T93" fmla="*/ 167 h 244"/>
              <a:gd name="T94" fmla="*/ 275 w 279"/>
              <a:gd name="T95" fmla="*/ 172 h 244"/>
              <a:gd name="T96" fmla="*/ 271 w 279"/>
              <a:gd name="T97" fmla="*/ 181 h 244"/>
              <a:gd name="T98" fmla="*/ 0 w 279"/>
              <a:gd name="T99" fmla="*/ 243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9" name="Arc 19"/>
          <p:cNvSpPr>
            <a:spLocks/>
          </p:cNvSpPr>
          <p:nvPr>
            <p:custDataLst>
              <p:tags r:id="rId16"/>
            </p:custDataLst>
          </p:nvPr>
        </p:nvSpPr>
        <p:spPr bwMode="auto">
          <a:xfrm rot="720000">
            <a:off x="3670300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1138 w 21745"/>
              <a:gd name="T3" fmla="*/ 236537 h 21600"/>
              <a:gd name="T4" fmla="*/ 1408 w 21745"/>
              <a:gd name="T5" fmla="*/ 23653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0" name="Line 20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H="1">
            <a:off x="3470275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1" name="Oval 2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 rot="-1860000">
            <a:off x="3748088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2" name="Line 22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flipV="1">
            <a:off x="3470275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3" name="Freeform 23"/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6721475" y="5818188"/>
            <a:ext cx="393700" cy="387350"/>
          </a:xfrm>
          <a:custGeom>
            <a:avLst/>
            <a:gdLst>
              <a:gd name="T0" fmla="*/ 0 w 279"/>
              <a:gd name="T1" fmla="*/ 243 h 244"/>
              <a:gd name="T2" fmla="*/ 148 w 279"/>
              <a:gd name="T3" fmla="*/ 1 h 244"/>
              <a:gd name="T4" fmla="*/ 160 w 279"/>
              <a:gd name="T5" fmla="*/ 0 h 244"/>
              <a:gd name="T6" fmla="*/ 167 w 279"/>
              <a:gd name="T7" fmla="*/ 3 h 244"/>
              <a:gd name="T8" fmla="*/ 168 w 279"/>
              <a:gd name="T9" fmla="*/ 6 h 244"/>
              <a:gd name="T10" fmla="*/ 173 w 279"/>
              <a:gd name="T11" fmla="*/ 5 h 244"/>
              <a:gd name="T12" fmla="*/ 177 w 279"/>
              <a:gd name="T13" fmla="*/ 9 h 244"/>
              <a:gd name="T14" fmla="*/ 182 w 279"/>
              <a:gd name="T15" fmla="*/ 7 h 244"/>
              <a:gd name="T16" fmla="*/ 184 w 279"/>
              <a:gd name="T17" fmla="*/ 12 h 244"/>
              <a:gd name="T18" fmla="*/ 190 w 279"/>
              <a:gd name="T19" fmla="*/ 13 h 244"/>
              <a:gd name="T20" fmla="*/ 196 w 279"/>
              <a:gd name="T21" fmla="*/ 14 h 244"/>
              <a:gd name="T22" fmla="*/ 201 w 279"/>
              <a:gd name="T23" fmla="*/ 15 h 244"/>
              <a:gd name="T24" fmla="*/ 205 w 279"/>
              <a:gd name="T25" fmla="*/ 19 h 244"/>
              <a:gd name="T26" fmla="*/ 210 w 279"/>
              <a:gd name="T27" fmla="*/ 20 h 244"/>
              <a:gd name="T28" fmla="*/ 215 w 279"/>
              <a:gd name="T29" fmla="*/ 23 h 244"/>
              <a:gd name="T30" fmla="*/ 222 w 279"/>
              <a:gd name="T31" fmla="*/ 25 h 244"/>
              <a:gd name="T32" fmla="*/ 226 w 279"/>
              <a:gd name="T33" fmla="*/ 29 h 244"/>
              <a:gd name="T34" fmla="*/ 229 w 279"/>
              <a:gd name="T35" fmla="*/ 32 h 244"/>
              <a:gd name="T36" fmla="*/ 231 w 279"/>
              <a:gd name="T37" fmla="*/ 36 h 244"/>
              <a:gd name="T38" fmla="*/ 235 w 279"/>
              <a:gd name="T39" fmla="*/ 39 h 244"/>
              <a:gd name="T40" fmla="*/ 238 w 279"/>
              <a:gd name="T41" fmla="*/ 45 h 244"/>
              <a:gd name="T42" fmla="*/ 242 w 279"/>
              <a:gd name="T43" fmla="*/ 46 h 244"/>
              <a:gd name="T44" fmla="*/ 248 w 279"/>
              <a:gd name="T45" fmla="*/ 55 h 244"/>
              <a:gd name="T46" fmla="*/ 249 w 279"/>
              <a:gd name="T47" fmla="*/ 58 h 244"/>
              <a:gd name="T48" fmla="*/ 255 w 279"/>
              <a:gd name="T49" fmla="*/ 63 h 244"/>
              <a:gd name="T50" fmla="*/ 256 w 279"/>
              <a:gd name="T51" fmla="*/ 67 h 244"/>
              <a:gd name="T52" fmla="*/ 261 w 279"/>
              <a:gd name="T53" fmla="*/ 71 h 244"/>
              <a:gd name="T54" fmla="*/ 261 w 279"/>
              <a:gd name="T55" fmla="*/ 75 h 244"/>
              <a:gd name="T56" fmla="*/ 264 w 279"/>
              <a:gd name="T57" fmla="*/ 81 h 244"/>
              <a:gd name="T58" fmla="*/ 264 w 279"/>
              <a:gd name="T59" fmla="*/ 86 h 244"/>
              <a:gd name="T60" fmla="*/ 266 w 279"/>
              <a:gd name="T61" fmla="*/ 90 h 244"/>
              <a:gd name="T62" fmla="*/ 266 w 279"/>
              <a:gd name="T63" fmla="*/ 95 h 244"/>
              <a:gd name="T64" fmla="*/ 268 w 279"/>
              <a:gd name="T65" fmla="*/ 99 h 244"/>
              <a:gd name="T66" fmla="*/ 267 w 279"/>
              <a:gd name="T67" fmla="*/ 103 h 244"/>
              <a:gd name="T68" fmla="*/ 268 w 279"/>
              <a:gd name="T69" fmla="*/ 109 h 244"/>
              <a:gd name="T70" fmla="*/ 269 w 279"/>
              <a:gd name="T71" fmla="*/ 113 h 244"/>
              <a:gd name="T72" fmla="*/ 273 w 279"/>
              <a:gd name="T73" fmla="*/ 119 h 244"/>
              <a:gd name="T74" fmla="*/ 274 w 279"/>
              <a:gd name="T75" fmla="*/ 124 h 244"/>
              <a:gd name="T76" fmla="*/ 275 w 279"/>
              <a:gd name="T77" fmla="*/ 128 h 244"/>
              <a:gd name="T78" fmla="*/ 276 w 279"/>
              <a:gd name="T79" fmla="*/ 134 h 244"/>
              <a:gd name="T80" fmla="*/ 277 w 279"/>
              <a:gd name="T81" fmla="*/ 138 h 244"/>
              <a:gd name="T82" fmla="*/ 277 w 279"/>
              <a:gd name="T83" fmla="*/ 143 h 244"/>
              <a:gd name="T84" fmla="*/ 277 w 279"/>
              <a:gd name="T85" fmla="*/ 147 h 244"/>
              <a:gd name="T86" fmla="*/ 274 w 279"/>
              <a:gd name="T87" fmla="*/ 153 h 244"/>
              <a:gd name="T88" fmla="*/ 276 w 279"/>
              <a:gd name="T89" fmla="*/ 156 h 244"/>
              <a:gd name="T90" fmla="*/ 277 w 279"/>
              <a:gd name="T91" fmla="*/ 162 h 244"/>
              <a:gd name="T92" fmla="*/ 278 w 279"/>
              <a:gd name="T93" fmla="*/ 167 h 244"/>
              <a:gd name="T94" fmla="*/ 275 w 279"/>
              <a:gd name="T95" fmla="*/ 172 h 244"/>
              <a:gd name="T96" fmla="*/ 271 w 279"/>
              <a:gd name="T97" fmla="*/ 181 h 244"/>
              <a:gd name="T98" fmla="*/ 0 w 279"/>
              <a:gd name="T99" fmla="*/ 243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4" name="Arc 24"/>
          <p:cNvSpPr>
            <a:spLocks/>
          </p:cNvSpPr>
          <p:nvPr>
            <p:custDataLst>
              <p:tags r:id="rId21"/>
            </p:custDataLst>
          </p:nvPr>
        </p:nvSpPr>
        <p:spPr bwMode="auto">
          <a:xfrm rot="720000">
            <a:off x="6921500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1138 w 21745"/>
              <a:gd name="T3" fmla="*/ 236537 h 21600"/>
              <a:gd name="T4" fmla="*/ 1408 w 21745"/>
              <a:gd name="T5" fmla="*/ 23653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5" name="Line 25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H="1">
            <a:off x="6721475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6" name="Oval 26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-1860000">
            <a:off x="6999288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7" name="Line 27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V="1">
            <a:off x="6721475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8" name="Rectangle 28"/>
          <p:cNvSpPr>
            <a:spLocks noGrp="1" noChangeArrowheads="1"/>
          </p:cNvSpPr>
          <p:nvPr>
            <p:ph type="title"/>
            <p:custDataLst>
              <p:tags r:id="rId25"/>
            </p:custDataLst>
          </p:nvPr>
        </p:nvSpPr>
        <p:spPr>
          <a:noFill/>
        </p:spPr>
        <p:txBody>
          <a:bodyPr/>
          <a:lstStyle/>
          <a:p>
            <a:r>
              <a:rPr lang="en-US" smtClean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  <p:custDataLst>
              <p:tags r:id="rId26"/>
            </p:custDataLst>
          </p:nvPr>
        </p:nvSpPr>
        <p:spPr>
          <a:xfrm>
            <a:off x="76200" y="4754563"/>
            <a:ext cx="5943600" cy="2006600"/>
          </a:xfrm>
          <a:noFill/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1800" smtClean="0"/>
              <a:t>reproject image planes onto a common</a:t>
            </a:r>
          </a:p>
          <a:p>
            <a:pPr>
              <a:lnSpc>
                <a:spcPct val="80000"/>
              </a:lnSpc>
            </a:pPr>
            <a:r>
              <a:rPr lang="en-US" sz="1800" smtClean="0"/>
              <a:t>	plane parallel to the line between optical centers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1800" smtClean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1800" smtClean="0"/>
              <a:t>two homographies (3x3 transform), one for each input image reprojection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400" smtClean="0"/>
              <a:t>C. Loop and Z. Zhang. </a:t>
            </a:r>
            <a:r>
              <a:rPr lang="en-US" sz="1400" smtClean="0">
                <a:hlinkClick r:id="rId36"/>
              </a:rPr>
              <a:t>Computing Rectifying Homographies for Stereo Vision</a:t>
            </a:r>
            <a:r>
              <a:rPr lang="en-US" sz="1400" smtClean="0"/>
              <a:t>. IEEE Conf. Computer Vision and Pattern Recognition, 1999</a:t>
            </a:r>
            <a:r>
              <a:rPr lang="en-US" sz="1600" smtClean="0"/>
              <a:t>.</a:t>
            </a:r>
          </a:p>
        </p:txBody>
      </p:sp>
      <p:sp>
        <p:nvSpPr>
          <p:cNvPr id="18460" name="Line 35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4852988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61" name="Line 36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4845050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6798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3624263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6799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6756400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6806" name="Line 38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4852988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65" name="Oval 14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7016750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66" name="Oval 15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4441825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3091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6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6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6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Stereo matching algorithms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143000"/>
            <a:ext cx="8229600" cy="5410200"/>
          </a:xfrm>
        </p:spPr>
        <p:txBody>
          <a:bodyPr/>
          <a:lstStyle/>
          <a:p>
            <a:r>
              <a:rPr lang="en-US" smtClean="0"/>
              <a:t>Match Pixels in Conjugate Epipolar Lines</a:t>
            </a:r>
          </a:p>
          <a:p>
            <a:pPr lvl="1"/>
            <a:r>
              <a:rPr lang="en-US" smtClean="0"/>
              <a:t>Assume brightness constancy</a:t>
            </a:r>
          </a:p>
          <a:p>
            <a:pPr lvl="1"/>
            <a:r>
              <a:rPr lang="en-US" smtClean="0"/>
              <a:t>This is a tough problem</a:t>
            </a:r>
          </a:p>
          <a:p>
            <a:pPr lvl="1"/>
            <a:r>
              <a:rPr lang="en-US" smtClean="0"/>
              <a:t>Numerous approaches</a:t>
            </a:r>
          </a:p>
          <a:p>
            <a:pPr lvl="2"/>
            <a:r>
              <a:rPr lang="en-US" smtClean="0"/>
              <a:t>A good survey and evaluation:  </a:t>
            </a:r>
            <a:r>
              <a:rPr lang="en-US" sz="1400" smtClean="0">
                <a:hlinkClick r:id="rId5"/>
              </a:rPr>
              <a:t>http://www.middlebury.edu/stereo/</a:t>
            </a:r>
            <a:r>
              <a:rPr lang="en-US" sz="140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95510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Your basic stereo algorithm</a:t>
            </a:r>
          </a:p>
        </p:txBody>
      </p:sp>
      <p:pic>
        <p:nvPicPr>
          <p:cNvPr id="20483" name="Picture 3" descr="lincoln_full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85800" y="3124200"/>
            <a:ext cx="7772400" cy="1524000"/>
            <a:chOff x="432" y="1968"/>
            <a:chExt cx="4896" cy="960"/>
          </a:xfrm>
        </p:grpSpPr>
        <p:sp>
          <p:nvSpPr>
            <p:cNvPr id="20496" name="Rectangle 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32" y="2640"/>
              <a:ext cx="4896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For each epipolar line</a:t>
              </a:r>
            </a:p>
          </p:txBody>
        </p:sp>
        <p:sp>
          <p:nvSpPr>
            <p:cNvPr id="20497" name="Line 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296" y="1968"/>
              <a:ext cx="316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95271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834063" y="3090863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8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85800" y="3081338"/>
            <a:ext cx="7772400" cy="1947862"/>
            <a:chOff x="432" y="1941"/>
            <a:chExt cx="4896" cy="1227"/>
          </a:xfrm>
        </p:grpSpPr>
        <p:sp>
          <p:nvSpPr>
            <p:cNvPr id="20494" name="Oval 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95" name="Rectangle 1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32" y="2880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	For each pixel in the left image</a:t>
              </a:r>
            </a:p>
          </p:txBody>
        </p:sp>
      </p:grpSp>
      <p:sp>
        <p:nvSpPr>
          <p:cNvPr id="395275" name="Rectangle 1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5800" y="4953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mtClean="0">
                <a:solidFill>
                  <a:srgbClr val="000000"/>
                </a:solidFill>
              </a:rPr>
              <a:t>compare with every pixel on same epipolar line in right image</a:t>
            </a:r>
          </a:p>
        </p:txBody>
      </p:sp>
      <p:sp>
        <p:nvSpPr>
          <p:cNvPr id="395276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5334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mtClean="0">
                <a:solidFill>
                  <a:srgbClr val="000000"/>
                </a:solidFill>
              </a:rPr>
              <a:t>pick pixel with minimum match cost</a:t>
            </a:r>
          </a:p>
        </p:txBody>
      </p:sp>
      <p:grpSp>
        <p:nvGrpSpPr>
          <p:cNvPr id="4" name="Group 18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685800" y="2971800"/>
            <a:ext cx="8458200" cy="3200400"/>
            <a:chOff x="432" y="1872"/>
            <a:chExt cx="5328" cy="2016"/>
          </a:xfrm>
        </p:grpSpPr>
        <p:sp>
          <p:nvSpPr>
            <p:cNvPr id="20490" name="Rectangle 1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32" y="3600"/>
              <a:ext cx="53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Improvement:  match </a:t>
              </a:r>
              <a:r>
                <a:rPr lang="en-US" sz="2000" b="1" i="1" smtClean="0">
                  <a:solidFill>
                    <a:srgbClr val="000000"/>
                  </a:solidFill>
                </a:rPr>
                <a:t>windows</a:t>
              </a:r>
            </a:p>
            <a:p>
              <a:pPr marL="800100" lvl="1" indent="-3429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mtClean="0">
                  <a:solidFill>
                    <a:srgbClr val="000000"/>
                  </a:solidFill>
                </a:rPr>
                <a:t>This should look familar...</a:t>
              </a:r>
            </a:p>
            <a:p>
              <a:pPr marL="800100" lvl="1" indent="-3429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2112" y="1872"/>
              <a:ext cx="1680" cy="192"/>
              <a:chOff x="2112" y="1872"/>
              <a:chExt cx="1680" cy="192"/>
            </a:xfrm>
          </p:grpSpPr>
          <p:sp>
            <p:nvSpPr>
              <p:cNvPr id="20492" name="Rectangle 16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112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93" name="Rectangle 17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600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1084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1" grpId="0" animBg="1"/>
      <p:bldP spid="395275" grpId="0" build="p" autoUpdateAnimBg="0"/>
      <p:bldP spid="395276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Window size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33400" y="4419600"/>
            <a:ext cx="2590800" cy="2133600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1800" dirty="0" smtClean="0"/>
              <a:t>Smaller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sz="1600" dirty="0" smtClean="0"/>
              <a:t> </a:t>
            </a:r>
          </a:p>
          <a:p>
            <a:pPr lvl="2"/>
            <a:r>
              <a:rPr lang="en-US" sz="1600" dirty="0" smtClean="0"/>
              <a:t> </a:t>
            </a:r>
          </a:p>
          <a:p>
            <a:pPr lvl="1"/>
            <a:r>
              <a:rPr lang="en-US" sz="1800" dirty="0" smtClean="0"/>
              <a:t>Larger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sz="1600" dirty="0" smtClean="0"/>
              <a:t> </a:t>
            </a:r>
          </a:p>
          <a:p>
            <a:pPr lvl="2"/>
            <a:r>
              <a:rPr lang="en-US" sz="1600" dirty="0" smtClean="0"/>
              <a:t> </a:t>
            </a:r>
          </a:p>
        </p:txBody>
      </p:sp>
      <p:pic>
        <p:nvPicPr>
          <p:cNvPr id="60420" name="Picture 4" descr="sri2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3400" y="1057275"/>
            <a:ext cx="2522538" cy="2295525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352800" y="1012825"/>
            <a:ext cx="5562600" cy="2949575"/>
            <a:chOff x="2112" y="638"/>
            <a:chExt cx="3504" cy="1858"/>
          </a:xfrm>
        </p:grpSpPr>
        <p:pic>
          <p:nvPicPr>
            <p:cNvPr id="60422" name="Picture 6" descr="SSDWindowSize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12" y="638"/>
              <a:ext cx="3504" cy="1600"/>
            </a:xfrm>
            <a:prstGeom prst="rect">
              <a:avLst/>
            </a:prstGeom>
            <a:noFill/>
          </p:spPr>
        </p:pic>
        <p:sp>
          <p:nvSpPr>
            <p:cNvPr id="60423" name="Text Box 7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640" y="2208"/>
              <a:ext cx="5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Times New Roman" pitchFamily="18" charset="0"/>
                </a:rPr>
                <a:t>W = 3</a:t>
              </a:r>
            </a:p>
          </p:txBody>
        </p:sp>
        <p:sp>
          <p:nvSpPr>
            <p:cNvPr id="60424" name="Text Box 8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395" y="2208"/>
              <a:ext cx="6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Times New Roman" pitchFamily="18" charset="0"/>
                </a:rPr>
                <a:t>W = 20</a:t>
              </a:r>
            </a:p>
          </p:txBody>
        </p:sp>
      </p:grpSp>
      <p:sp>
        <p:nvSpPr>
          <p:cNvPr id="60425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457339" y="4082570"/>
            <a:ext cx="564639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Better results with </a:t>
            </a:r>
            <a:r>
              <a:rPr lang="en-US" sz="2400" i="1" dirty="0" smtClean="0">
                <a:solidFill>
                  <a:srgbClr val="000000"/>
                </a:solidFill>
              </a:rPr>
              <a:t>adaptive window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T. </a:t>
            </a:r>
            <a:r>
              <a:rPr lang="en-US" sz="1400" dirty="0" err="1" smtClean="0">
                <a:solidFill>
                  <a:srgbClr val="000000"/>
                </a:solidFill>
              </a:rPr>
              <a:t>Kanade</a:t>
            </a:r>
            <a:r>
              <a:rPr lang="en-US" sz="1400" dirty="0" smtClean="0">
                <a:solidFill>
                  <a:srgbClr val="000000"/>
                </a:solidFill>
              </a:rPr>
              <a:t> and M. </a:t>
            </a:r>
            <a:r>
              <a:rPr lang="en-US" sz="1400" dirty="0" err="1" smtClean="0">
                <a:solidFill>
                  <a:srgbClr val="000000"/>
                </a:solidFill>
              </a:rPr>
              <a:t>Okutomi</a:t>
            </a:r>
            <a:r>
              <a:rPr lang="en-US" sz="1400" dirty="0" smtClean="0">
                <a:solidFill>
                  <a:srgbClr val="000000"/>
                </a:solidFill>
              </a:rPr>
              <a:t>,</a:t>
            </a:r>
            <a:r>
              <a:rPr lang="en-US" sz="1400" i="1" dirty="0" smtClean="0">
                <a:solidFill>
                  <a:srgbClr val="000000"/>
                </a:solidFill>
              </a:rPr>
              <a:t> </a:t>
            </a:r>
            <a:r>
              <a:rPr lang="en-US" sz="1400" i="1" dirty="0" smtClean="0">
                <a:solidFill>
                  <a:srgbClr val="000000"/>
                </a:solidFill>
                <a:hlinkClick r:id="rId15"/>
              </a:rPr>
              <a:t>A Stereo Matching Algorithm with an Adaptive Window: Theory and Experiment</a:t>
            </a:r>
            <a:r>
              <a:rPr lang="en-US" sz="1400" dirty="0" smtClean="0">
                <a:solidFill>
                  <a:srgbClr val="000000"/>
                </a:solidFill>
              </a:rPr>
              <a:t>,, Proc. International Conference on Robotics and Automation, 1991. 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D. </a:t>
            </a:r>
            <a:r>
              <a:rPr lang="en-US" sz="1400" dirty="0" err="1" smtClean="0">
                <a:solidFill>
                  <a:srgbClr val="000000"/>
                </a:solidFill>
              </a:rPr>
              <a:t>Scharstein</a:t>
            </a:r>
            <a:r>
              <a:rPr lang="en-US" sz="1400" dirty="0" smtClean="0">
                <a:solidFill>
                  <a:srgbClr val="000000"/>
                </a:solidFill>
              </a:rPr>
              <a:t> and R. </a:t>
            </a:r>
            <a:r>
              <a:rPr lang="en-US" sz="1400" dirty="0" err="1" smtClean="0">
                <a:solidFill>
                  <a:srgbClr val="000000"/>
                </a:solidFill>
              </a:rPr>
              <a:t>Szeliski</a:t>
            </a:r>
            <a:r>
              <a:rPr lang="en-US" sz="1400" dirty="0" smtClean="0">
                <a:solidFill>
                  <a:srgbClr val="000000"/>
                </a:solidFill>
              </a:rPr>
              <a:t>. </a:t>
            </a:r>
            <a:r>
              <a:rPr lang="en-US" sz="1400" dirty="0" smtClean="0">
                <a:solidFill>
                  <a:srgbClr val="000000"/>
                </a:solidFill>
                <a:hlinkClick r:id="rId16"/>
              </a:rPr>
              <a:t>Stereo matching with nonlinear diffusion</a:t>
            </a:r>
            <a:r>
              <a:rPr lang="en-US" sz="1400" dirty="0" smtClean="0">
                <a:solidFill>
                  <a:srgbClr val="000000"/>
                </a:solidFill>
              </a:rPr>
              <a:t>. International Journal of Computer Vision, 28(2):155-174, July 1998 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400" dirty="0" smtClean="0">
              <a:solidFill>
                <a:srgbClr val="000000"/>
              </a:solidFill>
            </a:endParaRPr>
          </a:p>
        </p:txBody>
      </p:sp>
      <p:pic>
        <p:nvPicPr>
          <p:cNvPr id="60426" name="Picture 10" descr="sri2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" y="120967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0427" name="Rectangle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16838" y="3930170"/>
            <a:ext cx="35931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Effect of window size</a:t>
            </a:r>
          </a:p>
        </p:txBody>
      </p:sp>
    </p:spTree>
    <p:extLst>
      <p:ext uri="{BB962C8B-B14F-4D97-AF65-F5344CB8AC3E}">
        <p14:creationId xmlns:p14="http://schemas.microsoft.com/office/powerpoint/2010/main" val="61482218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5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Stereo results</a:t>
            </a:r>
          </a:p>
        </p:txBody>
      </p:sp>
      <p:pic>
        <p:nvPicPr>
          <p:cNvPr id="22531" name="Picture 3" descr="tru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83163" y="2397125"/>
            <a:ext cx="36449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0" y="5500688"/>
            <a:ext cx="1766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Ground truth</a:t>
            </a:r>
          </a:p>
        </p:txBody>
      </p:sp>
      <p:sp>
        <p:nvSpPr>
          <p:cNvPr id="22533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0" y="5500688"/>
            <a:ext cx="911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Scene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57200" y="990600"/>
            <a:ext cx="8686800" cy="1143000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smtClean="0"/>
              <a:t>Data from University of Tsukuba</a:t>
            </a:r>
          </a:p>
          <a:p>
            <a:pPr lvl="1"/>
            <a:r>
              <a:rPr lang="en-US" smtClean="0"/>
              <a:t>Similar results on other images without ground truth</a:t>
            </a:r>
          </a:p>
        </p:txBody>
      </p:sp>
      <p:pic>
        <p:nvPicPr>
          <p:cNvPr id="22535" name="Picture 7" descr="scene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3863" y="2209800"/>
            <a:ext cx="4021137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7900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Results with window search</a:t>
            </a:r>
          </a:p>
        </p:txBody>
      </p:sp>
      <p:graphicFrame>
        <p:nvGraphicFramePr>
          <p:cNvPr id="1026" name="Object 102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68825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32" name="Image" r:id="rId9" imgW="4422167" imgH="3202259" progId="Photoshop.Image.4">
                  <p:embed/>
                </p:oleObj>
              </mc:Choice>
              <mc:Fallback>
                <p:oleObj name="Image" r:id="rId9" imgW="4422167" imgH="3202259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825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74688" y="5334000"/>
            <a:ext cx="32369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Window-based matching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(best window size)</a:t>
            </a:r>
          </a:p>
        </p:txBody>
      </p:sp>
      <p:graphicFrame>
        <p:nvGraphicFramePr>
          <p:cNvPr id="1027" name="Object 1025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73025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33" name="Image" r:id="rId11" imgW="4422167" imgH="3202259" progId="Photoshop.Image.4">
                  <p:embed/>
                </p:oleObj>
              </mc:Choice>
              <mc:Fallback>
                <p:oleObj name="Image" r:id="rId11" imgW="4422167" imgH="3202259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40425" y="5334000"/>
            <a:ext cx="1766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Ground truth</a:t>
            </a:r>
          </a:p>
        </p:txBody>
      </p:sp>
    </p:spTree>
    <p:extLst>
      <p:ext uri="{BB962C8B-B14F-4D97-AF65-F5344CB8AC3E}">
        <p14:creationId xmlns:p14="http://schemas.microsoft.com/office/powerpoint/2010/main" val="308260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Better methods exist...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68825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53" name="Image" r:id="rId10" imgW="4422167" imgH="3202259" progId="Photoshop.Image.4">
                  <p:embed/>
                </p:oleObj>
              </mc:Choice>
              <mc:Fallback>
                <p:oleObj name="Image" r:id="rId10" imgW="4422167" imgH="3202259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825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334963" y="5334000"/>
            <a:ext cx="5745163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Better Method</a:t>
            </a:r>
          </a:p>
          <a:p>
            <a:pPr lvl="1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000000"/>
                </a:solidFill>
                <a:latin typeface="Times New Roman" pitchFamily="18" charset="0"/>
                <a:sym typeface="Symbol" pitchFamily="82" charset="2"/>
              </a:rPr>
              <a:t>Boykov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sym typeface="Symbol" pitchFamily="82" charset="2"/>
              </a:rPr>
              <a:t> et al.,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sym typeface="Symbol" pitchFamily="82" charset="2"/>
                <a:hlinkClick r:id="rId12"/>
              </a:rPr>
              <a:t>Fast Approximate Energy Minimization via Graph Cuts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sym typeface="Symbol" pitchFamily="82" charset="2"/>
              </a:rPr>
              <a:t>, </a:t>
            </a:r>
          </a:p>
          <a:p>
            <a:pPr lvl="1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sym typeface="Symbol" pitchFamily="82" charset="2"/>
              </a:rPr>
              <a:t>International Conference on Computer Vision, September 1999.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3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940425" y="5334000"/>
            <a:ext cx="1766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Ground truth</a:t>
            </a:r>
          </a:p>
        </p:txBody>
      </p:sp>
      <p:pic>
        <p:nvPicPr>
          <p:cNvPr id="2054" name="Picture 8"/>
          <p:cNvPicPr>
            <a:picLocks noGrp="1" noChangeAspect="1" noChangeArrowheads="1"/>
          </p:cNvPicPr>
          <p:nvPr>
            <p:ph idx="1"/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>
          <a:xfrm>
            <a:off x="381000" y="1676400"/>
            <a:ext cx="4114800" cy="3194050"/>
          </a:xfrm>
          <a:noFill/>
        </p:spPr>
      </p:pic>
      <p:sp>
        <p:nvSpPr>
          <p:cNvPr id="2055" name="Rectangle 1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7663" y="6337300"/>
            <a:ext cx="817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200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14"/>
              </a:rPr>
              <a:t>http://www.middlebury.edu/stereo/</a:t>
            </a:r>
            <a:r>
              <a:rPr lang="en-US" sz="200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9462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Stereo as energy minimization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4038600"/>
            <a:ext cx="7772400" cy="2133600"/>
          </a:xfrm>
        </p:spPr>
        <p:txBody>
          <a:bodyPr>
            <a:normAutofit fontScale="77500" lnSpcReduction="20000"/>
          </a:bodyPr>
          <a:lstStyle/>
          <a:p>
            <a:r>
              <a:rPr lang="en-US" smtClean="0"/>
              <a:t>What defines a good stereo correspondence?</a:t>
            </a:r>
          </a:p>
          <a:p>
            <a:pPr marL="914400" lvl="1" indent="-457200">
              <a:buFontTx/>
              <a:buAutoNum type="arabicPeriod"/>
            </a:pPr>
            <a:r>
              <a:rPr lang="en-US" smtClean="0"/>
              <a:t>Match quality</a:t>
            </a:r>
          </a:p>
          <a:p>
            <a:pPr marL="1314450" lvl="2" indent="-457200"/>
            <a:r>
              <a:rPr lang="en-US" smtClean="0"/>
              <a:t>Want each pixel to find a good match in the other image</a:t>
            </a:r>
          </a:p>
          <a:p>
            <a:pPr marL="914400" lvl="1" indent="-457200">
              <a:buFontTx/>
              <a:buAutoNum type="arabicPeriod"/>
            </a:pPr>
            <a:r>
              <a:rPr lang="en-US" smtClean="0"/>
              <a:t>Smoothness</a:t>
            </a:r>
          </a:p>
          <a:p>
            <a:pPr marL="1314450" lvl="2" indent="-457200"/>
            <a:r>
              <a:rPr lang="en-US" smtClean="0"/>
              <a:t>If two pixels are adjacent, they should (usually) move about the same amount </a:t>
            </a:r>
          </a:p>
        </p:txBody>
      </p:sp>
      <p:pic>
        <p:nvPicPr>
          <p:cNvPr id="23556" name="Picture 3" descr="lincoln_full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Oval 7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3389313" y="3040063"/>
            <a:ext cx="152400" cy="150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558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792788" y="3048000"/>
            <a:ext cx="150812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3559" name="Straight Arrow Connector 7"/>
          <p:cNvCxnSpPr>
            <a:cxnSpLocks noChangeShapeType="1"/>
            <a:endCxn id="23558" idx="2"/>
          </p:cNvCxnSpPr>
          <p:nvPr>
            <p:custDataLst>
              <p:tags r:id="rId6"/>
            </p:custDataLst>
          </p:nvPr>
        </p:nvCxnSpPr>
        <p:spPr bwMode="auto">
          <a:xfrm flipV="1">
            <a:off x="3581400" y="3124200"/>
            <a:ext cx="2211388" cy="6350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23560" name="Oval 8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3276600" y="2895600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561" name="Oval 9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5638800" y="2895600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3562" name="Straight Arrow Connector 11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 flipV="1">
            <a:off x="3443288" y="2971800"/>
            <a:ext cx="2209800" cy="7938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3272432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Stereo as energy minimization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7772400" cy="5715000"/>
          </a:xfrm>
        </p:spPr>
        <p:txBody>
          <a:bodyPr>
            <a:normAutofit fontScale="70000" lnSpcReduction="20000"/>
          </a:bodyPr>
          <a:lstStyle/>
          <a:p>
            <a:r>
              <a:rPr lang="en-US" smtClean="0"/>
              <a:t>Expressing this mathematically</a:t>
            </a:r>
          </a:p>
          <a:p>
            <a:pPr marL="914400" lvl="1" indent="-457200">
              <a:buFontTx/>
              <a:buAutoNum type="arabicPeriod"/>
            </a:pPr>
            <a:r>
              <a:rPr lang="en-US" smtClean="0"/>
              <a:t>Match quality</a:t>
            </a:r>
          </a:p>
          <a:p>
            <a:pPr marL="1314450" lvl="2" indent="-457200"/>
            <a:r>
              <a:rPr lang="en-US" smtClean="0"/>
              <a:t>Want each pixel to find a good match in the other image</a:t>
            </a:r>
          </a:p>
          <a:p>
            <a:pPr marL="1314450" lvl="2" indent="-457200"/>
            <a:endParaRPr lang="en-US" smtClean="0"/>
          </a:p>
          <a:p>
            <a:pPr marL="1314450" lvl="2" indent="-457200"/>
            <a:endParaRPr lang="en-US" smtClean="0"/>
          </a:p>
          <a:p>
            <a:pPr marL="914400" lvl="1" indent="-457200">
              <a:buFontTx/>
              <a:buAutoNum type="arabicPeriod"/>
            </a:pPr>
            <a:r>
              <a:rPr lang="en-US" smtClean="0"/>
              <a:t>Smoothness</a:t>
            </a:r>
          </a:p>
          <a:p>
            <a:pPr marL="1314450" lvl="2" indent="-457200"/>
            <a:r>
              <a:rPr lang="en-US" smtClean="0"/>
              <a:t>If two pixels are adjacent, they should (usually) move about the same amount </a:t>
            </a:r>
          </a:p>
          <a:p>
            <a:pPr marL="1314450" lvl="2" indent="-457200"/>
            <a:endParaRPr lang="en-US" smtClean="0"/>
          </a:p>
          <a:p>
            <a:endParaRPr lang="en-US" smtClean="0"/>
          </a:p>
          <a:p>
            <a:r>
              <a:rPr lang="en-US" smtClean="0"/>
              <a:t>We want to minimize</a:t>
            </a:r>
          </a:p>
          <a:p>
            <a:pPr marL="914400" lvl="1" indent="-457200"/>
            <a:r>
              <a:rPr lang="en-US" smtClean="0"/>
              <a:t>This is a special type of energy function known as an </a:t>
            </a:r>
            <a:br>
              <a:rPr lang="en-US" smtClean="0"/>
            </a:br>
            <a:r>
              <a:rPr lang="en-US" smtClean="0"/>
              <a:t>MRF  (Markov Random Field)</a:t>
            </a:r>
          </a:p>
          <a:p>
            <a:pPr marL="1314450" lvl="2" indent="-457200"/>
            <a:r>
              <a:rPr lang="en-US" smtClean="0"/>
              <a:t>Effective and fast algorithms have been recently developed:</a:t>
            </a:r>
          </a:p>
          <a:p>
            <a:pPr marL="1771650" lvl="3" indent="-457200"/>
            <a:r>
              <a:rPr lang="en-US" smtClean="0"/>
              <a:t>Graph cuts, belief propagation….</a:t>
            </a:r>
          </a:p>
          <a:p>
            <a:pPr marL="1771650" lvl="3" indent="-457200"/>
            <a:r>
              <a:rPr lang="en-US" smtClean="0"/>
              <a:t>for more details (and code):  </a:t>
            </a:r>
            <a:r>
              <a:rPr lang="en-US" smtClean="0">
                <a:hlinkClick r:id="rId8"/>
              </a:rPr>
              <a:t>http://vision.middlebury.edu/MRF/</a:t>
            </a:r>
            <a:r>
              <a:rPr lang="en-US" smtClean="0"/>
              <a:t> </a:t>
            </a:r>
          </a:p>
          <a:p>
            <a:pPr marL="1771650" lvl="3" indent="-457200"/>
            <a:r>
              <a:rPr lang="en-US" smtClean="0"/>
              <a:t>Great </a:t>
            </a:r>
            <a:r>
              <a:rPr lang="en-US" smtClean="0">
                <a:hlinkClick r:id="rId9"/>
              </a:rPr>
              <a:t>tutorials</a:t>
            </a:r>
            <a:r>
              <a:rPr lang="en-US" smtClean="0"/>
              <a:t> available online (including video of talks)</a:t>
            </a:r>
          </a:p>
        </p:txBody>
      </p:sp>
      <p:pic>
        <p:nvPicPr>
          <p:cNvPr id="24580" name="Picture 2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7400" y="1905794"/>
            <a:ext cx="464502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4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7400" y="3200400"/>
            <a:ext cx="47339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27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57425" y="5929025"/>
            <a:ext cx="45339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4897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Depth from disparity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743200" y="1447800"/>
            <a:ext cx="3657600" cy="3048000"/>
            <a:chOff x="432" y="2208"/>
            <a:chExt cx="2304" cy="1920"/>
          </a:xfrm>
        </p:grpSpPr>
        <p:sp>
          <p:nvSpPr>
            <p:cNvPr id="25605" name="Oval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0" y="384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06" name="Oval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016" y="384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07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432" y="350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08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1728" y="350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09" name="Oval 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324" y="247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10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768" y="249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11" name="Line 1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 flipV="1">
              <a:off x="1344" y="249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12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748" y="350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13" name="Text Box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03" y="3552"/>
              <a:ext cx="165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200" smtClean="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25614" name="Oval 1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892" y="347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15" name="Oval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845" y="347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16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043" y="350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17" name="Line 1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720" y="345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18" name="Text Box 18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28" y="3216"/>
              <a:ext cx="204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200" smtClean="0">
                  <a:solidFill>
                    <a:srgbClr val="000000"/>
                  </a:solidFill>
                </a:rPr>
                <a:t>x</a:t>
              </a:r>
            </a:p>
          </p:txBody>
        </p:sp>
        <p:sp>
          <p:nvSpPr>
            <p:cNvPr id="25619" name="Line 1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872" y="345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20" name="Text Box 20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841" y="3216"/>
              <a:ext cx="243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200" smtClean="0">
                  <a:solidFill>
                    <a:srgbClr val="000000"/>
                  </a:solidFill>
                </a:rPr>
                <a:t>x’</a:t>
              </a:r>
            </a:p>
          </p:txBody>
        </p:sp>
        <p:sp>
          <p:nvSpPr>
            <p:cNvPr id="25621" name="Text Box 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001" y="3811"/>
              <a:ext cx="772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200" smtClean="0">
                  <a:solidFill>
                    <a:srgbClr val="000000"/>
                  </a:solidFill>
                </a:rPr>
                <a:t>baseline</a:t>
              </a:r>
            </a:p>
          </p:txBody>
        </p:sp>
        <p:sp>
          <p:nvSpPr>
            <p:cNvPr id="25622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2496" y="249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23" name="Text Box 23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532" y="2976"/>
              <a:ext cx="204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200" smtClean="0">
                  <a:solidFill>
                    <a:srgbClr val="000000"/>
                  </a:solidFill>
                </a:rPr>
                <a:t>z</a:t>
              </a:r>
            </a:p>
          </p:txBody>
        </p:sp>
        <p:sp>
          <p:nvSpPr>
            <p:cNvPr id="25624" name="Text Box 24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08" y="3859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200" smtClean="0">
                  <a:solidFill>
                    <a:srgbClr val="000000"/>
                  </a:solidFill>
                </a:rPr>
                <a:t>C</a:t>
              </a:r>
              <a:endParaRPr lang="en-US" sz="2200" baseline="-25000" smtClean="0">
                <a:solidFill>
                  <a:srgbClr val="000000"/>
                </a:solidFill>
              </a:endParaRPr>
            </a:p>
          </p:txBody>
        </p:sp>
        <p:sp>
          <p:nvSpPr>
            <p:cNvPr id="25625" name="Text Box 25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824" y="3859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200" smtClean="0">
                  <a:solidFill>
                    <a:srgbClr val="000000"/>
                  </a:solidFill>
                </a:rPr>
                <a:t>C’</a:t>
              </a:r>
              <a:endParaRPr lang="en-US" sz="2200" baseline="-25000" smtClean="0">
                <a:solidFill>
                  <a:srgbClr val="000000"/>
                </a:solidFill>
              </a:endParaRPr>
            </a:p>
          </p:txBody>
        </p:sp>
        <p:sp>
          <p:nvSpPr>
            <p:cNvPr id="25626" name="Text Box 26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104" y="2208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200" smtClean="0">
                  <a:solidFill>
                    <a:srgbClr val="000000"/>
                  </a:solidFill>
                </a:rPr>
                <a:t>X</a:t>
              </a:r>
              <a:endParaRPr lang="en-US" sz="2200" baseline="-25000" smtClean="0">
                <a:solidFill>
                  <a:srgbClr val="000000"/>
                </a:solidFill>
              </a:endParaRPr>
            </a:p>
          </p:txBody>
        </p:sp>
        <p:sp>
          <p:nvSpPr>
            <p:cNvPr id="25627" name="Line 27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796" y="386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28" name="Text Box 28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016" y="3552"/>
              <a:ext cx="165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200" smtClean="0">
                  <a:solidFill>
                    <a:srgbClr val="000000"/>
                  </a:solidFill>
                </a:rPr>
                <a:t>f</a:t>
              </a:r>
            </a:p>
          </p:txBody>
        </p:sp>
      </p:grpSp>
      <p:pic>
        <p:nvPicPr>
          <p:cNvPr id="25604" name="Picture 4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828800" y="5257800"/>
            <a:ext cx="57896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05587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1094" y="205711"/>
            <a:ext cx="6239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“I </a:t>
            </a:r>
            <a:r>
              <a:rPr lang="en-US" i="1" dirty="0"/>
              <a:t>made my first picture using camera </a:t>
            </a:r>
            <a:r>
              <a:rPr lang="en-US" i="1" dirty="0" err="1"/>
              <a:t>obscura</a:t>
            </a:r>
            <a:r>
              <a:rPr lang="en-US" i="1" dirty="0"/>
              <a:t> techniques in my darkened living room in 1991</a:t>
            </a:r>
            <a:r>
              <a:rPr lang="en-US" i="1" dirty="0" smtClean="0"/>
              <a:t>.”</a:t>
            </a:r>
          </a:p>
          <a:p>
            <a:r>
              <a:rPr lang="en-US" dirty="0"/>
              <a:t>	</a:t>
            </a:r>
            <a:r>
              <a:rPr lang="en-US" dirty="0" smtClean="0"/>
              <a:t>			-- </a:t>
            </a:r>
            <a:r>
              <a:rPr lang="en-US" dirty="0" err="1" smtClean="0"/>
              <a:t>Abelardo</a:t>
            </a:r>
            <a:r>
              <a:rPr lang="en-US" dirty="0" smtClean="0"/>
              <a:t> </a:t>
            </a:r>
            <a:r>
              <a:rPr lang="en-US" dirty="0" err="1" smtClean="0"/>
              <a:t>Morell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81093" y="1520731"/>
            <a:ext cx="54180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i="1" dirty="0" smtClean="0"/>
          </a:p>
          <a:p>
            <a:r>
              <a:rPr lang="en-US" i="1" dirty="0"/>
              <a:t> </a:t>
            </a:r>
            <a:r>
              <a:rPr lang="en-US" i="1" dirty="0" smtClean="0"/>
              <a:t>                      I </a:t>
            </a:r>
            <a:r>
              <a:rPr lang="en-US" i="1" dirty="0"/>
              <a:t>cover all windows with black plastic in order to achieve total darkness</a:t>
            </a:r>
            <a:r>
              <a:rPr lang="en-US" i="1" dirty="0" smtClean="0"/>
              <a:t>.” </a:t>
            </a:r>
          </a:p>
          <a:p>
            <a:r>
              <a:rPr lang="en-US" i="1" dirty="0"/>
              <a:t>	</a:t>
            </a:r>
            <a:r>
              <a:rPr lang="en-US" i="1" dirty="0" smtClean="0"/>
              <a:t>			</a:t>
            </a:r>
            <a:r>
              <a:rPr lang="en-US" dirty="0"/>
              <a:t>-- </a:t>
            </a:r>
            <a:r>
              <a:rPr lang="en-US" dirty="0" err="1"/>
              <a:t>Abelardo</a:t>
            </a:r>
            <a:r>
              <a:rPr lang="en-US" dirty="0"/>
              <a:t> </a:t>
            </a:r>
            <a:r>
              <a:rPr lang="en-US" dirty="0" err="1" smtClean="0"/>
              <a:t>Morell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84085" y="1523707"/>
            <a:ext cx="5418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“In setting up a room to make this kind of photograph,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464" y="1129041"/>
            <a:ext cx="7220585" cy="563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29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15000" t="7333" r="13750" b="4667"/>
          <a:stretch>
            <a:fillRect/>
          </a:stretch>
        </p:blipFill>
        <p:spPr bwMode="auto">
          <a:xfrm>
            <a:off x="107372" y="0"/>
            <a:ext cx="88842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2249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1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2971800"/>
            <a:ext cx="784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Camera calibration errors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Poor image resolution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Occlusions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Violations of brightness constancy (specular reflections)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Large motions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Low-contrast image regions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Stereo reconstruction pipeline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14400"/>
            <a:ext cx="7772400" cy="2133600"/>
          </a:xfrm>
        </p:spPr>
        <p:txBody>
          <a:bodyPr>
            <a:normAutofit fontScale="92500" lnSpcReduction="20000"/>
          </a:bodyPr>
          <a:lstStyle/>
          <a:p>
            <a:r>
              <a:rPr lang="en-US" smtClean="0"/>
              <a:t>Steps</a:t>
            </a:r>
          </a:p>
          <a:p>
            <a:pPr lvl="1"/>
            <a:r>
              <a:rPr lang="en-US" smtClean="0"/>
              <a:t>Calibrate cameras</a:t>
            </a:r>
          </a:p>
          <a:p>
            <a:pPr lvl="1"/>
            <a:r>
              <a:rPr lang="en-US" smtClean="0"/>
              <a:t>Rectify images</a:t>
            </a:r>
          </a:p>
          <a:p>
            <a:pPr lvl="1"/>
            <a:r>
              <a:rPr lang="en-US" smtClean="0"/>
              <a:t>Compute disparity</a:t>
            </a:r>
          </a:p>
          <a:p>
            <a:pPr lvl="1"/>
            <a:r>
              <a:rPr lang="en-US" smtClean="0"/>
              <a:t>Estimate depth</a:t>
            </a:r>
          </a:p>
        </p:txBody>
      </p:sp>
      <p:sp>
        <p:nvSpPr>
          <p:cNvPr id="28677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2971800"/>
            <a:ext cx="784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What will cause errors?</a:t>
            </a:r>
          </a:p>
        </p:txBody>
      </p:sp>
    </p:spTree>
    <p:extLst>
      <p:ext uri="{BB962C8B-B14F-4D97-AF65-F5344CB8AC3E}">
        <p14:creationId xmlns:p14="http://schemas.microsoft.com/office/powerpoint/2010/main" val="3889530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1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Active stereo with structured light</a:t>
            </a:r>
          </a:p>
        </p:txBody>
      </p:sp>
      <p:graphicFrame>
        <p:nvGraphicFramePr>
          <p:cNvPr id="3074" name="Object 102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066800"/>
          <a:ext cx="9142412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77" name="Photo Editor Photo" r:id="rId29" imgW="9142857" imgH="1714739" progId="MSPhotoEd.3">
                  <p:embed/>
                </p:oleObj>
              </mc:Choice>
              <mc:Fallback>
                <p:oleObj name="Photo Editor Photo" r:id="rId29" imgW="9142857" imgH="171473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066800"/>
                        <a:ext cx="9142412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7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5638800"/>
            <a:ext cx="7772400" cy="990600"/>
          </a:xfrm>
        </p:spPr>
        <p:txBody>
          <a:bodyPr>
            <a:normAutofit fontScale="70000" lnSpcReduction="20000"/>
          </a:bodyPr>
          <a:lstStyle/>
          <a:p>
            <a:r>
              <a:rPr lang="en-US" smtClean="0"/>
              <a:t>Project “structured” light patterns onto the object</a:t>
            </a:r>
          </a:p>
          <a:p>
            <a:pPr lvl="1"/>
            <a:r>
              <a:rPr lang="en-US" smtClean="0"/>
              <a:t>simplifies the correspondence problem</a:t>
            </a:r>
          </a:p>
        </p:txBody>
      </p:sp>
      <p:grpSp>
        <p:nvGrpSpPr>
          <p:cNvPr id="2" name="Group 4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76200" y="3124200"/>
            <a:ext cx="3733800" cy="1936750"/>
            <a:chOff x="48" y="1968"/>
            <a:chExt cx="2352" cy="1220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056" y="2208"/>
              <a:ext cx="144" cy="240"/>
              <a:chOff x="864" y="2064"/>
              <a:chExt cx="144" cy="240"/>
            </a:xfrm>
          </p:grpSpPr>
          <p:sp>
            <p:nvSpPr>
              <p:cNvPr id="3102" name="Rectangle 12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3" name="Rectangle 11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1056" y="2736"/>
              <a:ext cx="144" cy="240"/>
              <a:chOff x="864" y="2064"/>
              <a:chExt cx="144" cy="240"/>
            </a:xfrm>
          </p:grpSpPr>
          <p:sp>
            <p:nvSpPr>
              <p:cNvPr id="3100" name="Rectangle 15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1" name="Rectangle 16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672" y="2496"/>
              <a:ext cx="445" cy="192"/>
              <a:chOff x="768" y="2448"/>
              <a:chExt cx="445" cy="192"/>
            </a:xfrm>
          </p:grpSpPr>
          <p:sp>
            <p:nvSpPr>
              <p:cNvPr id="3098" name="Rectangle 18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9" name="Rectangle 17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3093" name="Picture 20" descr="Picture1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2052" y="2064"/>
              <a:ext cx="34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4" name="Text Box 21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68" y="2976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camera 2</a:t>
              </a:r>
            </a:p>
          </p:txBody>
        </p:sp>
        <p:sp>
          <p:nvSpPr>
            <p:cNvPr id="3095" name="Text Box 22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68" y="1968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camera 1</a:t>
              </a:r>
            </a:p>
          </p:txBody>
        </p:sp>
        <p:sp>
          <p:nvSpPr>
            <p:cNvPr id="3096" name="Text Box 23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8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projector</a:t>
              </a:r>
            </a:p>
          </p:txBody>
        </p:sp>
        <p:sp>
          <p:nvSpPr>
            <p:cNvPr id="3097" name="Freeform 24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1104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" name="Group 41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4800600" y="3124200"/>
            <a:ext cx="3733800" cy="1905000"/>
            <a:chOff x="3024" y="1968"/>
            <a:chExt cx="2352" cy="1200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4032" y="2208"/>
              <a:ext cx="144" cy="240"/>
              <a:chOff x="864" y="2064"/>
              <a:chExt cx="144" cy="240"/>
            </a:xfrm>
          </p:grpSpPr>
          <p:sp>
            <p:nvSpPr>
              <p:cNvPr id="3088" name="Rectangle 26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9" name="Rectangle 27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8" name="Group 31"/>
            <p:cNvGrpSpPr>
              <a:grpSpLocks/>
            </p:cNvGrpSpPr>
            <p:nvPr/>
          </p:nvGrpSpPr>
          <p:grpSpPr bwMode="auto">
            <a:xfrm>
              <a:off x="3648" y="2496"/>
              <a:ext cx="445" cy="192"/>
              <a:chOff x="768" y="2448"/>
              <a:chExt cx="445" cy="192"/>
            </a:xfrm>
          </p:grpSpPr>
          <p:sp>
            <p:nvSpPr>
              <p:cNvPr id="3086" name="Rectangle 32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7" name="Rectangle 33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3082" name="Picture 34" descr="Picture1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5028" y="2064"/>
              <a:ext cx="34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3" name="Text Box 36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744" y="1968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camera 1</a:t>
              </a:r>
            </a:p>
          </p:txBody>
        </p:sp>
        <p:sp>
          <p:nvSpPr>
            <p:cNvPr id="3084" name="Text Box 37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024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projector</a:t>
              </a:r>
            </a:p>
          </p:txBody>
        </p:sp>
        <p:sp>
          <p:nvSpPr>
            <p:cNvPr id="3085" name="Freeform 38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4080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079" name="Rectangle 4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29000" y="2743200"/>
            <a:ext cx="2281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Li Zhang’s one-shot stereo</a:t>
            </a:r>
          </a:p>
        </p:txBody>
      </p:sp>
    </p:spTree>
    <p:extLst>
      <p:ext uri="{BB962C8B-B14F-4D97-AF65-F5344CB8AC3E}">
        <p14:creationId xmlns:p14="http://schemas.microsoft.com/office/powerpoint/2010/main" val="303584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Active stereo with structured light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 smtClean="0"/>
          </a:p>
        </p:txBody>
      </p:sp>
      <p:graphicFrame>
        <p:nvGraphicFramePr>
          <p:cNvPr id="4098" name="Object 0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909763" y="1490663"/>
          <a:ext cx="5324475" cy="387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01" name="Photo Editor Photo" r:id="rId7" imgW="5323810" imgH="3877216" progId="MSPhotoEd.3">
                  <p:embed/>
                </p:oleObj>
              </mc:Choice>
              <mc:Fallback>
                <p:oleObj name="Photo Editor Photo" r:id="rId7" imgW="5323810" imgH="387721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9763" y="1490663"/>
                        <a:ext cx="5324475" cy="387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785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Laser scanning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smtClean="0"/>
              <a:t>Optical triangulation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Project a single stripe of laser light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Scan it across the surface of the object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This is a very precise version of structured light scanning</a:t>
            </a:r>
          </a:p>
        </p:txBody>
      </p:sp>
      <p:pic>
        <p:nvPicPr>
          <p:cNvPr id="29700" name="Picture 4" descr="cyber_triang_geom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1295400"/>
            <a:ext cx="39179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scanner-head-and-david-head-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30763" y="1352550"/>
            <a:ext cx="393223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060950" y="3881438"/>
            <a:ext cx="34734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Digital Michelangelo Project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hlinkClick r:id="rId10"/>
              </a:rPr>
              <a:t>http://graphics.stanford.edu/projects/mich/</a:t>
            </a:r>
            <a:endParaRPr lang="en-US" sz="1400" smtClean="0">
              <a:solidFill>
                <a:srgbClr val="000000"/>
              </a:solidFill>
            </a:endParaRP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3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Laser scanned models</a:t>
            </a:r>
          </a:p>
        </p:txBody>
      </p:sp>
      <p:pic>
        <p:nvPicPr>
          <p:cNvPr id="30723" name="Picture 4" descr="fd35h-csh-s-and-bfd41h-csh-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8213" y="1023938"/>
            <a:ext cx="4802187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59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1" smtClean="0">
                <a:solidFill>
                  <a:srgbClr val="000000"/>
                </a:solidFill>
              </a:rPr>
              <a:t>The Digital Michelangelo Project</a:t>
            </a:r>
            <a:r>
              <a:rPr lang="en-US" sz="1600" smtClean="0">
                <a:solidFill>
                  <a:srgbClr val="000000"/>
                </a:solidFill>
              </a:rPr>
              <a:t>, Levoy et al.</a:t>
            </a:r>
          </a:p>
        </p:txBody>
      </p:sp>
    </p:spTree>
    <p:extLst>
      <p:ext uri="{BB962C8B-B14F-4D97-AF65-F5344CB8AC3E}">
        <p14:creationId xmlns:p14="http://schemas.microsoft.com/office/powerpoint/2010/main" val="3897322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Laser scanned models</a:t>
            </a:r>
          </a:p>
        </p:txBody>
      </p:sp>
      <p:sp>
        <p:nvSpPr>
          <p:cNvPr id="31748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59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1" smtClean="0">
                <a:solidFill>
                  <a:srgbClr val="000000"/>
                </a:solidFill>
              </a:rPr>
              <a:t>The Digital Michelangelo Project</a:t>
            </a:r>
            <a:r>
              <a:rPr lang="en-US" sz="1600" smtClean="0">
                <a:solidFill>
                  <a:srgbClr val="000000"/>
                </a:solidFill>
              </a:rPr>
              <a:t>, Levoy et al.</a:t>
            </a:r>
          </a:p>
        </p:txBody>
      </p:sp>
      <p:pic>
        <p:nvPicPr>
          <p:cNvPr id="31749" name="Picture 6" descr="david-classic-leftlight-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846138"/>
            <a:ext cx="4779963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8320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Laser scanned models</a:t>
            </a:r>
          </a:p>
        </p:txBody>
      </p:sp>
      <p:pic>
        <p:nvPicPr>
          <p:cNvPr id="32771" name="Picture 4" descr="david-righteye-and-hair-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92263" y="995363"/>
            <a:ext cx="6205537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59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1" smtClean="0">
                <a:solidFill>
                  <a:srgbClr val="000000"/>
                </a:solidFill>
              </a:rPr>
              <a:t>The Digital Michelangelo Project</a:t>
            </a:r>
            <a:r>
              <a:rPr lang="en-US" sz="1600" smtClean="0">
                <a:solidFill>
                  <a:srgbClr val="000000"/>
                </a:solidFill>
              </a:rPr>
              <a:t>, Levoy et al.</a:t>
            </a:r>
          </a:p>
        </p:txBody>
      </p:sp>
    </p:spTree>
    <p:extLst>
      <p:ext uri="{BB962C8B-B14F-4D97-AF65-F5344CB8AC3E}">
        <p14:creationId xmlns:p14="http://schemas.microsoft.com/office/powerpoint/2010/main" val="2829763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Laser scanned models</a:t>
            </a:r>
          </a:p>
        </p:txBody>
      </p:sp>
      <p:pic>
        <p:nvPicPr>
          <p:cNvPr id="33796" name="Picture 8" descr="david-eye-qtrmm-ss-annotated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38238" y="1657350"/>
            <a:ext cx="74723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59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1" smtClean="0">
                <a:solidFill>
                  <a:srgbClr val="000000"/>
                </a:solidFill>
              </a:rPr>
              <a:t>The Digital Michelangelo Project</a:t>
            </a:r>
            <a:r>
              <a:rPr lang="en-US" sz="1600" smtClean="0">
                <a:solidFill>
                  <a:srgbClr val="000000"/>
                </a:solidFill>
              </a:rPr>
              <a:t>, Levoy et al.</a:t>
            </a:r>
          </a:p>
        </p:txBody>
      </p:sp>
    </p:spTree>
    <p:extLst>
      <p:ext uri="{BB962C8B-B14F-4D97-AF65-F5344CB8AC3E}">
        <p14:creationId xmlns:p14="http://schemas.microsoft.com/office/powerpoint/2010/main" val="29099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Laser scanned models</a:t>
            </a:r>
          </a:p>
        </p:txBody>
      </p:sp>
      <p:pic>
        <p:nvPicPr>
          <p:cNvPr id="34819" name="Picture 4" descr="david-eye-vrip-wireframe-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9563" y="1039813"/>
            <a:ext cx="6026150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59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i="1" smtClean="0">
                <a:solidFill>
                  <a:srgbClr val="000000"/>
                </a:solidFill>
              </a:rPr>
              <a:t>The Digital Michelangelo Project</a:t>
            </a:r>
            <a:r>
              <a:rPr lang="en-US" sz="1600" smtClean="0">
                <a:solidFill>
                  <a:srgbClr val="000000"/>
                </a:solidFill>
              </a:rPr>
              <a:t>, Levoy et al.</a:t>
            </a:r>
          </a:p>
        </p:txBody>
      </p:sp>
    </p:spTree>
    <p:extLst>
      <p:ext uri="{BB962C8B-B14F-4D97-AF65-F5344CB8AC3E}">
        <p14:creationId xmlns:p14="http://schemas.microsoft.com/office/powerpoint/2010/main" val="1837889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Next assignment: Making pinhole cameras</a:t>
            </a:r>
            <a:br>
              <a:rPr lang="en-US" dirty="0" smtClean="0"/>
            </a:br>
            <a:r>
              <a:rPr lang="en-US" dirty="0" smtClean="0"/>
              <a:t>(and stereo depth estimation)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24140" y="1310467"/>
            <a:ext cx="6584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Groups of 1-2 – find a partner with a good digital camera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327" y="1850866"/>
            <a:ext cx="2989336" cy="31157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29802" y="5117362"/>
            <a:ext cx="55338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en.wikipedia.org</a:t>
            </a:r>
            <a:r>
              <a:rPr lang="en-US" sz="1400" dirty="0"/>
              <a:t>/wiki/Anaglyph_3D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92" y="2247037"/>
            <a:ext cx="3760204" cy="30169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8335" y="5294420"/>
            <a:ext cx="55338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From James Hays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556426" y="6483233"/>
            <a:ext cx="7516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on a class project from Antonio </a:t>
            </a:r>
            <a:r>
              <a:rPr lang="en-US" dirty="0" err="1" smtClean="0"/>
              <a:t>Torralba’s</a:t>
            </a:r>
            <a:r>
              <a:rPr lang="en-US" dirty="0" smtClean="0"/>
              <a:t> Vision class (MIT).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080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Stereo and Depth Estimation (</a:t>
            </a:r>
            <a:r>
              <a:rPr lang="en-US" dirty="0" err="1" smtClean="0"/>
              <a:t>Sz</a:t>
            </a:r>
            <a:r>
              <a:rPr lang="en-US" dirty="0" smtClean="0"/>
              <a:t> 11)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803650" y="5959475"/>
            <a:ext cx="51689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>
                <a:latin typeface="Arial" pitchFamily="34" charset="0"/>
                <a:cs typeface="Arial" pitchFamily="34" charset="0"/>
              </a:rPr>
              <a:t>cs129: Computational Photography</a:t>
            </a:r>
          </a:p>
          <a:p>
            <a:pPr algn="r"/>
            <a:r>
              <a:rPr lang="en-US">
                <a:latin typeface="Arial" pitchFamily="34" charset="0"/>
                <a:cs typeface="Arial" pitchFamily="34" charset="0"/>
              </a:rPr>
              <a:t>James Hays, Brown, Spring 2011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0" y="6583363"/>
            <a:ext cx="3124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Slides from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Steve Seitz and Robert Collins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6781800" cy="391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062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depth estimated?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251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of Flight</a:t>
            </a:r>
            <a:endParaRPr lang="en-US" dirty="0"/>
          </a:p>
        </p:txBody>
      </p:sp>
      <p:pic>
        <p:nvPicPr>
          <p:cNvPr id="21506" name="Picture 2" descr="\\cifs.cs.brown.edu\dfs\home\hays\My Documents\My Dropbox\comp_photo\stereo lecture\images\450px-Lidar_P12709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352800"/>
            <a:ext cx="2286001" cy="3048000"/>
          </a:xfrm>
          <a:prstGeom prst="rect">
            <a:avLst/>
          </a:prstGeom>
          <a:noFill/>
        </p:spPr>
      </p:pic>
      <p:pic>
        <p:nvPicPr>
          <p:cNvPr id="21507" name="Picture 3" descr="\\cifs.cs.brown.edu\dfs\home\hays\My Documents\My Dropbox\comp_photo\stereo lecture\images\470px-Radar_anten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7518" y="3429000"/>
            <a:ext cx="2292482" cy="2927871"/>
          </a:xfrm>
          <a:prstGeom prst="rect">
            <a:avLst/>
          </a:prstGeom>
          <a:noFill/>
        </p:spPr>
      </p:pic>
      <p:pic>
        <p:nvPicPr>
          <p:cNvPr id="21508" name="Picture 4" descr="\\cifs.cs.brown.edu\dfs\home\hays\My Documents\My Dropbox\comp_photo\stereo lecture\images\496px-Sonar_Principle_EN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72" y="1371600"/>
            <a:ext cx="3303528" cy="1771650"/>
          </a:xfrm>
          <a:prstGeom prst="rect">
            <a:avLst/>
          </a:prstGeom>
          <a:noFill/>
        </p:spPr>
      </p:pic>
      <p:pic>
        <p:nvPicPr>
          <p:cNvPr id="21509" name="Picture 5" descr="\\cifs.cs.brown.edu\dfs\home\hays\My Documents\My Dropbox\comp_photo\stereo lecture\images\Toothed_whale_sound_producti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8037" y="1447800"/>
            <a:ext cx="3916363" cy="182837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43200" y="64770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Humans can learn to echolocate!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75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5000" t="7333" r="13750" b="4667"/>
          <a:stretch>
            <a:fillRect/>
          </a:stretch>
        </p:blipFill>
        <p:spPr bwMode="auto">
          <a:xfrm>
            <a:off x="107374" y="0"/>
            <a:ext cx="88842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65776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 p' F p = 0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8.5"/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begin{document}&#10;\[&#10;\mbox{\em matchCost} = \sum_{x,y} \|I(x,y) - J(x+d_{xy},y)\|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9"/>
  <p:tag name="PICTUREFILESIZE" val="11580"/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begin{document}&#10;\[&#10;\mbox{\em smoothnessCost} = \sum_{neighbor~pixels~p, q} |d_p - d_q|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13"/>
  <p:tag name="PICTUREFILESIZE" val="11850"/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begin{document}&#10;\em Energy = matchCost + smoothnessCost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4"/>
  <p:tag name="PICTUREFILESIZE" val="10093"/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disparity = x-x'= \frac{baseline * f}{z}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72"/>
  <p:tag name="BOXFONT" val="10"/>
  <p:tag name="BOXWRAP" val="False"/>
  <p:tag name="WORKAROUNDTRANSPARENCYBUG" val="False"/>
  <p:tag name="BITMAPFORMAT" val="bmpmono"/>
  <p:tag name="DEBUGINTERACTIVE" val="True"/>
  <p:tag name="ORIGWIDTH" val="286"/>
  <p:tag name="PICTUREFILESIZE" val="298062"/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l' &amp; = &amp; Fp \\&#10;l &amp; = &amp; p' F 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293.25"/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 p' F p =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12.25"/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0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3.75"/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Perception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pectrum">
    <a:dk1>
      <a:sysClr val="windowText" lastClr="000000"/>
    </a:dk1>
    <a:lt1>
      <a:sysClr val="window" lastClr="FFFFFF"/>
    </a:lt1>
    <a:dk2>
      <a:srgbClr val="252731"/>
    </a:dk2>
    <a:lt2>
      <a:srgbClr val="EAE7E4"/>
    </a:lt2>
    <a:accent1>
      <a:srgbClr val="990000"/>
    </a:accent1>
    <a:accent2>
      <a:srgbClr val="FF6600"/>
    </a:accent2>
    <a:accent3>
      <a:srgbClr val="FFBA00"/>
    </a:accent3>
    <a:accent4>
      <a:srgbClr val="99CC00"/>
    </a:accent4>
    <a:accent5>
      <a:srgbClr val="528A02"/>
    </a:accent5>
    <a:accent6>
      <a:srgbClr val="333333"/>
    </a:accent6>
    <a:hlink>
      <a:srgbClr val="660000"/>
    </a:hlink>
    <a:folHlink>
      <a:srgbClr val="CC33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12586</TotalTime>
  <Words>1154</Words>
  <Application>Microsoft Macintosh PowerPoint</Application>
  <PresentationFormat>On-screen Show (4:3)</PresentationFormat>
  <Paragraphs>224</Paragraphs>
  <Slides>49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Office Theme</vt:lpstr>
      <vt:lpstr>Photo Editor Photo</vt:lpstr>
      <vt:lpstr>Image</vt:lpstr>
      <vt:lpstr>Computational Photography lecture 10 – (pinhole) stereo cameras CS 590-134 (future 572)  Spring 2016</vt:lpstr>
      <vt:lpstr>PowerPoint Presentation</vt:lpstr>
      <vt:lpstr>PowerPoint Presentation</vt:lpstr>
      <vt:lpstr>PowerPoint Presentation</vt:lpstr>
      <vt:lpstr>Next assignment: Making pinhole cameras (and stereo depth estimation)</vt:lpstr>
      <vt:lpstr>Stereo and Depth Estimation (Sz 11)</vt:lpstr>
      <vt:lpstr>How is depth estimated?</vt:lpstr>
      <vt:lpstr>Time of Flight</vt:lpstr>
      <vt:lpstr>PowerPoint Presentation</vt:lpstr>
      <vt:lpstr>PowerPoint Presentation</vt:lpstr>
      <vt:lpstr>PowerPoint Presentation</vt:lpstr>
      <vt:lpstr>Stereo 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Stereo</vt:lpstr>
      <vt:lpstr>Stereo</vt:lpstr>
      <vt:lpstr>Stereo correspondence</vt:lpstr>
      <vt:lpstr>Fundamental matrix</vt:lpstr>
      <vt:lpstr>Fundamental matrix</vt:lpstr>
      <vt:lpstr>Stereo image rectification</vt:lpstr>
      <vt:lpstr>Stereo image rectification</vt:lpstr>
      <vt:lpstr>Stereo matching algorithms</vt:lpstr>
      <vt:lpstr>Your basic stereo algorithm</vt:lpstr>
      <vt:lpstr>Window size</vt:lpstr>
      <vt:lpstr>Stereo results</vt:lpstr>
      <vt:lpstr>Results with window search</vt:lpstr>
      <vt:lpstr>Better methods exist...</vt:lpstr>
      <vt:lpstr>Stereo as energy minimization</vt:lpstr>
      <vt:lpstr>Stereo as energy minimization</vt:lpstr>
      <vt:lpstr>Depth from disparity</vt:lpstr>
      <vt:lpstr>PowerPoint Presentation</vt:lpstr>
      <vt:lpstr>Stereo reconstruction pipeline</vt:lpstr>
      <vt:lpstr>Active stereo with structured light</vt:lpstr>
      <vt:lpstr>Active stereo with structured light</vt:lpstr>
      <vt:lpstr>Laser scanning</vt:lpstr>
      <vt:lpstr>Laser scanned models</vt:lpstr>
      <vt:lpstr>Laser scanned models</vt:lpstr>
      <vt:lpstr>Laser scanned models</vt:lpstr>
      <vt:lpstr>Laser scanned models</vt:lpstr>
      <vt:lpstr>Laser scanned models</vt:lpstr>
    </vt:vector>
  </TitlesOfParts>
  <Company>Stony Brook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 CSE 527  Spring 2011</dc:title>
  <dc:creator>Alexander Berg</dc:creator>
  <cp:lastModifiedBy>Alexander Berg</cp:lastModifiedBy>
  <cp:revision>79</cp:revision>
  <dcterms:created xsi:type="dcterms:W3CDTF">2011-02-01T16:22:45Z</dcterms:created>
  <dcterms:modified xsi:type="dcterms:W3CDTF">2016-03-28T18:31:08Z</dcterms:modified>
</cp:coreProperties>
</file>