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5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422" r:id="rId3"/>
    <p:sldId id="333" r:id="rId4"/>
    <p:sldId id="424" r:id="rId5"/>
    <p:sldId id="425" r:id="rId6"/>
    <p:sldId id="469" r:id="rId7"/>
    <p:sldId id="426" r:id="rId8"/>
    <p:sldId id="427" r:id="rId9"/>
    <p:sldId id="428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37" r:id="rId19"/>
    <p:sldId id="438" r:id="rId20"/>
    <p:sldId id="439" r:id="rId21"/>
    <p:sldId id="440" r:id="rId22"/>
    <p:sldId id="441" r:id="rId23"/>
    <p:sldId id="442" r:id="rId24"/>
    <p:sldId id="443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451" r:id="rId33"/>
    <p:sldId id="452" r:id="rId34"/>
    <p:sldId id="453" r:id="rId35"/>
    <p:sldId id="454" r:id="rId36"/>
    <p:sldId id="455" r:id="rId37"/>
    <p:sldId id="456" r:id="rId38"/>
    <p:sldId id="457" r:id="rId39"/>
    <p:sldId id="458" r:id="rId40"/>
    <p:sldId id="459" r:id="rId41"/>
    <p:sldId id="460" r:id="rId42"/>
    <p:sldId id="461" r:id="rId43"/>
    <p:sldId id="462" r:id="rId44"/>
    <p:sldId id="463" r:id="rId45"/>
    <p:sldId id="464" r:id="rId46"/>
    <p:sldId id="465" r:id="rId47"/>
    <p:sldId id="466" r:id="rId48"/>
    <p:sldId id="467" r:id="rId49"/>
    <p:sldId id="470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1" autoAdjust="0"/>
    <p:restoredTop sz="84244" autoAdjust="0"/>
  </p:normalViewPr>
  <p:slideViewPr>
    <p:cSldViewPr snapToGrid="0" snapToObjects="1">
      <p:cViewPr varScale="1">
        <p:scale>
          <a:sx n="131" d="100"/>
          <a:sy n="131" d="100"/>
        </p:scale>
        <p:origin x="-16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Relationship Id="rId2" Type="http://schemas.openxmlformats.org/officeDocument/2006/relationships/slide" Target="slides/slide18.xml"/><Relationship Id="rId3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54EC0-2C0E-5B4C-BB31-B7560296D8C9}" type="datetimeFigureOut">
              <a:rPr lang="en-US" smtClean="0"/>
              <a:t>4/13/16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DCCF8-A222-4747-B82C-C9532FD51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9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Answers:</a:t>
            </a:r>
            <a:r>
              <a:rPr lang="en-US" baseline="0" dirty="0" smtClean="0"/>
              <a:t> </a:t>
            </a:r>
          </a:p>
          <a:p>
            <a:pPr marL="228600" indent="-228600">
              <a:buNone/>
            </a:pPr>
            <a:r>
              <a:rPr lang="en-US" dirty="0" smtClean="0"/>
              <a:t>1) </a:t>
            </a:r>
            <a:r>
              <a:rPr lang="en-US" dirty="0" err="1" smtClean="0"/>
              <a:t>Plenoptic</a:t>
            </a:r>
            <a:r>
              <a:rPr lang="en-US" dirty="0" smtClean="0"/>
              <a:t> function</a:t>
            </a:r>
          </a:p>
          <a:p>
            <a:pPr marL="228600" indent="-228600">
              <a:buNone/>
            </a:pPr>
            <a:r>
              <a:rPr lang="en-US" dirty="0" smtClean="0"/>
              <a:t>2)</a:t>
            </a:r>
            <a:r>
              <a:rPr lang="en-US" baseline="0" dirty="0" smtClean="0"/>
              <a:t> A</a:t>
            </a:r>
            <a:r>
              <a:rPr lang="en-US" dirty="0" smtClean="0"/>
              <a:t>mount</a:t>
            </a:r>
            <a:r>
              <a:rPr lang="en-US" baseline="0" dirty="0" smtClean="0"/>
              <a:t> of light</a:t>
            </a:r>
          </a:p>
          <a:p>
            <a:pPr marL="228600" indent="-228600">
              <a:buNone/>
            </a:pPr>
            <a:r>
              <a:rPr lang="en-US" baseline="0" dirty="0" smtClean="0"/>
              <a:t>3) Limit light and get depth of field effects; sharp images that are easy to display</a:t>
            </a:r>
          </a:p>
          <a:p>
            <a:pPr marL="228600" indent="-228600">
              <a:buNone/>
            </a:pPr>
            <a:r>
              <a:rPr lang="en-US" baseline="0" dirty="0" smtClean="0"/>
              <a:t>4) Lots of 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856102-7C12-44E3-9B61-5EDD0A3DEB10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5A5A5-AC04-41D2-827A-EAADDB20938B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6E719-FAB0-4528-BEF2-099CB32EC1F6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68AE7-BE0C-47DE-BCE5-3769041515A0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C379D-1FA9-4C5D-A2B4-CE2EC84057A5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17DDC2-56D4-423B-A426-B41418C15EB6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2E4856-1E29-4EE0-9D64-315D56FDDF9E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(votes</a:t>
            </a:r>
            <a:r>
              <a:rPr lang="en-US" baseline="0" dirty="0" smtClean="0"/>
              <a:t> and comments are their votes for the best homework 1 write-up, and the best image in any of the write-ups.)  Sakai should be open by the time class happens.  I am working to try and combine the </a:t>
            </a:r>
            <a:r>
              <a:rPr lang="en-US" baseline="0" dirty="0" err="1" smtClean="0"/>
              <a:t>sakai</a:t>
            </a:r>
            <a:r>
              <a:rPr lang="en-US" baseline="0" dirty="0" smtClean="0"/>
              <a:t> for 590 and 790, hopefully this will work out </a:t>
            </a:r>
            <a:r>
              <a:rPr lang="en-US" baseline="0" dirty="0" smtClean="0">
                <a:sym typeface="Wingdings"/>
              </a:rPr>
              <a:t>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C65D6-1C22-A94C-9391-5DBD8DC85A3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90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(votes</a:t>
            </a:r>
            <a:r>
              <a:rPr lang="en-US" baseline="0" dirty="0" smtClean="0"/>
              <a:t> and comments are their votes for the best homework 1 write-up, and the best image in any of the write-ups.)  Sakai should be open by the time class happens.  I am working to try and combine the </a:t>
            </a:r>
            <a:r>
              <a:rPr lang="en-US" baseline="0" dirty="0" err="1" smtClean="0"/>
              <a:t>sakai</a:t>
            </a:r>
            <a:r>
              <a:rPr lang="en-US" baseline="0" dirty="0" smtClean="0"/>
              <a:t> for 590 and 790, hopefully this will work out </a:t>
            </a:r>
            <a:r>
              <a:rPr lang="en-US" baseline="0" dirty="0" smtClean="0">
                <a:sym typeface="Wingdings"/>
              </a:rPr>
              <a:t>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C65D6-1C22-A94C-9391-5DBD8DC85A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90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65DE2D-B43A-4809-9F43-A0D11507C48D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C00F9F-FA22-4E68-AE92-A73BF5E34EA1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F75DC-2DAD-45AD-BC6F-C3559FDD87A9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E2F93-44B5-430B-8CF5-E84D5DA74343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E3FED-7E50-470B-BE2C-C84DAC8992C1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1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3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0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2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2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/>
              <a:t>4/13/16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8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/>
              <a:t>4/13/16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7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/>
              <a:t>4/13/16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8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8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A44E-D3AB-2D4B-A15D-6F962C57C288}" type="datetimeFigureOut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05FB-31E7-1F4C-BDF2-9B407CCD8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5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7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179AA44E-D3AB-2D4B-A15D-6F962C57C288}" type="datetimeFigureOut">
              <a:rPr lang="en-US" smtClean="0"/>
              <a:pPr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CA8A05FB-31E7-1F4C-BDF2-9B407CCD8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7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9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20.png"/><Relationship Id="rId8" Type="http://schemas.openxmlformats.org/officeDocument/2006/relationships/image" Target="../media/image21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9.png"/><Relationship Id="rId6" Type="http://schemas.openxmlformats.org/officeDocument/2006/relationships/image" Target="../media/image22.png"/><Relationship Id="rId7" Type="http://schemas.openxmlformats.org/officeDocument/2006/relationships/hyperlink" Target="http://www.middlebury.edu/stereo/" TargetMode="External"/><Relationship Id="rId8" Type="http://schemas.openxmlformats.org/officeDocument/2006/relationships/hyperlink" Target="http://www.csd.uwo.ca/~yuri/Papers/pami01.pdf" TargetMode="External"/><Relationship Id="rId9" Type="http://schemas.openxmlformats.org/officeDocument/2006/relationships/oleObject" Target="../embeddings/oleObject6.bin"/><Relationship Id="rId10" Type="http://schemas.openxmlformats.org/officeDocument/2006/relationships/image" Target="../media/image2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wmf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28JwgxbQx8w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hyperlink" Target="http://www.futurepicture.org/?p=9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hyperlink" Target="http://www.futurepicture.org/?p=97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ipo.int/patentscope/search/en/WO2007043036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hyperlink" Target="http://research.microsoft.com/apps/video/default.aspx?id=144455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8BmgtMKFbY" TargetMode="External"/><Relationship Id="rId4" Type="http://schemas.openxmlformats.org/officeDocument/2006/relationships/hyperlink" Target="http://www.youtube.com/watch?v=4LW8wgmfpTE" TargetMode="External"/><Relationship Id="rId5" Type="http://schemas.openxmlformats.org/officeDocument/2006/relationships/hyperlink" Target="http://www.youtube.com/watch?v=1jbvnk1T4vQ" TargetMode="External"/><Relationship Id="rId6" Type="http://schemas.openxmlformats.org/officeDocument/2006/relationships/hyperlink" Target="http://vimeo.com/user3445108/kiwibankinteractivewall" TargetMode="External"/><Relationship Id="rId7" Type="http://schemas.openxmlformats.org/officeDocument/2006/relationships/hyperlink" Target="http://www.youtube.com/watch?v=V7LthXRoESw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8CTJL5lUjH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qs.org/patents/app/20100118123" TargetMode="External"/><Relationship Id="rId4" Type="http://schemas.openxmlformats.org/officeDocument/2006/relationships/hyperlink" Target="http://www.faqs.org/patents/app/20100020078" TargetMode="External"/><Relationship Id="rId5" Type="http://schemas.openxmlformats.org/officeDocument/2006/relationships/hyperlink" Target="http://www.faqs.org/patents/app/2010000771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uturepicture.org/?p=97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blisteredthumbs.net/2010/11/dance-central-angry-review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isteredthumbs.net/2010/11/dance-central-angry-review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48940"/>
            <a:ext cx="9144000" cy="1470025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Computational Photography</a:t>
            </a:r>
            <a:br>
              <a:rPr lang="en-US" sz="2400" dirty="0" smtClean="0"/>
            </a:br>
            <a:r>
              <a:rPr lang="en-US" sz="2400" dirty="0" smtClean="0"/>
              <a:t>lecture 13 – How the </a:t>
            </a:r>
            <a:r>
              <a:rPr lang="en-US" sz="2400" dirty="0" err="1" smtClean="0"/>
              <a:t>Kinect</a:t>
            </a:r>
            <a:r>
              <a:rPr lang="en-US" sz="2400" dirty="0" smtClean="0"/>
              <a:t> 1 works?</a:t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CS 590-134 (future 572)  Spring 2016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28" y="310455"/>
            <a:ext cx="2516306" cy="181997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4187367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Prof.  Alex Berg</a:t>
            </a:r>
          </a:p>
          <a:p>
            <a:endParaRPr lang="en-US" dirty="0"/>
          </a:p>
          <a:p>
            <a:r>
              <a:rPr lang="en-US" dirty="0" smtClean="0"/>
              <a:t>(Credits to many other folks on individual slides)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43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Kinect</a:t>
            </a:r>
            <a:r>
              <a:rPr lang="en-US" dirty="0" smtClean="0"/>
              <a:t> Works: Overview</a:t>
            </a:r>
            <a:endParaRPr lang="en-US" dirty="0"/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87" y="1372362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55987" y="1067562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Projector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55987" y="2456688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Sensor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040" y="294029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Projected Light Pattern</a:t>
            </a:r>
            <a:endParaRPr lang="en-US" dirty="0"/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87" y="429946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8617" y="62507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Image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560064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Stereo Algorithm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7820251">
            <a:off x="3920537" y="1300620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851063" y="2393271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266293" y="3560063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596589" y="4588291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33" y="4122931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01862" y="4365003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Segmentation, </a:t>
            </a:r>
          </a:p>
          <a:p>
            <a:r>
              <a:rPr lang="en-US" dirty="0" smtClean="0"/>
              <a:t>Part Prediction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39324" y="624256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Body 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5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Stereo from projected dots</a:t>
            </a:r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87" y="1372362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55987" y="1067562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Projector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55987" y="2456688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Sensor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040" y="294029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Projected Light Pattern</a:t>
            </a:r>
            <a:endParaRPr lang="en-US" dirty="0"/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87" y="429946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8617" y="62507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Image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560064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Stereo Algorithm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7820251">
            <a:off x="3920537" y="1300620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851063" y="2393271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266293" y="3560063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596589" y="4588291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33" y="4122931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01862" y="4365003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Segmentation, </a:t>
            </a:r>
          </a:p>
          <a:p>
            <a:r>
              <a:rPr lang="en-US" dirty="0" smtClean="0"/>
              <a:t>Part Prediction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39324" y="624256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Body Pose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-5885" y="838200"/>
            <a:ext cx="4992413" cy="60385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9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Stereo from projected dots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Overview of depth from stereo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it works for a projector/sensor pair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Stereo algorithm used by </a:t>
            </a:r>
            <a:r>
              <a:rPr lang="en-US" dirty="0" err="1" smtClean="0"/>
              <a:t>Primesense</a:t>
            </a:r>
            <a:r>
              <a:rPr lang="en-US" dirty="0" smtClean="0"/>
              <a:t> (</a:t>
            </a:r>
            <a:r>
              <a:rPr lang="en-US" dirty="0" err="1" smtClean="0"/>
              <a:t>Kinect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22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from Stereo Images</a:t>
            </a:r>
          </a:p>
        </p:txBody>
      </p:sp>
      <p:sp>
        <p:nvSpPr>
          <p:cNvPr id="38916" name="Text Box 10"/>
          <p:cNvSpPr txBox="1">
            <a:spLocks noChangeArrowheads="1"/>
          </p:cNvSpPr>
          <p:nvPr/>
        </p:nvSpPr>
        <p:spPr bwMode="auto">
          <a:xfrm>
            <a:off x="2432050" y="11128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image 1</a:t>
            </a:r>
            <a:endParaRPr lang="en-GB"/>
          </a:p>
        </p:txBody>
      </p:sp>
      <p:sp>
        <p:nvSpPr>
          <p:cNvPr id="38917" name="Text Box 11"/>
          <p:cNvSpPr txBox="1">
            <a:spLocks noChangeArrowheads="1"/>
          </p:cNvSpPr>
          <p:nvPr/>
        </p:nvSpPr>
        <p:spPr bwMode="auto">
          <a:xfrm>
            <a:off x="5556250" y="11128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image 2</a:t>
            </a:r>
            <a:endParaRPr lang="en-GB"/>
          </a:p>
        </p:txBody>
      </p:sp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3433763" y="3551238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Dense depth map</a:t>
            </a:r>
            <a:endParaRPr lang="en-GB"/>
          </a:p>
        </p:txBody>
      </p:sp>
      <p:pic>
        <p:nvPicPr>
          <p:cNvPr id="38919" name="Picture 13" descr="rect_006_007_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5588" y="1463675"/>
            <a:ext cx="274161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4" descr="rect_006_007_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452563"/>
            <a:ext cx="2749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5" descr="disparity_006_007_l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962400"/>
            <a:ext cx="2749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Box 9"/>
          <p:cNvSpPr txBox="1">
            <a:spLocks noChangeArrowheads="1"/>
          </p:cNvSpPr>
          <p:nvPr/>
        </p:nvSpPr>
        <p:spPr bwMode="auto">
          <a:xfrm flipH="1">
            <a:off x="2811451" y="6538412"/>
            <a:ext cx="6337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Some of following slides adapted from </a:t>
            </a:r>
            <a:r>
              <a:rPr lang="en-US" sz="1400" dirty="0"/>
              <a:t>Steve Seitz and Lana Lazebnik</a:t>
            </a:r>
          </a:p>
        </p:txBody>
      </p:sp>
    </p:spTree>
    <p:extLst>
      <p:ext uri="{BB962C8B-B14F-4D97-AF65-F5344CB8AC3E}">
        <p14:creationId xmlns:p14="http://schemas.microsoft.com/office/powerpoint/2010/main" val="109380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from Stereo Images</a:t>
            </a:r>
            <a:endParaRPr lang="en-US" dirty="0"/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Goal: recover depth by finding image coordinate x’ that corresponds to x</a:t>
            </a:r>
            <a:endParaRPr lang="en-US" sz="2800" dirty="0"/>
          </a:p>
        </p:txBody>
      </p:sp>
      <p:grpSp>
        <p:nvGrpSpPr>
          <p:cNvPr id="24" name="Group 47"/>
          <p:cNvGrpSpPr>
            <a:grpSpLocks noChangeAspect="1"/>
          </p:cNvGrpSpPr>
          <p:nvPr/>
        </p:nvGrpSpPr>
        <p:grpSpPr bwMode="auto">
          <a:xfrm>
            <a:off x="4648200" y="2684426"/>
            <a:ext cx="3823231" cy="3487774"/>
            <a:chOff x="432" y="1264"/>
            <a:chExt cx="2296" cy="2065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720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2016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432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1728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1324" y="1515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V="1">
              <a:off x="768" y="1536"/>
              <a:ext cx="576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H="1" flipV="1">
              <a:off x="1344" y="1536"/>
              <a:ext cx="72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 flipV="1">
              <a:off x="748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609" y="2607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892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1845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2043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720" y="249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sm"/>
              <a:tailEnd type="arrow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736" y="2272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</a:t>
              </a:r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>
              <a:off x="1872" y="2496"/>
              <a:ext cx="1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sm"/>
              <a:tailEnd type="none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1851" y="2272"/>
              <a:ext cx="22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x’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1036" y="2910"/>
              <a:ext cx="703" cy="4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Baseline</a:t>
              </a:r>
              <a:br>
                <a:rPr lang="en-US" sz="2000"/>
              </a:br>
              <a:r>
                <a:rPr lang="en-US" sz="2000"/>
                <a:t>B</a:t>
              </a: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 flipV="1">
              <a:off x="2496" y="1536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2540" y="2031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z</a:t>
              </a:r>
            </a:p>
          </p:txBody>
        </p:sp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508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C</a:t>
              </a:r>
              <a:endParaRPr lang="en-US" sz="2000" baseline="-25000" dirty="0"/>
            </a:p>
          </p:txBody>
        </p:sp>
        <p:sp>
          <p:nvSpPr>
            <p:cNvPr id="45" name="Text Box 25"/>
            <p:cNvSpPr txBox="1">
              <a:spLocks noChangeArrowheads="1"/>
            </p:cNvSpPr>
            <p:nvPr/>
          </p:nvSpPr>
          <p:spPr bwMode="auto">
            <a:xfrm>
              <a:off x="1824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C’</a:t>
              </a:r>
              <a:endParaRPr lang="en-US" sz="2000" baseline="-25000" dirty="0"/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1104" y="1264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47" name="Line 27"/>
            <p:cNvSpPr>
              <a:spLocks noChangeShapeType="1"/>
            </p:cNvSpPr>
            <p:nvPr/>
          </p:nvSpPr>
          <p:spPr bwMode="auto">
            <a:xfrm>
              <a:off x="796" y="2901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2022" y="2608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1105828" y="2362200"/>
            <a:ext cx="2856572" cy="3795508"/>
            <a:chOff x="609600" y="753824"/>
            <a:chExt cx="3905925" cy="5189776"/>
          </a:xfrm>
        </p:grpSpPr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609600" y="1143000"/>
              <a:ext cx="3905925" cy="4800600"/>
              <a:chOff x="533400" y="957263"/>
              <a:chExt cx="4491038" cy="5519737"/>
            </a:xfrm>
          </p:grpSpPr>
          <p:sp>
            <p:nvSpPr>
              <p:cNvPr id="4" name="Freeform 4"/>
              <p:cNvSpPr>
                <a:spLocks/>
              </p:cNvSpPr>
              <p:nvPr/>
            </p:nvSpPr>
            <p:spPr bwMode="auto">
              <a:xfrm>
                <a:off x="3481388" y="957263"/>
                <a:ext cx="1220787" cy="839787"/>
              </a:xfrm>
              <a:custGeom>
                <a:avLst/>
                <a:gdLst>
                  <a:gd name="T0" fmla="*/ 2147483647 w 865"/>
                  <a:gd name="T1" fmla="*/ 0 h 529"/>
                  <a:gd name="T2" fmla="*/ 2147483647 w 865"/>
                  <a:gd name="T3" fmla="*/ 2147483647 h 529"/>
                  <a:gd name="T4" fmla="*/ 2147483647 w 865"/>
                  <a:gd name="T5" fmla="*/ 2147483647 h 529"/>
                  <a:gd name="T6" fmla="*/ 2147483647 w 865"/>
                  <a:gd name="T7" fmla="*/ 2147483647 h 529"/>
                  <a:gd name="T8" fmla="*/ 2147483647 w 865"/>
                  <a:gd name="T9" fmla="*/ 2147483647 h 529"/>
                  <a:gd name="T10" fmla="*/ 2147483647 w 865"/>
                  <a:gd name="T11" fmla="*/ 2147483647 h 529"/>
                  <a:gd name="T12" fmla="*/ 2147483647 w 865"/>
                  <a:gd name="T13" fmla="*/ 2147483647 h 529"/>
                  <a:gd name="T14" fmla="*/ 2147483647 w 865"/>
                  <a:gd name="T15" fmla="*/ 2147483647 h 529"/>
                  <a:gd name="T16" fmla="*/ 2147483647 w 865"/>
                  <a:gd name="T17" fmla="*/ 2147483647 h 529"/>
                  <a:gd name="T18" fmla="*/ 0 w 865"/>
                  <a:gd name="T19" fmla="*/ 2147483647 h 529"/>
                  <a:gd name="T20" fmla="*/ 0 w 865"/>
                  <a:gd name="T21" fmla="*/ 2147483647 h 529"/>
                  <a:gd name="T22" fmla="*/ 0 w 865"/>
                  <a:gd name="T23" fmla="*/ 2147483647 h 529"/>
                  <a:gd name="T24" fmla="*/ 2147483647 w 865"/>
                  <a:gd name="T25" fmla="*/ 2147483647 h 529"/>
                  <a:gd name="T26" fmla="*/ 2147483647 w 865"/>
                  <a:gd name="T27" fmla="*/ 2147483647 h 529"/>
                  <a:gd name="T28" fmla="*/ 2147483647 w 865"/>
                  <a:gd name="T29" fmla="*/ 2147483647 h 529"/>
                  <a:gd name="T30" fmla="*/ 2147483647 w 865"/>
                  <a:gd name="T31" fmla="*/ 2147483647 h 529"/>
                  <a:gd name="T32" fmla="*/ 2147483647 w 865"/>
                  <a:gd name="T33" fmla="*/ 2147483647 h 529"/>
                  <a:gd name="T34" fmla="*/ 2147483647 w 865"/>
                  <a:gd name="T35" fmla="*/ 2147483647 h 529"/>
                  <a:gd name="T36" fmla="*/ 2147483647 w 865"/>
                  <a:gd name="T37" fmla="*/ 2147483647 h 529"/>
                  <a:gd name="T38" fmla="*/ 2147483647 w 865"/>
                  <a:gd name="T39" fmla="*/ 2147483647 h 529"/>
                  <a:gd name="T40" fmla="*/ 2147483647 w 865"/>
                  <a:gd name="T41" fmla="*/ 2147483647 h 529"/>
                  <a:gd name="T42" fmla="*/ 2147483647 w 865"/>
                  <a:gd name="T43" fmla="*/ 2147483647 h 529"/>
                  <a:gd name="T44" fmla="*/ 2147483647 w 865"/>
                  <a:gd name="T45" fmla="*/ 2147483647 h 529"/>
                  <a:gd name="T46" fmla="*/ 2147483647 w 865"/>
                  <a:gd name="T47" fmla="*/ 2147483647 h 529"/>
                  <a:gd name="T48" fmla="*/ 2147483647 w 865"/>
                  <a:gd name="T49" fmla="*/ 2147483647 h 529"/>
                  <a:gd name="T50" fmla="*/ 2147483647 w 865"/>
                  <a:gd name="T51" fmla="*/ 2147483647 h 529"/>
                  <a:gd name="T52" fmla="*/ 2147483647 w 865"/>
                  <a:gd name="T53" fmla="*/ 2147483647 h 529"/>
                  <a:gd name="T54" fmla="*/ 2147483647 w 865"/>
                  <a:gd name="T55" fmla="*/ 2147483647 h 529"/>
                  <a:gd name="T56" fmla="*/ 2147483647 w 865"/>
                  <a:gd name="T57" fmla="*/ 2147483647 h 529"/>
                  <a:gd name="T58" fmla="*/ 2147483647 w 865"/>
                  <a:gd name="T59" fmla="*/ 2147483647 h 529"/>
                  <a:gd name="T60" fmla="*/ 2147483647 w 865"/>
                  <a:gd name="T61" fmla="*/ 2147483647 h 529"/>
                  <a:gd name="T62" fmla="*/ 2147483647 w 865"/>
                  <a:gd name="T63" fmla="*/ 2147483647 h 529"/>
                  <a:gd name="T64" fmla="*/ 2147483647 w 865"/>
                  <a:gd name="T65" fmla="*/ 2147483647 h 529"/>
                  <a:gd name="T66" fmla="*/ 2147483647 w 865"/>
                  <a:gd name="T67" fmla="*/ 2147483647 h 529"/>
                  <a:gd name="T68" fmla="*/ 2147483647 w 865"/>
                  <a:gd name="T69" fmla="*/ 2147483647 h 529"/>
                  <a:gd name="T70" fmla="*/ 2147483647 w 865"/>
                  <a:gd name="T71" fmla="*/ 2147483647 h 529"/>
                  <a:gd name="T72" fmla="*/ 2147483647 w 865"/>
                  <a:gd name="T73" fmla="*/ 2147483647 h 529"/>
                  <a:gd name="T74" fmla="*/ 2147483647 w 865"/>
                  <a:gd name="T75" fmla="*/ 2147483647 h 529"/>
                  <a:gd name="T76" fmla="*/ 2147483647 w 865"/>
                  <a:gd name="T77" fmla="*/ 2147483647 h 529"/>
                  <a:gd name="T78" fmla="*/ 2147483647 w 865"/>
                  <a:gd name="T79" fmla="*/ 0 h 5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65"/>
                  <a:gd name="T121" fmla="*/ 0 h 529"/>
                  <a:gd name="T122" fmla="*/ 865 w 865"/>
                  <a:gd name="T123" fmla="*/ 529 h 5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65" h="529">
                    <a:moveTo>
                      <a:pt x="84" y="0"/>
                    </a:moveTo>
                    <a:lnTo>
                      <a:pt x="72" y="24"/>
                    </a:lnTo>
                    <a:lnTo>
                      <a:pt x="72" y="48"/>
                    </a:lnTo>
                    <a:lnTo>
                      <a:pt x="48" y="72"/>
                    </a:lnTo>
                    <a:lnTo>
                      <a:pt x="36" y="96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24" y="168"/>
                    </a:lnTo>
                    <a:lnTo>
                      <a:pt x="1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2" y="288"/>
                    </a:lnTo>
                    <a:lnTo>
                      <a:pt x="12" y="312"/>
                    </a:lnTo>
                    <a:lnTo>
                      <a:pt x="24" y="336"/>
                    </a:lnTo>
                    <a:lnTo>
                      <a:pt x="24" y="360"/>
                    </a:lnTo>
                    <a:lnTo>
                      <a:pt x="36" y="384"/>
                    </a:lnTo>
                    <a:lnTo>
                      <a:pt x="36" y="408"/>
                    </a:lnTo>
                    <a:lnTo>
                      <a:pt x="48" y="432"/>
                    </a:lnTo>
                    <a:lnTo>
                      <a:pt x="60" y="456"/>
                    </a:lnTo>
                    <a:lnTo>
                      <a:pt x="852" y="528"/>
                    </a:lnTo>
                    <a:lnTo>
                      <a:pt x="804" y="480"/>
                    </a:lnTo>
                    <a:lnTo>
                      <a:pt x="792" y="456"/>
                    </a:lnTo>
                    <a:lnTo>
                      <a:pt x="780" y="420"/>
                    </a:lnTo>
                    <a:lnTo>
                      <a:pt x="768" y="396"/>
                    </a:lnTo>
                    <a:lnTo>
                      <a:pt x="756" y="372"/>
                    </a:lnTo>
                    <a:lnTo>
                      <a:pt x="744" y="348"/>
                    </a:lnTo>
                    <a:lnTo>
                      <a:pt x="744" y="324"/>
                    </a:lnTo>
                    <a:lnTo>
                      <a:pt x="744" y="288"/>
                    </a:lnTo>
                    <a:lnTo>
                      <a:pt x="744" y="264"/>
                    </a:lnTo>
                    <a:lnTo>
                      <a:pt x="744" y="240"/>
                    </a:lnTo>
                    <a:lnTo>
                      <a:pt x="768" y="216"/>
                    </a:lnTo>
                    <a:lnTo>
                      <a:pt x="768" y="192"/>
                    </a:lnTo>
                    <a:lnTo>
                      <a:pt x="780" y="168"/>
                    </a:lnTo>
                    <a:lnTo>
                      <a:pt x="804" y="156"/>
                    </a:lnTo>
                    <a:lnTo>
                      <a:pt x="804" y="132"/>
                    </a:lnTo>
                    <a:lnTo>
                      <a:pt x="828" y="108"/>
                    </a:lnTo>
                    <a:lnTo>
                      <a:pt x="852" y="96"/>
                    </a:lnTo>
                    <a:lnTo>
                      <a:pt x="864" y="72"/>
                    </a:lnTo>
                    <a:lnTo>
                      <a:pt x="84" y="0"/>
                    </a:lnTo>
                  </a:path>
                </a:pathLst>
              </a:custGeom>
              <a:gradFill rotWithShape="0">
                <a:gsLst>
                  <a:gs pos="0">
                    <a:srgbClr val="012501"/>
                  </a:gs>
                  <a:gs pos="100000">
                    <a:srgbClr val="037C03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5" name="Line 5"/>
              <p:cNvSpPr>
                <a:spLocks noChangeShapeType="1"/>
              </p:cNvSpPr>
              <p:nvPr/>
            </p:nvSpPr>
            <p:spPr bwMode="auto">
              <a:xfrm>
                <a:off x="890588" y="4310063"/>
                <a:ext cx="3251200" cy="1828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1533525" y="1219200"/>
                <a:ext cx="2471738" cy="2462213"/>
              </a:xfrm>
              <a:custGeom>
                <a:avLst/>
                <a:gdLst>
                  <a:gd name="T0" fmla="*/ 0 w 1557"/>
                  <a:gd name="T1" fmla="*/ 2147483647 h 1551"/>
                  <a:gd name="T2" fmla="*/ 2147483647 w 1557"/>
                  <a:gd name="T3" fmla="*/ 0 h 1551"/>
                  <a:gd name="T4" fmla="*/ 0 60000 65536"/>
                  <a:gd name="T5" fmla="*/ 0 60000 65536"/>
                  <a:gd name="T6" fmla="*/ 0 w 1557"/>
                  <a:gd name="T7" fmla="*/ 0 h 1551"/>
                  <a:gd name="T8" fmla="*/ 1557 w 1557"/>
                  <a:gd name="T9" fmla="*/ 1551 h 1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57" h="1551">
                    <a:moveTo>
                      <a:pt x="0" y="1551"/>
                    </a:moveTo>
                    <a:lnTo>
                      <a:pt x="155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687388" y="2490788"/>
                <a:ext cx="1220787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3990975" y="1219200"/>
                <a:ext cx="117475" cy="3910013"/>
              </a:xfrm>
              <a:custGeom>
                <a:avLst/>
                <a:gdLst>
                  <a:gd name="T0" fmla="*/ 2147483647 w 74"/>
                  <a:gd name="T1" fmla="*/ 2147483647 h 2463"/>
                  <a:gd name="T2" fmla="*/ 0 w 74"/>
                  <a:gd name="T3" fmla="*/ 0 h 2463"/>
                  <a:gd name="T4" fmla="*/ 0 60000 65536"/>
                  <a:gd name="T5" fmla="*/ 0 60000 65536"/>
                  <a:gd name="T6" fmla="*/ 0 w 74"/>
                  <a:gd name="T7" fmla="*/ 0 h 2463"/>
                  <a:gd name="T8" fmla="*/ 74 w 74"/>
                  <a:gd name="T9" fmla="*/ 2463 h 24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" h="2463">
                    <a:moveTo>
                      <a:pt x="74" y="246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3803650" y="4208463"/>
                <a:ext cx="1220788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 flipV="1">
                <a:off x="890588" y="3681413"/>
                <a:ext cx="642937" cy="628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flipH="1" flipV="1">
                <a:off x="4108450" y="5129213"/>
                <a:ext cx="33338" cy="1009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533400" y="42608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3" name="Arc 19"/>
              <p:cNvSpPr>
                <a:spLocks/>
              </p:cNvSpPr>
              <p:nvPr/>
            </p:nvSpPr>
            <p:spPr bwMode="auto">
              <a:xfrm rot="720000">
                <a:off x="733425" y="42767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H="1">
                <a:off x="533400" y="40957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" name="Oval 21"/>
              <p:cNvSpPr>
                <a:spLocks noChangeArrowheads="1"/>
              </p:cNvSpPr>
              <p:nvPr/>
            </p:nvSpPr>
            <p:spPr bwMode="auto">
              <a:xfrm rot="19740000">
                <a:off x="811213" y="42814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V="1">
                <a:off x="533400" y="45021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3784600" y="60896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8" name="Arc 24"/>
              <p:cNvSpPr>
                <a:spLocks/>
              </p:cNvSpPr>
              <p:nvPr/>
            </p:nvSpPr>
            <p:spPr bwMode="auto">
              <a:xfrm rot="720000">
                <a:off x="3984625" y="61055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 flipH="1">
                <a:off x="3784600" y="59245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0" name="Oval 26"/>
              <p:cNvSpPr>
                <a:spLocks noChangeArrowheads="1"/>
              </p:cNvSpPr>
              <p:nvPr/>
            </p:nvSpPr>
            <p:spPr bwMode="auto">
              <a:xfrm rot="19740000">
                <a:off x="4062413" y="61102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V="1">
                <a:off x="3784600" y="63309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auto">
              <a:xfrm>
                <a:off x="4079875" y="5081588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auto">
              <a:xfrm>
                <a:off x="1504950" y="3649663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3657600" y="753824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867127" y="309241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</a:t>
              </a:r>
              <a:endParaRPr lang="en-US" sz="2000" baseline="-25000" dirty="0"/>
            </a:p>
          </p:txBody>
        </p:sp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3520189" y="447900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x'</a:t>
              </a:r>
              <a:endParaRPr lang="en-US" sz="20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27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 from disparity</a:t>
            </a:r>
          </a:p>
        </p:txBody>
      </p: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3392488" y="4069126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auto">
          <a:xfrm>
            <a:off x="5835650" y="4069126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2849563" y="3426651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5292725" y="3426651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9"/>
          <p:cNvSpPr>
            <a:spLocks noChangeArrowheads="1"/>
          </p:cNvSpPr>
          <p:nvPr/>
        </p:nvSpPr>
        <p:spPr bwMode="auto">
          <a:xfrm>
            <a:off x="4531122" y="1459071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 flipV="1">
            <a:off x="3482975" y="1499226"/>
            <a:ext cx="1085850" cy="25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 flipH="1" flipV="1">
            <a:off x="4568825" y="1499226"/>
            <a:ext cx="1357312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 flipV="1">
            <a:off x="3445272" y="3426651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3196432" y="3560500"/>
            <a:ext cx="26203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f</a:t>
            </a:r>
          </a:p>
        </p:txBody>
      </p:sp>
      <p:sp>
        <p:nvSpPr>
          <p:cNvPr id="13327" name="Oval 14"/>
          <p:cNvSpPr>
            <a:spLocks noChangeArrowheads="1"/>
          </p:cNvSpPr>
          <p:nvPr/>
        </p:nvSpPr>
        <p:spPr bwMode="auto">
          <a:xfrm>
            <a:off x="3716735" y="337502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Oval 15"/>
          <p:cNvSpPr>
            <a:spLocks noChangeArrowheads="1"/>
          </p:cNvSpPr>
          <p:nvPr/>
        </p:nvSpPr>
        <p:spPr bwMode="auto">
          <a:xfrm>
            <a:off x="5513288" y="337502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6"/>
          <p:cNvSpPr>
            <a:spLocks noChangeShapeType="1"/>
          </p:cNvSpPr>
          <p:nvPr/>
        </p:nvSpPr>
        <p:spPr bwMode="auto">
          <a:xfrm flipV="1">
            <a:off x="5562600" y="3461084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7"/>
          <p:cNvSpPr>
            <a:spLocks noChangeShapeType="1"/>
          </p:cNvSpPr>
          <p:nvPr/>
        </p:nvSpPr>
        <p:spPr bwMode="auto">
          <a:xfrm>
            <a:off x="3392488" y="3334869"/>
            <a:ext cx="361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20"/>
          <p:cNvSpPr txBox="1">
            <a:spLocks noChangeArrowheads="1"/>
          </p:cNvSpPr>
          <p:nvPr/>
        </p:nvSpPr>
        <p:spPr bwMode="auto">
          <a:xfrm>
            <a:off x="5562600" y="2971800"/>
            <a:ext cx="38645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x’</a:t>
            </a:r>
          </a:p>
        </p:txBody>
      </p:sp>
      <p:sp>
        <p:nvSpPr>
          <p:cNvPr id="13334" name="Text Box 21"/>
          <p:cNvSpPr txBox="1">
            <a:spLocks noChangeArrowheads="1"/>
          </p:cNvSpPr>
          <p:nvPr/>
        </p:nvSpPr>
        <p:spPr bwMode="auto">
          <a:xfrm>
            <a:off x="4022130" y="4147523"/>
            <a:ext cx="1255514" cy="761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Baseline</a:t>
            </a:r>
            <a:br>
              <a:rPr lang="en-US" sz="2200"/>
            </a:br>
            <a:r>
              <a:rPr lang="en-US" sz="2200"/>
              <a:t>B</a:t>
            </a:r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 flipV="1">
            <a:off x="6740525" y="1499226"/>
            <a:ext cx="0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Text Box 23"/>
          <p:cNvSpPr txBox="1">
            <a:spLocks noChangeArrowheads="1"/>
          </p:cNvSpPr>
          <p:nvPr/>
        </p:nvSpPr>
        <p:spPr bwMode="auto">
          <a:xfrm>
            <a:off x="6838553" y="2459114"/>
            <a:ext cx="32424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z</a:t>
            </a:r>
          </a:p>
        </p:txBody>
      </p:sp>
      <p:sp>
        <p:nvSpPr>
          <p:cNvPr id="13337" name="Text Box 24"/>
          <p:cNvSpPr txBox="1">
            <a:spLocks noChangeArrowheads="1"/>
          </p:cNvSpPr>
          <p:nvPr/>
        </p:nvSpPr>
        <p:spPr bwMode="auto">
          <a:xfrm>
            <a:off x="2992835" y="4149435"/>
            <a:ext cx="916186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</a:t>
            </a:r>
            <a:endParaRPr lang="en-US" sz="2200" baseline="-25000"/>
          </a:p>
        </p:txBody>
      </p:sp>
      <p:sp>
        <p:nvSpPr>
          <p:cNvPr id="13338" name="Text Box 25"/>
          <p:cNvSpPr txBox="1">
            <a:spLocks noChangeArrowheads="1"/>
          </p:cNvSpPr>
          <p:nvPr/>
        </p:nvSpPr>
        <p:spPr bwMode="auto">
          <a:xfrm>
            <a:off x="5473700" y="4149435"/>
            <a:ext cx="916186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O’</a:t>
            </a:r>
            <a:endParaRPr lang="en-US" sz="2200" baseline="-25000"/>
          </a:p>
        </p:txBody>
      </p:sp>
      <p:sp>
        <p:nvSpPr>
          <p:cNvPr id="13339" name="Text Box 26"/>
          <p:cNvSpPr txBox="1">
            <a:spLocks noChangeArrowheads="1"/>
          </p:cNvSpPr>
          <p:nvPr/>
        </p:nvSpPr>
        <p:spPr bwMode="auto">
          <a:xfrm>
            <a:off x="4116388" y="990600"/>
            <a:ext cx="916186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  <a:endParaRPr lang="en-US" sz="2200" baseline="-25000"/>
          </a:p>
        </p:txBody>
      </p:sp>
      <p:sp>
        <p:nvSpPr>
          <p:cNvPr id="13340" name="Line 27"/>
          <p:cNvSpPr>
            <a:spLocks noChangeShapeType="1"/>
          </p:cNvSpPr>
          <p:nvPr/>
        </p:nvSpPr>
        <p:spPr bwMode="auto">
          <a:xfrm>
            <a:off x="3535760" y="4109281"/>
            <a:ext cx="2262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Text Box 28"/>
          <p:cNvSpPr txBox="1">
            <a:spLocks noChangeArrowheads="1"/>
          </p:cNvSpPr>
          <p:nvPr/>
        </p:nvSpPr>
        <p:spPr bwMode="auto">
          <a:xfrm>
            <a:off x="5257800" y="3657600"/>
            <a:ext cx="262037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f</a:t>
            </a:r>
          </a:p>
        </p:txBody>
      </p:sp>
      <p:graphicFrame>
        <p:nvGraphicFramePr>
          <p:cNvPr id="426028" name="Object 44"/>
          <p:cNvGraphicFramePr>
            <a:graphicFrameLocks noGrp="1" noChangeAspect="1"/>
          </p:cNvGraphicFramePr>
          <p:nvPr>
            <p:ph idx="1"/>
          </p:nvPr>
        </p:nvGraphicFramePr>
        <p:xfrm>
          <a:off x="2971800" y="5029200"/>
          <a:ext cx="3581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1536480" imgH="393480" progId="Equation.3">
                  <p:embed/>
                </p:oleObj>
              </mc:Choice>
              <mc:Fallback>
                <p:oleObj name="Equation" r:id="rId4" imgW="1536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35814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6032" name="Text Box 48"/>
          <p:cNvSpPr txBox="1">
            <a:spLocks noChangeArrowheads="1"/>
          </p:cNvSpPr>
          <p:nvPr/>
        </p:nvSpPr>
        <p:spPr bwMode="auto">
          <a:xfrm>
            <a:off x="2478390" y="6096000"/>
            <a:ext cx="4532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Disparity is inversely proportional to </a:t>
            </a:r>
            <a:r>
              <a:rPr lang="en-US" dirty="0" smtClean="0"/>
              <a:t>depth.</a:t>
            </a:r>
            <a:endParaRPr lang="en-US" dirty="0"/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5303520" y="3352800"/>
            <a:ext cx="1828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3437732" y="2919937"/>
            <a:ext cx="32424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</a:p>
        </p:txBody>
      </p:sp>
      <p:graphicFrame>
        <p:nvGraphicFramePr>
          <p:cNvPr id="4" name="Object 44"/>
          <p:cNvGraphicFramePr>
            <a:graphicFrameLocks noChangeAspect="1"/>
          </p:cNvGraphicFramePr>
          <p:nvPr/>
        </p:nvGraphicFramePr>
        <p:xfrm>
          <a:off x="874713" y="2316163"/>
          <a:ext cx="177800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6" imgW="761760" imgH="393480" progId="Equation.3">
                  <p:embed/>
                </p:oleObj>
              </mc:Choice>
              <mc:Fallback>
                <p:oleObj name="Equation" r:id="rId6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2316163"/>
                        <a:ext cx="1778000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50438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0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9017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795337" y="4930896"/>
            <a:ext cx="7234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Potential </a:t>
            </a:r>
            <a:r>
              <a:rPr lang="en-US" sz="2000" dirty="0"/>
              <a:t>matches for </a:t>
            </a:r>
            <a:r>
              <a:rPr lang="en-US" sz="2000" i="1" dirty="0"/>
              <a:t>x</a:t>
            </a:r>
            <a:r>
              <a:rPr lang="en-US" sz="2000" dirty="0"/>
              <a:t> have to lie on the corresponding </a:t>
            </a:r>
            <a:r>
              <a:rPr lang="en-US" sz="2000" dirty="0" smtClean="0"/>
              <a:t>line </a:t>
            </a:r>
            <a:r>
              <a:rPr lang="en-US" sz="2000" i="1" dirty="0"/>
              <a:t>l’</a:t>
            </a:r>
            <a:r>
              <a:rPr lang="en-US" sz="2000" dirty="0"/>
              <a:t>.</a:t>
            </a:r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795338" y="5646738"/>
            <a:ext cx="7234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Potential </a:t>
            </a:r>
            <a:r>
              <a:rPr lang="en-US" sz="2000" dirty="0"/>
              <a:t>matches for </a:t>
            </a:r>
            <a:r>
              <a:rPr lang="en-US" sz="2000" i="1" dirty="0"/>
              <a:t>x’</a:t>
            </a:r>
            <a:r>
              <a:rPr lang="en-US" sz="2000" dirty="0"/>
              <a:t> have to lie on the corresponding </a:t>
            </a:r>
            <a:r>
              <a:rPr lang="en-US" sz="2000" dirty="0" smtClean="0"/>
              <a:t>line </a:t>
            </a:r>
            <a:r>
              <a:rPr lang="en-US" sz="2000" i="1" dirty="0"/>
              <a:t>l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2884488" y="24066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6084888" y="2330450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7" name="Oval 7"/>
          <p:cNvSpPr>
            <a:spLocks noChangeArrowheads="1"/>
          </p:cNvSpPr>
          <p:nvPr/>
        </p:nvSpPr>
        <p:spPr bwMode="auto">
          <a:xfrm>
            <a:off x="6275388" y="240665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sp>
        <p:nvSpPr>
          <p:cNvPr id="711688" name="Line 8"/>
          <p:cNvSpPr>
            <a:spLocks noChangeShapeType="1"/>
          </p:cNvSpPr>
          <p:nvPr/>
        </p:nvSpPr>
        <p:spPr bwMode="auto">
          <a:xfrm flipH="1" flipV="1">
            <a:off x="2909888" y="2311400"/>
            <a:ext cx="241300" cy="15621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9" name="Oval 9"/>
          <p:cNvSpPr>
            <a:spLocks noChangeArrowheads="1"/>
          </p:cNvSpPr>
          <p:nvPr/>
        </p:nvSpPr>
        <p:spPr bwMode="auto">
          <a:xfrm>
            <a:off x="3316288" y="2101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0" name="Oval 10"/>
          <p:cNvSpPr>
            <a:spLocks noChangeArrowheads="1"/>
          </p:cNvSpPr>
          <p:nvPr/>
        </p:nvSpPr>
        <p:spPr bwMode="auto">
          <a:xfrm>
            <a:off x="3970338" y="1657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6275388" y="2400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6224588" y="275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3" name="Oval 13"/>
          <p:cNvSpPr>
            <a:spLocks noChangeArrowheads="1"/>
          </p:cNvSpPr>
          <p:nvPr/>
        </p:nvSpPr>
        <p:spPr bwMode="auto">
          <a:xfrm>
            <a:off x="6167438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and the </a:t>
            </a:r>
            <a:r>
              <a:rPr lang="en-US" dirty="0" err="1"/>
              <a:t>E</a:t>
            </a:r>
            <a:r>
              <a:rPr lang="en-US" dirty="0" err="1" smtClean="0"/>
              <a:t>pipolar</a:t>
            </a:r>
            <a:r>
              <a:rPr lang="en-US" dirty="0" smtClean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6019800" y="2336800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6019800" y="2286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8001000" y="1524000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838200" y="1536700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5905500" y="2667000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3854450" y="1371600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3200400" y="1828800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3733800" y="13493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5943600" y="2667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3124200" y="1752600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5867400" y="3048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4592638" y="12255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4419600" y="914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4343400" y="9144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58723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autoUpdateAnimBg="0"/>
      <p:bldP spid="711684" grpId="0" autoUpdateAnimBg="0"/>
      <p:bldP spid="711685" grpId="0" animBg="1"/>
      <p:bldP spid="711686" grpId="0" animBg="1"/>
      <p:bldP spid="711687" grpId="0" animBg="1" autoUpdateAnimBg="0"/>
      <p:bldP spid="711688" grpId="0" animBg="1"/>
      <p:bldP spid="711689" grpId="0" animBg="1"/>
      <p:bldP spid="711690" grpId="0" animBg="1"/>
      <p:bldP spid="711691" grpId="0" animBg="1"/>
      <p:bldP spid="711692" grpId="0" animBg="1"/>
      <p:bldP spid="711693" grpId="0" animBg="1"/>
      <p:bldP spid="711698" grpId="0"/>
      <p:bldP spid="711704" grpId="0" animBg="1"/>
      <p:bldP spid="711705" grpId="0"/>
      <p:bldP spid="711706" grpId="0" animBg="1"/>
      <p:bldP spid="711707" grpId="0"/>
      <p:bldP spid="711708" grpId="0" animBg="1"/>
      <p:bldP spid="7117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Case: Parallel images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914400"/>
            <a:ext cx="38100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 smtClean="0"/>
              <a:t>Image planes of cameras are parallel to each other and to the baseline</a:t>
            </a:r>
          </a:p>
          <a:p>
            <a:pPr>
              <a:buFontTx/>
              <a:buChar char="•"/>
            </a:pPr>
            <a:r>
              <a:rPr lang="en-US" sz="2000" smtClean="0"/>
              <a:t>Camera centers are at same height</a:t>
            </a:r>
          </a:p>
          <a:p>
            <a:pPr>
              <a:buFontTx/>
              <a:buChar char="•"/>
            </a:pPr>
            <a:r>
              <a:rPr lang="en-US" sz="2000" smtClean="0"/>
              <a:t>Focal lengths are the same</a:t>
            </a:r>
          </a:p>
          <a:p>
            <a:pPr>
              <a:buFontTx/>
              <a:buChar char="•"/>
            </a:pPr>
            <a:r>
              <a:rPr lang="en-US" sz="2000" smtClean="0"/>
              <a:t>Then, epipolar lines fall along the horizontal scan lines of the images</a:t>
            </a:r>
          </a:p>
          <a:p>
            <a:pPr>
              <a:buFontTx/>
              <a:buChar char="•"/>
            </a:pPr>
            <a:endParaRPr lang="en-US" sz="2000" smtClean="0"/>
          </a:p>
        </p:txBody>
      </p:sp>
      <p:grpSp>
        <p:nvGrpSpPr>
          <p:cNvPr id="41988" name="Group 29"/>
          <p:cNvGrpSpPr>
            <a:grpSpLocks/>
          </p:cNvGrpSpPr>
          <p:nvPr/>
        </p:nvGrpSpPr>
        <p:grpSpPr bwMode="auto">
          <a:xfrm>
            <a:off x="533400" y="957263"/>
            <a:ext cx="4495800" cy="5519737"/>
            <a:chOff x="336" y="603"/>
            <a:chExt cx="2832" cy="3477"/>
          </a:xfrm>
        </p:grpSpPr>
        <p:sp>
          <p:nvSpPr>
            <p:cNvPr id="41989" name="Freeform 4"/>
            <p:cNvSpPr>
              <a:spLocks/>
            </p:cNvSpPr>
            <p:nvPr/>
          </p:nvSpPr>
          <p:spPr bwMode="auto">
            <a:xfrm>
              <a:off x="2193" y="603"/>
              <a:ext cx="769" cy="529"/>
            </a:xfrm>
            <a:custGeom>
              <a:avLst/>
              <a:gdLst>
                <a:gd name="T0" fmla="*/ 42 w 865"/>
                <a:gd name="T1" fmla="*/ 0 h 529"/>
                <a:gd name="T2" fmla="*/ 36 w 865"/>
                <a:gd name="T3" fmla="*/ 24 h 529"/>
                <a:gd name="T4" fmla="*/ 36 w 865"/>
                <a:gd name="T5" fmla="*/ 48 h 529"/>
                <a:gd name="T6" fmla="*/ 24 w 865"/>
                <a:gd name="T7" fmla="*/ 72 h 529"/>
                <a:gd name="T8" fmla="*/ 18 w 865"/>
                <a:gd name="T9" fmla="*/ 96 h 529"/>
                <a:gd name="T10" fmla="*/ 18 w 865"/>
                <a:gd name="T11" fmla="*/ 120 h 529"/>
                <a:gd name="T12" fmla="*/ 18 w 865"/>
                <a:gd name="T13" fmla="*/ 144 h 529"/>
                <a:gd name="T14" fmla="*/ 12 w 865"/>
                <a:gd name="T15" fmla="*/ 168 h 529"/>
                <a:gd name="T16" fmla="*/ 6 w 865"/>
                <a:gd name="T17" fmla="*/ 192 h 529"/>
                <a:gd name="T18" fmla="*/ 0 w 865"/>
                <a:gd name="T19" fmla="*/ 216 h 529"/>
                <a:gd name="T20" fmla="*/ 0 w 865"/>
                <a:gd name="T21" fmla="*/ 240 h 529"/>
                <a:gd name="T22" fmla="*/ 0 w 865"/>
                <a:gd name="T23" fmla="*/ 264 h 529"/>
                <a:gd name="T24" fmla="*/ 6 w 865"/>
                <a:gd name="T25" fmla="*/ 288 h 529"/>
                <a:gd name="T26" fmla="*/ 6 w 865"/>
                <a:gd name="T27" fmla="*/ 312 h 529"/>
                <a:gd name="T28" fmla="*/ 12 w 865"/>
                <a:gd name="T29" fmla="*/ 336 h 529"/>
                <a:gd name="T30" fmla="*/ 12 w 865"/>
                <a:gd name="T31" fmla="*/ 360 h 529"/>
                <a:gd name="T32" fmla="*/ 18 w 865"/>
                <a:gd name="T33" fmla="*/ 384 h 529"/>
                <a:gd name="T34" fmla="*/ 18 w 865"/>
                <a:gd name="T35" fmla="*/ 408 h 529"/>
                <a:gd name="T36" fmla="*/ 24 w 865"/>
                <a:gd name="T37" fmla="*/ 432 h 529"/>
                <a:gd name="T38" fmla="*/ 29 w 865"/>
                <a:gd name="T39" fmla="*/ 456 h 529"/>
                <a:gd name="T40" fmla="*/ 421 w 865"/>
                <a:gd name="T41" fmla="*/ 528 h 529"/>
                <a:gd name="T42" fmla="*/ 397 w 865"/>
                <a:gd name="T43" fmla="*/ 480 h 529"/>
                <a:gd name="T44" fmla="*/ 391 w 865"/>
                <a:gd name="T45" fmla="*/ 456 h 529"/>
                <a:gd name="T46" fmla="*/ 385 w 865"/>
                <a:gd name="T47" fmla="*/ 420 h 529"/>
                <a:gd name="T48" fmla="*/ 380 w 865"/>
                <a:gd name="T49" fmla="*/ 396 h 529"/>
                <a:gd name="T50" fmla="*/ 373 w 865"/>
                <a:gd name="T51" fmla="*/ 372 h 529"/>
                <a:gd name="T52" fmla="*/ 367 w 865"/>
                <a:gd name="T53" fmla="*/ 348 h 529"/>
                <a:gd name="T54" fmla="*/ 367 w 865"/>
                <a:gd name="T55" fmla="*/ 324 h 529"/>
                <a:gd name="T56" fmla="*/ 367 w 865"/>
                <a:gd name="T57" fmla="*/ 288 h 529"/>
                <a:gd name="T58" fmla="*/ 367 w 865"/>
                <a:gd name="T59" fmla="*/ 264 h 529"/>
                <a:gd name="T60" fmla="*/ 367 w 865"/>
                <a:gd name="T61" fmla="*/ 240 h 529"/>
                <a:gd name="T62" fmla="*/ 380 w 865"/>
                <a:gd name="T63" fmla="*/ 216 h 529"/>
                <a:gd name="T64" fmla="*/ 380 w 865"/>
                <a:gd name="T65" fmla="*/ 192 h 529"/>
                <a:gd name="T66" fmla="*/ 385 w 865"/>
                <a:gd name="T67" fmla="*/ 168 h 529"/>
                <a:gd name="T68" fmla="*/ 397 w 865"/>
                <a:gd name="T69" fmla="*/ 156 h 529"/>
                <a:gd name="T70" fmla="*/ 397 w 865"/>
                <a:gd name="T71" fmla="*/ 132 h 529"/>
                <a:gd name="T72" fmla="*/ 409 w 865"/>
                <a:gd name="T73" fmla="*/ 108 h 529"/>
                <a:gd name="T74" fmla="*/ 421 w 865"/>
                <a:gd name="T75" fmla="*/ 96 h 529"/>
                <a:gd name="T76" fmla="*/ 427 w 865"/>
                <a:gd name="T77" fmla="*/ 72 h 529"/>
                <a:gd name="T78" fmla="*/ 42 w 865"/>
                <a:gd name="T79" fmla="*/ 0 h 5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5"/>
                <a:gd name="T121" fmla="*/ 0 h 529"/>
                <a:gd name="T122" fmla="*/ 865 w 865"/>
                <a:gd name="T123" fmla="*/ 529 h 5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5" h="529">
                  <a:moveTo>
                    <a:pt x="84" y="0"/>
                  </a:moveTo>
                  <a:lnTo>
                    <a:pt x="72" y="24"/>
                  </a:lnTo>
                  <a:lnTo>
                    <a:pt x="72" y="48"/>
                  </a:lnTo>
                  <a:lnTo>
                    <a:pt x="48" y="72"/>
                  </a:lnTo>
                  <a:lnTo>
                    <a:pt x="36" y="96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24" y="168"/>
                  </a:lnTo>
                  <a:lnTo>
                    <a:pt x="12" y="192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0" y="264"/>
                  </a:lnTo>
                  <a:lnTo>
                    <a:pt x="12" y="288"/>
                  </a:lnTo>
                  <a:lnTo>
                    <a:pt x="12" y="312"/>
                  </a:lnTo>
                  <a:lnTo>
                    <a:pt x="24" y="336"/>
                  </a:lnTo>
                  <a:lnTo>
                    <a:pt x="24" y="360"/>
                  </a:lnTo>
                  <a:lnTo>
                    <a:pt x="36" y="384"/>
                  </a:lnTo>
                  <a:lnTo>
                    <a:pt x="36" y="408"/>
                  </a:lnTo>
                  <a:lnTo>
                    <a:pt x="48" y="432"/>
                  </a:lnTo>
                  <a:lnTo>
                    <a:pt x="60" y="456"/>
                  </a:lnTo>
                  <a:lnTo>
                    <a:pt x="852" y="528"/>
                  </a:lnTo>
                  <a:lnTo>
                    <a:pt x="804" y="480"/>
                  </a:lnTo>
                  <a:lnTo>
                    <a:pt x="792" y="456"/>
                  </a:lnTo>
                  <a:lnTo>
                    <a:pt x="780" y="420"/>
                  </a:lnTo>
                  <a:lnTo>
                    <a:pt x="768" y="396"/>
                  </a:lnTo>
                  <a:lnTo>
                    <a:pt x="756" y="372"/>
                  </a:lnTo>
                  <a:lnTo>
                    <a:pt x="744" y="348"/>
                  </a:lnTo>
                  <a:lnTo>
                    <a:pt x="744" y="324"/>
                  </a:lnTo>
                  <a:lnTo>
                    <a:pt x="744" y="288"/>
                  </a:lnTo>
                  <a:lnTo>
                    <a:pt x="744" y="264"/>
                  </a:lnTo>
                  <a:lnTo>
                    <a:pt x="744" y="240"/>
                  </a:lnTo>
                  <a:lnTo>
                    <a:pt x="768" y="216"/>
                  </a:lnTo>
                  <a:lnTo>
                    <a:pt x="768" y="192"/>
                  </a:lnTo>
                  <a:lnTo>
                    <a:pt x="780" y="168"/>
                  </a:lnTo>
                  <a:lnTo>
                    <a:pt x="804" y="156"/>
                  </a:lnTo>
                  <a:lnTo>
                    <a:pt x="804" y="132"/>
                  </a:lnTo>
                  <a:lnTo>
                    <a:pt x="828" y="108"/>
                  </a:lnTo>
                  <a:lnTo>
                    <a:pt x="852" y="96"/>
                  </a:lnTo>
                  <a:lnTo>
                    <a:pt x="864" y="72"/>
                  </a:lnTo>
                  <a:lnTo>
                    <a:pt x="84" y="0"/>
                  </a:lnTo>
                </a:path>
              </a:pathLst>
            </a:custGeom>
            <a:gradFill rotWithShape="0">
              <a:gsLst>
                <a:gs pos="0">
                  <a:srgbClr val="012501"/>
                </a:gs>
                <a:gs pos="100000">
                  <a:srgbClr val="037C03"/>
                </a:gs>
              </a:gsLst>
              <a:lin ang="189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Line 5"/>
            <p:cNvSpPr>
              <a:spLocks noChangeShapeType="1"/>
            </p:cNvSpPr>
            <p:nvPr/>
          </p:nvSpPr>
          <p:spPr bwMode="auto">
            <a:xfrm>
              <a:off x="561" y="2715"/>
              <a:ext cx="2048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Freeform 6"/>
            <p:cNvSpPr>
              <a:spLocks/>
            </p:cNvSpPr>
            <p:nvPr/>
          </p:nvSpPr>
          <p:spPr bwMode="auto">
            <a:xfrm>
              <a:off x="966" y="768"/>
              <a:ext cx="1557" cy="1551"/>
            </a:xfrm>
            <a:custGeom>
              <a:avLst/>
              <a:gdLst>
                <a:gd name="T0" fmla="*/ 0 w 1557"/>
                <a:gd name="T1" fmla="*/ 1551 h 1551"/>
                <a:gd name="T2" fmla="*/ 1557 w 1557"/>
                <a:gd name="T3" fmla="*/ 0 h 1551"/>
                <a:gd name="T4" fmla="*/ 0 60000 65536"/>
                <a:gd name="T5" fmla="*/ 0 60000 65536"/>
                <a:gd name="T6" fmla="*/ 0 w 1557"/>
                <a:gd name="T7" fmla="*/ 0 h 1551"/>
                <a:gd name="T8" fmla="*/ 1557 w 1557"/>
                <a:gd name="T9" fmla="*/ 1551 h 15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57" h="1551">
                  <a:moveTo>
                    <a:pt x="0" y="1551"/>
                  </a:moveTo>
                  <a:lnTo>
                    <a:pt x="155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Freeform 7"/>
            <p:cNvSpPr>
              <a:spLocks/>
            </p:cNvSpPr>
            <p:nvPr/>
          </p:nvSpPr>
          <p:spPr bwMode="auto">
            <a:xfrm>
              <a:off x="433" y="1569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Freeform 8"/>
            <p:cNvSpPr>
              <a:spLocks/>
            </p:cNvSpPr>
            <p:nvPr/>
          </p:nvSpPr>
          <p:spPr bwMode="auto">
            <a:xfrm>
              <a:off x="2514" y="768"/>
              <a:ext cx="74" cy="2463"/>
            </a:xfrm>
            <a:custGeom>
              <a:avLst/>
              <a:gdLst>
                <a:gd name="T0" fmla="*/ 74 w 74"/>
                <a:gd name="T1" fmla="*/ 2463 h 2463"/>
                <a:gd name="T2" fmla="*/ 0 w 74"/>
                <a:gd name="T3" fmla="*/ 0 h 2463"/>
                <a:gd name="T4" fmla="*/ 0 60000 65536"/>
                <a:gd name="T5" fmla="*/ 0 60000 65536"/>
                <a:gd name="T6" fmla="*/ 0 w 74"/>
                <a:gd name="T7" fmla="*/ 0 h 2463"/>
                <a:gd name="T8" fmla="*/ 74 w 74"/>
                <a:gd name="T9" fmla="*/ 2463 h 24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2463">
                  <a:moveTo>
                    <a:pt x="74" y="246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Freeform 9"/>
            <p:cNvSpPr>
              <a:spLocks/>
            </p:cNvSpPr>
            <p:nvPr/>
          </p:nvSpPr>
          <p:spPr bwMode="auto">
            <a:xfrm>
              <a:off x="2396" y="2651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Line 10"/>
            <p:cNvSpPr>
              <a:spLocks noChangeShapeType="1"/>
            </p:cNvSpPr>
            <p:nvPr/>
          </p:nvSpPr>
          <p:spPr bwMode="auto">
            <a:xfrm flipV="1">
              <a:off x="561" y="2319"/>
              <a:ext cx="405" cy="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Line 11"/>
            <p:cNvSpPr>
              <a:spLocks noChangeShapeType="1"/>
            </p:cNvSpPr>
            <p:nvPr/>
          </p:nvSpPr>
          <p:spPr bwMode="auto">
            <a:xfrm flipH="1" flipV="1">
              <a:off x="2588" y="3231"/>
              <a:ext cx="21" cy="6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Freeform 12"/>
            <p:cNvSpPr>
              <a:spLocks/>
            </p:cNvSpPr>
            <p:nvPr/>
          </p:nvSpPr>
          <p:spPr bwMode="auto">
            <a:xfrm>
              <a:off x="336" y="2684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Arc 13"/>
            <p:cNvSpPr>
              <a:spLocks/>
            </p:cNvSpPr>
            <p:nvPr/>
          </p:nvSpPr>
          <p:spPr bwMode="auto">
            <a:xfrm rot="720000">
              <a:off x="462" y="2694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Line 14"/>
            <p:cNvSpPr>
              <a:spLocks noChangeShapeType="1"/>
            </p:cNvSpPr>
            <p:nvPr/>
          </p:nvSpPr>
          <p:spPr bwMode="auto">
            <a:xfrm flipH="1">
              <a:off x="336" y="2580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5"/>
            <p:cNvSpPr>
              <a:spLocks noChangeArrowheads="1"/>
            </p:cNvSpPr>
            <p:nvPr/>
          </p:nvSpPr>
          <p:spPr bwMode="auto">
            <a:xfrm rot="-1860000">
              <a:off x="511" y="2697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Line 16"/>
            <p:cNvSpPr>
              <a:spLocks noChangeShapeType="1"/>
            </p:cNvSpPr>
            <p:nvPr/>
          </p:nvSpPr>
          <p:spPr bwMode="auto">
            <a:xfrm flipV="1">
              <a:off x="336" y="2836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Freeform 17"/>
            <p:cNvSpPr>
              <a:spLocks/>
            </p:cNvSpPr>
            <p:nvPr/>
          </p:nvSpPr>
          <p:spPr bwMode="auto">
            <a:xfrm>
              <a:off x="2384" y="3836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Arc 18"/>
            <p:cNvSpPr>
              <a:spLocks/>
            </p:cNvSpPr>
            <p:nvPr/>
          </p:nvSpPr>
          <p:spPr bwMode="auto">
            <a:xfrm rot="720000">
              <a:off x="2510" y="3846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Line 19"/>
            <p:cNvSpPr>
              <a:spLocks noChangeShapeType="1"/>
            </p:cNvSpPr>
            <p:nvPr/>
          </p:nvSpPr>
          <p:spPr bwMode="auto">
            <a:xfrm flipH="1">
              <a:off x="2384" y="3732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Oval 20"/>
            <p:cNvSpPr>
              <a:spLocks noChangeArrowheads="1"/>
            </p:cNvSpPr>
            <p:nvPr/>
          </p:nvSpPr>
          <p:spPr bwMode="auto">
            <a:xfrm rot="-1860000">
              <a:off x="2559" y="3849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Line 21"/>
            <p:cNvSpPr>
              <a:spLocks noChangeShapeType="1"/>
            </p:cNvSpPr>
            <p:nvPr/>
          </p:nvSpPr>
          <p:spPr bwMode="auto">
            <a:xfrm flipV="1">
              <a:off x="2384" y="3988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Line 22"/>
            <p:cNvSpPr>
              <a:spLocks noChangeShapeType="1"/>
            </p:cNvSpPr>
            <p:nvPr/>
          </p:nvSpPr>
          <p:spPr bwMode="auto">
            <a:xfrm>
              <a:off x="1207" y="1989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23"/>
            <p:cNvSpPr>
              <a:spLocks noChangeShapeType="1"/>
            </p:cNvSpPr>
            <p:nvPr/>
          </p:nvSpPr>
          <p:spPr bwMode="auto">
            <a:xfrm>
              <a:off x="1202" y="2827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24"/>
            <p:cNvSpPr>
              <a:spLocks noChangeShapeType="1"/>
            </p:cNvSpPr>
            <p:nvPr/>
          </p:nvSpPr>
          <p:spPr bwMode="auto">
            <a:xfrm>
              <a:off x="433" y="20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25"/>
            <p:cNvSpPr>
              <a:spLocks noChangeShapeType="1"/>
            </p:cNvSpPr>
            <p:nvPr/>
          </p:nvSpPr>
          <p:spPr bwMode="auto">
            <a:xfrm>
              <a:off x="2406" y="31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26"/>
            <p:cNvSpPr>
              <a:spLocks noChangeShapeType="1"/>
            </p:cNvSpPr>
            <p:nvPr/>
          </p:nvSpPr>
          <p:spPr bwMode="auto">
            <a:xfrm>
              <a:off x="1207" y="2453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Oval 27"/>
            <p:cNvSpPr>
              <a:spLocks noChangeArrowheads="1"/>
            </p:cNvSpPr>
            <p:nvPr/>
          </p:nvSpPr>
          <p:spPr bwMode="auto">
            <a:xfrm>
              <a:off x="2570" y="3201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Oval 28"/>
            <p:cNvSpPr>
              <a:spLocks noChangeArrowheads="1"/>
            </p:cNvSpPr>
            <p:nvPr/>
          </p:nvSpPr>
          <p:spPr bwMode="auto">
            <a:xfrm>
              <a:off x="948" y="2299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43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stereo matching algorithm</a:t>
            </a:r>
          </a:p>
        </p:txBody>
      </p:sp>
      <p:pic>
        <p:nvPicPr>
          <p:cNvPr id="39939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66800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5270" name="Line 6"/>
          <p:cNvSpPr>
            <a:spLocks noChangeShapeType="1"/>
          </p:cNvSpPr>
          <p:nvPr/>
        </p:nvSpPr>
        <p:spPr bwMode="auto">
          <a:xfrm>
            <a:off x="45720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352800" y="2971800"/>
            <a:ext cx="304800" cy="304800"/>
            <a:chOff x="2112" y="1872"/>
            <a:chExt cx="192" cy="192"/>
          </a:xfrm>
        </p:grpSpPr>
        <p:sp>
          <p:nvSpPr>
            <p:cNvPr id="39952" name="Oval 9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16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257800" y="2971800"/>
            <a:ext cx="304800" cy="304800"/>
            <a:chOff x="3600" y="1872"/>
            <a:chExt cx="192" cy="192"/>
          </a:xfrm>
        </p:grpSpPr>
        <p:sp>
          <p:nvSpPr>
            <p:cNvPr id="39950" name="Oval 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630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686800" cy="2438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 smtClean="0"/>
              <a:t>For each pixel in the first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Find corresponding </a:t>
            </a:r>
            <a:r>
              <a:rPr lang="en-US" dirty="0" err="1" smtClean="0"/>
              <a:t>epipolar</a:t>
            </a:r>
            <a:r>
              <a:rPr lang="en-US" dirty="0" smtClean="0"/>
              <a:t> line in the right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Examine all pixels on the </a:t>
            </a:r>
            <a:r>
              <a:rPr lang="en-US" dirty="0" err="1" smtClean="0"/>
              <a:t>epipolar</a:t>
            </a:r>
            <a:r>
              <a:rPr lang="en-US" dirty="0" smtClean="0"/>
              <a:t> line and pick the best match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Triangulate the matches to get depth information</a:t>
            </a:r>
            <a:br>
              <a:rPr lang="en-US" dirty="0" smtClean="0"/>
            </a:br>
            <a:endParaRPr lang="en-US" dirty="0" smtClean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800600" y="2971800"/>
            <a:ext cx="304800" cy="304800"/>
            <a:chOff x="3600" y="1872"/>
            <a:chExt cx="192" cy="192"/>
          </a:xfrm>
        </p:grpSpPr>
        <p:sp>
          <p:nvSpPr>
            <p:cNvPr id="39948" name="Oval 1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18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715000" y="2971800"/>
            <a:ext cx="304800" cy="304800"/>
            <a:chOff x="3600" y="1872"/>
            <a:chExt cx="192" cy="192"/>
          </a:xfrm>
        </p:grpSpPr>
        <p:sp>
          <p:nvSpPr>
            <p:cNvPr id="39946" name="Oval 20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Rectangle 21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0724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0" grpId="0" animBg="1"/>
      <p:bldP spid="396301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stereo matching algorithm</a:t>
            </a:r>
          </a:p>
        </p:txBody>
      </p:sp>
      <p:pic>
        <p:nvPicPr>
          <p:cNvPr id="46083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66800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40" name="Line 4"/>
          <p:cNvSpPr>
            <a:spLocks noChangeShapeType="1"/>
          </p:cNvSpPr>
          <p:nvPr/>
        </p:nvSpPr>
        <p:spPr bwMode="auto">
          <a:xfrm>
            <a:off x="45720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800" y="2971800"/>
            <a:ext cx="304800" cy="304800"/>
            <a:chOff x="2112" y="1872"/>
            <a:chExt cx="192" cy="192"/>
          </a:xfrm>
        </p:grpSpPr>
        <p:sp>
          <p:nvSpPr>
            <p:cNvPr id="46096" name="Oval 6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Rectangle 7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971800"/>
            <a:ext cx="304800" cy="304800"/>
            <a:chOff x="3600" y="1872"/>
            <a:chExt cx="192" cy="192"/>
          </a:xfrm>
        </p:grpSpPr>
        <p:sp>
          <p:nvSpPr>
            <p:cNvPr id="46094" name="Oval 9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Rectangle 10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11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686800" cy="243840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If necessary, rectify the two stereo images to transform </a:t>
            </a:r>
            <a:r>
              <a:rPr lang="en-US" dirty="0" err="1" smtClean="0"/>
              <a:t>epipolar</a:t>
            </a:r>
            <a:r>
              <a:rPr lang="en-US" dirty="0" smtClean="0"/>
              <a:t> lines into </a:t>
            </a:r>
            <a:r>
              <a:rPr lang="en-US" dirty="0" err="1" smtClean="0"/>
              <a:t>scanlines</a:t>
            </a:r>
            <a:endParaRPr lang="en-US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For each pixel x in the first image</a:t>
            </a:r>
          </a:p>
          <a:p>
            <a:pPr lvl="1">
              <a:defRPr/>
            </a:pPr>
            <a:r>
              <a:rPr lang="en-US" dirty="0" smtClean="0"/>
              <a:t>Find corresponding </a:t>
            </a:r>
            <a:r>
              <a:rPr lang="en-US" dirty="0" err="1" smtClean="0"/>
              <a:t>epipolar</a:t>
            </a:r>
            <a:r>
              <a:rPr lang="en-US" dirty="0" smtClean="0"/>
              <a:t> </a:t>
            </a:r>
            <a:r>
              <a:rPr lang="en-US" dirty="0" err="1" smtClean="0"/>
              <a:t>scanline</a:t>
            </a:r>
            <a:r>
              <a:rPr lang="en-US" dirty="0" smtClean="0"/>
              <a:t> in the right image</a:t>
            </a:r>
          </a:p>
          <a:p>
            <a:pPr lvl="1">
              <a:defRPr/>
            </a:pPr>
            <a:r>
              <a:rPr lang="en-US" dirty="0" smtClean="0"/>
              <a:t>Examine all pixels on the </a:t>
            </a:r>
            <a:r>
              <a:rPr lang="en-US" dirty="0" err="1" smtClean="0"/>
              <a:t>scanline</a:t>
            </a:r>
            <a:r>
              <a:rPr lang="en-US" dirty="0" smtClean="0"/>
              <a:t> and pick the best match x’</a:t>
            </a:r>
          </a:p>
          <a:p>
            <a:pPr lvl="1">
              <a:defRPr/>
            </a:pPr>
            <a:r>
              <a:rPr lang="en-US" dirty="0" smtClean="0"/>
              <a:t>Compute disparity x-x’ and set depth(x) = </a:t>
            </a:r>
            <a:r>
              <a:rPr lang="en-US" dirty="0" err="1" smtClean="0"/>
              <a:t>fB</a:t>
            </a:r>
            <a:r>
              <a:rPr lang="en-US" dirty="0" smtClean="0"/>
              <a:t>/(x-x’)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800600" y="2971800"/>
            <a:ext cx="304800" cy="304800"/>
            <a:chOff x="3600" y="1872"/>
            <a:chExt cx="192" cy="192"/>
          </a:xfrm>
        </p:grpSpPr>
        <p:sp>
          <p:nvSpPr>
            <p:cNvPr id="46092" name="Oval 13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Rectangle 14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715000" y="2971800"/>
            <a:ext cx="304800" cy="304800"/>
            <a:chOff x="3600" y="1872"/>
            <a:chExt cx="192" cy="192"/>
          </a:xfrm>
        </p:grpSpPr>
        <p:sp>
          <p:nvSpPr>
            <p:cNvPr id="46090" name="Oval 16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160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40" grpId="0" animBg="1"/>
      <p:bldP spid="731147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from last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How can we represent all of the information contained in light?</a:t>
            </a:r>
          </a:p>
          <a:p>
            <a:endParaRPr lang="en-US" dirty="0" smtClean="0"/>
          </a:p>
          <a:p>
            <a:r>
              <a:rPr lang="en-US" dirty="0" smtClean="0"/>
              <a:t>What are the fundamental limitations of cameras?</a:t>
            </a:r>
          </a:p>
          <a:p>
            <a:endParaRPr lang="en-US" dirty="0" smtClean="0"/>
          </a:p>
          <a:p>
            <a:r>
              <a:rPr lang="en-US" dirty="0" smtClean="0"/>
              <a:t>What sacrifices have we made in conventional cameras?  For what benefits?</a:t>
            </a:r>
          </a:p>
          <a:p>
            <a:endParaRPr lang="en-US" dirty="0" smtClean="0"/>
          </a:p>
          <a:p>
            <a:r>
              <a:rPr lang="en-US" dirty="0" smtClean="0"/>
              <a:t>How else can we design cameras for better focus, </a:t>
            </a:r>
            <a:r>
              <a:rPr lang="en-US" dirty="0" err="1" smtClean="0"/>
              <a:t>deblurring</a:t>
            </a:r>
            <a:r>
              <a:rPr lang="en-US" dirty="0" smtClean="0"/>
              <a:t>, multiple views, depth, etc.?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6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5"/>
          <p:cNvSpPr>
            <a:spLocks/>
          </p:cNvSpPr>
          <p:nvPr/>
        </p:nvSpPr>
        <p:spPr bwMode="auto">
          <a:xfrm>
            <a:off x="5705475" y="3859213"/>
            <a:ext cx="1884363" cy="314325"/>
          </a:xfrm>
          <a:custGeom>
            <a:avLst/>
            <a:gdLst>
              <a:gd name="T0" fmla="*/ 0 w 1468"/>
              <a:gd name="T1" fmla="*/ 2147483647 h 252"/>
              <a:gd name="T2" fmla="*/ 2147483647 w 1468"/>
              <a:gd name="T3" fmla="*/ 2147483647 h 252"/>
              <a:gd name="T4" fmla="*/ 2147483647 w 1468"/>
              <a:gd name="T5" fmla="*/ 2147483647 h 252"/>
              <a:gd name="T6" fmla="*/ 2147483647 w 1468"/>
              <a:gd name="T7" fmla="*/ 2147483647 h 252"/>
              <a:gd name="T8" fmla="*/ 2147483647 w 1468"/>
              <a:gd name="T9" fmla="*/ 2147483647 h 252"/>
              <a:gd name="T10" fmla="*/ 2147483647 w 1468"/>
              <a:gd name="T11" fmla="*/ 0 h 252"/>
              <a:gd name="T12" fmla="*/ 2147483647 w 1468"/>
              <a:gd name="T13" fmla="*/ 2147483647 h 252"/>
              <a:gd name="T14" fmla="*/ 2147483647 w 1468"/>
              <a:gd name="T15" fmla="*/ 2147483647 h 252"/>
              <a:gd name="T16" fmla="*/ 2147483647 w 1468"/>
              <a:gd name="T17" fmla="*/ 2147483647 h 252"/>
              <a:gd name="T18" fmla="*/ 2147483647 w 1468"/>
              <a:gd name="T19" fmla="*/ 2147483647 h 252"/>
              <a:gd name="T20" fmla="*/ 2147483647 w 1468"/>
              <a:gd name="T21" fmla="*/ 2147483647 h 252"/>
              <a:gd name="T22" fmla="*/ 2147483647 w 1468"/>
              <a:gd name="T23" fmla="*/ 2147483647 h 252"/>
              <a:gd name="T24" fmla="*/ 2147483647 w 1468"/>
              <a:gd name="T25" fmla="*/ 2147483647 h 252"/>
              <a:gd name="T26" fmla="*/ 2147483647 w 1468"/>
              <a:gd name="T27" fmla="*/ 2147483647 h 252"/>
              <a:gd name="T28" fmla="*/ 2147483647 w 1468"/>
              <a:gd name="T29" fmla="*/ 2147483647 h 252"/>
              <a:gd name="T30" fmla="*/ 2147483647 w 1468"/>
              <a:gd name="T31" fmla="*/ 2147483647 h 252"/>
              <a:gd name="T32" fmla="*/ 2147483647 w 1468"/>
              <a:gd name="T33" fmla="*/ 2147483647 h 252"/>
              <a:gd name="T34" fmla="*/ 2147483647 w 1468"/>
              <a:gd name="T35" fmla="*/ 2147483647 h 252"/>
              <a:gd name="T36" fmla="*/ 2147483647 w 1468"/>
              <a:gd name="T37" fmla="*/ 2147483647 h 252"/>
              <a:gd name="T38" fmla="*/ 2147483647 w 1468"/>
              <a:gd name="T39" fmla="*/ 2147483647 h 252"/>
              <a:gd name="T40" fmla="*/ 2147483647 w 1468"/>
              <a:gd name="T41" fmla="*/ 2147483647 h 252"/>
              <a:gd name="T42" fmla="*/ 2147483647 w 1468"/>
              <a:gd name="T43" fmla="*/ 2147483647 h 252"/>
              <a:gd name="T44" fmla="*/ 2147483647 w 1468"/>
              <a:gd name="T45" fmla="*/ 2147483647 h 252"/>
              <a:gd name="T46" fmla="*/ 2147483647 w 1468"/>
              <a:gd name="T47" fmla="*/ 2147483647 h 252"/>
              <a:gd name="T48" fmla="*/ 2147483647 w 1468"/>
              <a:gd name="T49" fmla="*/ 2147483647 h 252"/>
              <a:gd name="T50" fmla="*/ 2147483647 w 1468"/>
              <a:gd name="T51" fmla="*/ 2147483647 h 252"/>
              <a:gd name="T52" fmla="*/ 2147483647 w 1468"/>
              <a:gd name="T53" fmla="*/ 2147483647 h 252"/>
              <a:gd name="T54" fmla="*/ 2147483647 w 1468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468"/>
              <a:gd name="T85" fmla="*/ 0 h 252"/>
              <a:gd name="T86" fmla="*/ 1468 w 1468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468" h="252">
                <a:moveTo>
                  <a:pt x="0" y="5"/>
                </a:moveTo>
                <a:cubicBezTo>
                  <a:pt x="22" y="20"/>
                  <a:pt x="30" y="32"/>
                  <a:pt x="56" y="41"/>
                </a:cubicBezTo>
                <a:cubicBezTo>
                  <a:pt x="61" y="39"/>
                  <a:pt x="67" y="39"/>
                  <a:pt x="71" y="36"/>
                </a:cubicBezTo>
                <a:cubicBezTo>
                  <a:pt x="75" y="33"/>
                  <a:pt x="77" y="27"/>
                  <a:pt x="81" y="25"/>
                </a:cubicBezTo>
                <a:cubicBezTo>
                  <a:pt x="95" y="18"/>
                  <a:pt x="112" y="15"/>
                  <a:pt x="127" y="10"/>
                </a:cubicBezTo>
                <a:cubicBezTo>
                  <a:pt x="137" y="7"/>
                  <a:pt x="157" y="0"/>
                  <a:pt x="157" y="0"/>
                </a:cubicBezTo>
                <a:cubicBezTo>
                  <a:pt x="196" y="13"/>
                  <a:pt x="233" y="31"/>
                  <a:pt x="273" y="41"/>
                </a:cubicBezTo>
                <a:cubicBezTo>
                  <a:pt x="283" y="40"/>
                  <a:pt x="353" y="26"/>
                  <a:pt x="369" y="30"/>
                </a:cubicBezTo>
                <a:cubicBezTo>
                  <a:pt x="390" y="54"/>
                  <a:pt x="366" y="30"/>
                  <a:pt x="395" y="46"/>
                </a:cubicBezTo>
                <a:cubicBezTo>
                  <a:pt x="406" y="52"/>
                  <a:pt x="450" y="137"/>
                  <a:pt x="455" y="121"/>
                </a:cubicBezTo>
                <a:cubicBezTo>
                  <a:pt x="486" y="168"/>
                  <a:pt x="519" y="233"/>
                  <a:pt x="576" y="252"/>
                </a:cubicBezTo>
                <a:cubicBezTo>
                  <a:pt x="603" y="245"/>
                  <a:pt x="593" y="186"/>
                  <a:pt x="615" y="171"/>
                </a:cubicBezTo>
                <a:cubicBezTo>
                  <a:pt x="618" y="161"/>
                  <a:pt x="624" y="139"/>
                  <a:pt x="627" y="129"/>
                </a:cubicBezTo>
                <a:cubicBezTo>
                  <a:pt x="629" y="124"/>
                  <a:pt x="646" y="102"/>
                  <a:pt x="651" y="99"/>
                </a:cubicBezTo>
                <a:cubicBezTo>
                  <a:pt x="661" y="92"/>
                  <a:pt x="681" y="78"/>
                  <a:pt x="681" y="78"/>
                </a:cubicBezTo>
                <a:cubicBezTo>
                  <a:pt x="694" y="59"/>
                  <a:pt x="724" y="71"/>
                  <a:pt x="747" y="78"/>
                </a:cubicBezTo>
                <a:cubicBezTo>
                  <a:pt x="768" y="86"/>
                  <a:pt x="791" y="116"/>
                  <a:pt x="809" y="126"/>
                </a:cubicBezTo>
                <a:cubicBezTo>
                  <a:pt x="824" y="127"/>
                  <a:pt x="854" y="137"/>
                  <a:pt x="854" y="137"/>
                </a:cubicBezTo>
                <a:cubicBezTo>
                  <a:pt x="919" y="131"/>
                  <a:pt x="895" y="133"/>
                  <a:pt x="935" y="106"/>
                </a:cubicBezTo>
                <a:cubicBezTo>
                  <a:pt x="954" y="94"/>
                  <a:pt x="979" y="98"/>
                  <a:pt x="1001" y="96"/>
                </a:cubicBezTo>
                <a:cubicBezTo>
                  <a:pt x="1020" y="83"/>
                  <a:pt x="1042" y="78"/>
                  <a:pt x="1062" y="66"/>
                </a:cubicBezTo>
                <a:cubicBezTo>
                  <a:pt x="1096" y="71"/>
                  <a:pt x="1169" y="82"/>
                  <a:pt x="1198" y="101"/>
                </a:cubicBezTo>
                <a:cubicBezTo>
                  <a:pt x="1221" y="117"/>
                  <a:pt x="1247" y="133"/>
                  <a:pt x="1274" y="142"/>
                </a:cubicBezTo>
                <a:cubicBezTo>
                  <a:pt x="1291" y="159"/>
                  <a:pt x="1312" y="170"/>
                  <a:pt x="1334" y="177"/>
                </a:cubicBezTo>
                <a:cubicBezTo>
                  <a:pt x="1370" y="173"/>
                  <a:pt x="1383" y="175"/>
                  <a:pt x="1410" y="157"/>
                </a:cubicBezTo>
                <a:cubicBezTo>
                  <a:pt x="1417" y="135"/>
                  <a:pt x="1429" y="117"/>
                  <a:pt x="1446" y="101"/>
                </a:cubicBezTo>
                <a:cubicBezTo>
                  <a:pt x="1448" y="96"/>
                  <a:pt x="1447" y="90"/>
                  <a:pt x="1451" y="86"/>
                </a:cubicBezTo>
                <a:cubicBezTo>
                  <a:pt x="1468" y="69"/>
                  <a:pt x="1466" y="90"/>
                  <a:pt x="1466" y="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107" name="Group 6"/>
          <p:cNvGrpSpPr>
            <a:grpSpLocks/>
          </p:cNvGrpSpPr>
          <p:nvPr/>
        </p:nvGrpSpPr>
        <p:grpSpPr bwMode="auto">
          <a:xfrm>
            <a:off x="5708650" y="3721100"/>
            <a:ext cx="1909763" cy="477838"/>
            <a:chOff x="2064" y="2160"/>
            <a:chExt cx="1488" cy="384"/>
          </a:xfrm>
        </p:grpSpPr>
        <p:sp>
          <p:nvSpPr>
            <p:cNvPr id="47126" name="Line 7"/>
            <p:cNvSpPr>
              <a:spLocks noChangeShapeType="1"/>
            </p:cNvSpPr>
            <p:nvPr/>
          </p:nvSpPr>
          <p:spPr bwMode="auto">
            <a:xfrm flipV="1">
              <a:off x="2064" y="21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8"/>
            <p:cNvSpPr>
              <a:spLocks noChangeShapeType="1"/>
            </p:cNvSpPr>
            <p:nvPr/>
          </p:nvSpPr>
          <p:spPr bwMode="auto">
            <a:xfrm>
              <a:off x="2064" y="2544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4343400" y="3581400"/>
            <a:ext cx="1344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Matching cost</a:t>
            </a:r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7635875" y="3962400"/>
            <a:ext cx="898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disparity</a:t>
            </a:r>
          </a:p>
        </p:txBody>
      </p:sp>
      <p:pic>
        <p:nvPicPr>
          <p:cNvPr id="47110" name="Picture 11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2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Line 13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Rectangle 14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14" name="Group 15"/>
          <p:cNvGrpSpPr>
            <a:grpSpLocks/>
          </p:cNvGrpSpPr>
          <p:nvPr/>
        </p:nvGrpSpPr>
        <p:grpSpPr bwMode="auto">
          <a:xfrm>
            <a:off x="6021388" y="2049463"/>
            <a:ext cx="862012" cy="119062"/>
            <a:chOff x="3111" y="3838"/>
            <a:chExt cx="672" cy="96"/>
          </a:xfrm>
        </p:grpSpPr>
        <p:sp>
          <p:nvSpPr>
            <p:cNvPr id="47121" name="Rectangle 16"/>
            <p:cNvSpPr>
              <a:spLocks noChangeArrowheads="1"/>
            </p:cNvSpPr>
            <p:nvPr/>
          </p:nvSpPr>
          <p:spPr bwMode="auto">
            <a:xfrm>
              <a:off x="3399" y="3838"/>
              <a:ext cx="96" cy="96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Rectangle 17"/>
            <p:cNvSpPr>
              <a:spLocks noChangeArrowheads="1"/>
            </p:cNvSpPr>
            <p:nvPr/>
          </p:nvSpPr>
          <p:spPr bwMode="auto">
            <a:xfrm>
              <a:off x="3111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Rectangle 18"/>
            <p:cNvSpPr>
              <a:spLocks noChangeArrowheads="1"/>
            </p:cNvSpPr>
            <p:nvPr/>
          </p:nvSpPr>
          <p:spPr bwMode="auto">
            <a:xfrm>
              <a:off x="3255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Rectangle 19"/>
            <p:cNvSpPr>
              <a:spLocks noChangeArrowheads="1"/>
            </p:cNvSpPr>
            <p:nvPr/>
          </p:nvSpPr>
          <p:spPr bwMode="auto">
            <a:xfrm>
              <a:off x="3543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Rectangle 20"/>
            <p:cNvSpPr>
              <a:spLocks noChangeArrowheads="1"/>
            </p:cNvSpPr>
            <p:nvPr/>
          </p:nvSpPr>
          <p:spPr bwMode="auto">
            <a:xfrm>
              <a:off x="3687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5" name="Text Box 21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7116" name="Text Box 22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7117" name="Freeform 23"/>
          <p:cNvSpPr>
            <a:spLocks/>
          </p:cNvSpPr>
          <p:nvPr/>
        </p:nvSpPr>
        <p:spPr bwMode="auto">
          <a:xfrm>
            <a:off x="6430963" y="1212850"/>
            <a:ext cx="23812" cy="3219450"/>
          </a:xfrm>
          <a:custGeom>
            <a:avLst/>
            <a:gdLst>
              <a:gd name="T0" fmla="*/ 2147483647 w 18"/>
              <a:gd name="T1" fmla="*/ 0 h 2587"/>
              <a:gd name="T2" fmla="*/ 0 w 18"/>
              <a:gd name="T3" fmla="*/ 2147483647 h 2587"/>
              <a:gd name="T4" fmla="*/ 0 60000 65536"/>
              <a:gd name="T5" fmla="*/ 0 60000 65536"/>
              <a:gd name="T6" fmla="*/ 0 w 18"/>
              <a:gd name="T7" fmla="*/ 0 h 2587"/>
              <a:gd name="T8" fmla="*/ 18 w 18"/>
              <a:gd name="T9" fmla="*/ 2587 h 25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2587">
                <a:moveTo>
                  <a:pt x="18" y="0"/>
                </a:moveTo>
                <a:lnTo>
                  <a:pt x="0" y="258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Text Box 24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7119" name="Rectangle 2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Correspondence search</a:t>
            </a:r>
          </a:p>
        </p:txBody>
      </p:sp>
      <p:sp>
        <p:nvSpPr>
          <p:cNvPr id="2561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772400" cy="198120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•"/>
              <a:defRPr/>
            </a:pPr>
            <a:r>
              <a:rPr lang="en-US" smtClean="0"/>
              <a:t>Slide a window along the right scanline and compare contents of that window with the reference window in the left image</a:t>
            </a:r>
          </a:p>
          <a:p>
            <a:pPr>
              <a:buFontTx/>
              <a:buChar char="•"/>
              <a:defRPr/>
            </a:pPr>
            <a:r>
              <a:rPr lang="en-US" smtClean="0"/>
              <a:t>Matching cost: SSD or normalized correlation</a:t>
            </a:r>
          </a:p>
        </p:txBody>
      </p:sp>
    </p:spTree>
    <p:extLst>
      <p:ext uri="{BB962C8B-B14F-4D97-AF65-F5344CB8AC3E}">
        <p14:creationId xmlns:p14="http://schemas.microsoft.com/office/powerpoint/2010/main" val="157283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9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Line 10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Text Box 18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8135" name="Text Box 19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8136" name="Text Box 21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8137" name="Rectangle 2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Correspondence search</a:t>
            </a:r>
          </a:p>
        </p:txBody>
      </p:sp>
      <p:pic>
        <p:nvPicPr>
          <p:cNvPr id="48138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6488" y="3733800"/>
            <a:ext cx="32004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Text Box 26"/>
          <p:cNvSpPr txBox="1">
            <a:spLocks noChangeArrowheads="1"/>
          </p:cNvSpPr>
          <p:nvPr/>
        </p:nvSpPr>
        <p:spPr bwMode="auto">
          <a:xfrm>
            <a:off x="6127750" y="62626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SSD</a:t>
            </a:r>
          </a:p>
        </p:txBody>
      </p:sp>
      <p:sp>
        <p:nvSpPr>
          <p:cNvPr id="48140" name="Freeform 27"/>
          <p:cNvSpPr>
            <a:spLocks/>
          </p:cNvSpPr>
          <p:nvPr/>
        </p:nvSpPr>
        <p:spPr bwMode="auto">
          <a:xfrm>
            <a:off x="6454775" y="1212850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>
            <a:normAutofit/>
          </a:bodyPr>
          <a:lstStyle/>
          <a:p>
            <a:r>
              <a:rPr lang="en-US" smtClean="0"/>
              <a:t>Correspondence search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5835650" y="6262688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Norm. corr</a:t>
            </a:r>
          </a:p>
        </p:txBody>
      </p:sp>
      <p:pic>
        <p:nvPicPr>
          <p:cNvPr id="4916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0613" y="3730625"/>
            <a:ext cx="3176587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4" name="Freeform 12"/>
          <p:cNvSpPr>
            <a:spLocks/>
          </p:cNvSpPr>
          <p:nvPr/>
        </p:nvSpPr>
        <p:spPr bwMode="auto">
          <a:xfrm>
            <a:off x="6454775" y="1212850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21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with window search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5257800" y="4332288"/>
          <a:ext cx="3276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Image" r:id="rId4" imgW="4422167" imgH="3202259" progId="">
                  <p:embed/>
                </p:oleObj>
              </mc:Choice>
              <mc:Fallback>
                <p:oleObj name="Image" r:id="rId4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332288"/>
                        <a:ext cx="3276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817563" y="3810000"/>
            <a:ext cx="352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Window-based matching</a:t>
            </a:r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914400" y="4332288"/>
          <a:ext cx="3276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Image" r:id="rId6" imgW="4422167" imgH="3202259" progId="">
                  <p:embed/>
                </p:oleObj>
              </mc:Choice>
              <mc:Fallback>
                <p:oleObj name="Image" r:id="rId6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32288"/>
                        <a:ext cx="3276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964238" y="3810000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Ground truth</a:t>
            </a:r>
          </a:p>
        </p:txBody>
      </p:sp>
      <p:pic>
        <p:nvPicPr>
          <p:cNvPr id="14343" name="Picture 7" descr="scene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12763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4344988" y="8382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991107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Add constraints and solve with graph cuts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4492625" y="2133600"/>
          <a:ext cx="4422775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Image" r:id="rId4" imgW="4422167" imgH="3202259" progId="">
                  <p:embed/>
                </p:oleObj>
              </mc:Choice>
              <mc:Fallback>
                <p:oleObj name="Image" r:id="rId4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2133600"/>
                        <a:ext cx="4422775" cy="320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" y="5291472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Graph cuts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876925" y="5289885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Ground truth</a:t>
            </a:r>
          </a:p>
        </p:txBody>
      </p:sp>
      <p:pic>
        <p:nvPicPr>
          <p:cNvPr id="1741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04800" y="2133600"/>
            <a:ext cx="4114800" cy="3194050"/>
          </a:xfrm>
          <a:noFill/>
        </p:spPr>
      </p:pic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347663" y="6332538"/>
            <a:ext cx="817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>
              <a:spcBef>
                <a:spcPct val="20000"/>
              </a:spcBef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For the latest and greatest:  </a:t>
            </a:r>
            <a:r>
              <a:rPr lang="en-US" sz="2000">
                <a:ea typeface="Arial Unicode MS" pitchFamily="34" charset="-128"/>
                <a:cs typeface="Arial Unicode MS" pitchFamily="34" charset="-128"/>
                <a:hlinkClick r:id="rId7"/>
              </a:rPr>
              <a:t>http://www.middlebury.edu/stereo/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228600" y="5596272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000">
                <a:sym typeface="Symbol" pitchFamily="18" charset="2"/>
              </a:rPr>
              <a:t>Y. Boykov, O. Veksler, and R. Zabih, </a:t>
            </a:r>
            <a:r>
              <a:rPr lang="en-US" sz="2000">
                <a:sym typeface="Symbol" pitchFamily="18" charset="2"/>
                <a:hlinkClick r:id="rId8"/>
              </a:rPr>
              <a:t>Fast Approximate Energy Minimization via Graph Cuts</a:t>
            </a:r>
            <a:r>
              <a:rPr lang="en-US" sz="2000">
                <a:sym typeface="Symbol" pitchFamily="18" charset="2"/>
              </a:rPr>
              <a:t>,  PAMI 2001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667000" y="990600"/>
          <a:ext cx="178843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Image" r:id="rId9" imgW="4422167" imgH="3202259" progId="">
                  <p:embed/>
                </p:oleObj>
              </mc:Choice>
              <mc:Fallback>
                <p:oleObj name="Image" r:id="rId9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1788432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6400" y="129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8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Failures of correspondence search</a:t>
            </a:r>
          </a:p>
        </p:txBody>
      </p:sp>
      <p:pic>
        <p:nvPicPr>
          <p:cNvPr id="624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74738"/>
            <a:ext cx="37338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066800"/>
            <a:ext cx="4191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46" name="Text Box 6"/>
          <p:cNvSpPr txBox="1">
            <a:spLocks noChangeArrowheads="1"/>
          </p:cNvSpPr>
          <p:nvPr/>
        </p:nvSpPr>
        <p:spPr bwMode="auto">
          <a:xfrm>
            <a:off x="838200" y="3276600"/>
            <a:ext cx="299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Textureless surfaces</a:t>
            </a:r>
          </a:p>
        </p:txBody>
      </p:sp>
      <p:sp>
        <p:nvSpPr>
          <p:cNvPr id="624647" name="Text Box 7"/>
          <p:cNvSpPr txBox="1">
            <a:spLocks noChangeArrowheads="1"/>
          </p:cNvSpPr>
          <p:nvPr/>
        </p:nvSpPr>
        <p:spPr bwMode="auto">
          <a:xfrm>
            <a:off x="4953000" y="3198813"/>
            <a:ext cx="310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Occlusions, repetition</a:t>
            </a:r>
          </a:p>
        </p:txBody>
      </p:sp>
      <p:sp>
        <p:nvSpPr>
          <p:cNvPr id="624648" name="Text Box 8"/>
          <p:cNvSpPr txBox="1">
            <a:spLocks noChangeArrowheads="1"/>
          </p:cNvSpPr>
          <p:nvPr/>
        </p:nvSpPr>
        <p:spPr bwMode="auto">
          <a:xfrm>
            <a:off x="1763713" y="6248400"/>
            <a:ext cx="547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Non-Lambertian surfaces, specularities</a:t>
            </a:r>
          </a:p>
        </p:txBody>
      </p:sp>
      <p:pic>
        <p:nvPicPr>
          <p:cNvPr id="62465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86200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8050" y="3886200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886200"/>
            <a:ext cx="22574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823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6" grpId="0"/>
      <p:bldP spid="624647" grpId="0"/>
      <p:bldP spid="6246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Projections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2907328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hlinkClick r:id="rId2"/>
              </a:rPr>
              <a:t>http://www.youtube.com/watch?v=28JwgxbQx8w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473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from Projector-Sensor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Only one image:  How is it possible to get depth?</a:t>
            </a:r>
          </a:p>
          <a:p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 rot="10800000">
            <a:off x="2438356" y="4954426"/>
            <a:ext cx="914400" cy="7239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V="1">
            <a:off x="2895556" y="2286000"/>
            <a:ext cx="1265020" cy="2668426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4498905" y="4954426"/>
            <a:ext cx="914400" cy="7239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26473" y="5791200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Projector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89176" y="57912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Sensor</a:t>
            </a:r>
            <a:endParaRPr lang="en-US" sz="2400" dirty="0"/>
          </a:p>
        </p:txBody>
      </p:sp>
      <p:cxnSp>
        <p:nvCxnSpPr>
          <p:cNvPr id="13" name="Straight Connector 12"/>
          <p:cNvCxnSpPr>
            <a:endCxn id="10" idx="2"/>
          </p:cNvCxnSpPr>
          <p:nvPr/>
        </p:nvCxnSpPr>
        <p:spPr>
          <a:xfrm>
            <a:off x="3813104" y="3127248"/>
            <a:ext cx="1143001" cy="1827178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26473" y="3127248"/>
            <a:ext cx="36105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71407" y="2711749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Scene Surface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782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stereo algorithms apply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1792" y="5422900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Projector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5422900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Sensor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215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Example: Book vs. No Book</a:t>
            </a:r>
            <a:endParaRPr lang="en-US" sz="3600" dirty="0"/>
          </a:p>
        </p:txBody>
      </p:sp>
      <p:pic>
        <p:nvPicPr>
          <p:cNvPr id="588804" name="Picture 4" descr="http://www.futurepicture.org/Kinect_Hacking/Kinect_Pattern/Kinect_Book_2_IMG_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60120"/>
            <a:ext cx="9181278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7587" y="-1"/>
            <a:ext cx="3581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>
                <a:hlinkClick r:id="rId3"/>
              </a:rPr>
              <a:t>http://www.futurepicture.org/?p=97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830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0" y="1708884"/>
            <a:ext cx="9144000" cy="4199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en-US" sz="12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Stereo revisited --- </a:t>
            </a:r>
            <a:r>
              <a:rPr lang="en-US" sz="1800" dirty="0" smtClean="0">
                <a:solidFill>
                  <a:schemeClr val="tx1"/>
                </a:solidFill>
              </a:rPr>
              <a:t>How the </a:t>
            </a:r>
            <a:r>
              <a:rPr lang="en-US" sz="1800" dirty="0" err="1" smtClean="0">
                <a:solidFill>
                  <a:schemeClr val="tx1"/>
                </a:solidFill>
              </a:rPr>
              <a:t>Kinect</a:t>
            </a:r>
            <a:r>
              <a:rPr lang="en-US" sz="1800" dirty="0" smtClean="0">
                <a:solidFill>
                  <a:schemeClr val="tx1"/>
                </a:solidFill>
              </a:rPr>
              <a:t> version 1 works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0"/>
            <a:ext cx="9144000" cy="687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4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802" name="Picture 2" descr="http://www.futurepicture.org/Kinect_Hacking/Kinect_Pattern/Kinect_Book_1_IMG_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3168"/>
            <a:ext cx="9181277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Example: Book vs. No Book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547587" y="-1"/>
            <a:ext cx="3581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>
                <a:hlinkClick r:id="rId3"/>
              </a:rPr>
              <a:t>http://www.futurepicture.org/?p=97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178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Region-growing Random Dot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Detect dots (“speckles”) and label them unknown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Randomly select a region anchor, a dot with unknown depth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Windowed search via normalized cross correlation along </a:t>
            </a:r>
            <a:r>
              <a:rPr lang="en-US" dirty="0" err="1" smtClean="0"/>
              <a:t>scanline</a:t>
            </a:r>
            <a:endParaRPr lang="en-US" dirty="0"/>
          </a:p>
          <a:p>
            <a:pPr marL="1314450" lvl="2" indent="-514350">
              <a:buFont typeface="Calibri" pitchFamily="34" charset="0"/>
              <a:buChar char="–"/>
            </a:pPr>
            <a:r>
              <a:rPr lang="en-US" dirty="0" smtClean="0"/>
              <a:t>Check that best match score is greater than threshold; if not, mark as “invalid” and go to 2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Region growing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Neighboring pixels are added to a queue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For each pixel in queue, initialize by anchor’s shift; then search small local neighborhood; if matched, add neighbors to queue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Stop when no pixels are left in the queue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until all dots have known depth or are marked “invalid”</a:t>
            </a:r>
          </a:p>
          <a:p>
            <a:pPr marL="800100" lvl="2" indent="0">
              <a:buNone/>
            </a:pPr>
            <a:endParaRPr lang="en-US" dirty="0" smtClean="0"/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635708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http://www.wipo.int/patentscope/search/en/WO2007043036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3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Projected IR vs. Natural Light Stereo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What are the advantages of IR?</a:t>
            </a:r>
          </a:p>
          <a:p>
            <a:pPr lvl="1"/>
            <a:r>
              <a:rPr lang="en-US" dirty="0" smtClean="0"/>
              <a:t>Works in low light conditions</a:t>
            </a:r>
          </a:p>
          <a:p>
            <a:pPr lvl="1"/>
            <a:r>
              <a:rPr lang="en-US" dirty="0" smtClean="0"/>
              <a:t>Does not rely on having textured objects</a:t>
            </a:r>
          </a:p>
          <a:p>
            <a:pPr lvl="1"/>
            <a:r>
              <a:rPr lang="en-US" dirty="0" smtClean="0"/>
              <a:t>Not confused by repeated scene textures</a:t>
            </a:r>
          </a:p>
          <a:p>
            <a:pPr lvl="1"/>
            <a:r>
              <a:rPr lang="en-US" dirty="0" smtClean="0"/>
              <a:t>Can tailor algorithm to produced pattern</a:t>
            </a:r>
          </a:p>
          <a:p>
            <a:endParaRPr lang="en-US" dirty="0"/>
          </a:p>
          <a:p>
            <a:r>
              <a:rPr lang="en-US" dirty="0" smtClean="0"/>
              <a:t>What are advantages of natural light?</a:t>
            </a:r>
          </a:p>
          <a:p>
            <a:pPr lvl="1"/>
            <a:r>
              <a:rPr lang="en-US" dirty="0" smtClean="0"/>
              <a:t>Works outside, anywhere with sufficient light</a:t>
            </a:r>
          </a:p>
          <a:p>
            <a:pPr lvl="1"/>
            <a:r>
              <a:rPr lang="en-US" dirty="0" smtClean="0"/>
              <a:t>Uses less energy</a:t>
            </a:r>
          </a:p>
          <a:p>
            <a:pPr lvl="1"/>
            <a:r>
              <a:rPr lang="en-US" dirty="0" smtClean="0"/>
              <a:t>Resolution limited only by sensors, not projector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Difficulties with both</a:t>
            </a:r>
          </a:p>
          <a:p>
            <a:pPr lvl="1"/>
            <a:r>
              <a:rPr lang="en-US" dirty="0" smtClean="0"/>
              <a:t>Very dark surfaces may not reflect enough light</a:t>
            </a:r>
          </a:p>
          <a:p>
            <a:pPr lvl="1"/>
            <a:r>
              <a:rPr lang="en-US" dirty="0" smtClean="0"/>
              <a:t>Specular reflection in mirrors or metal causes trouble</a:t>
            </a:r>
          </a:p>
        </p:txBody>
      </p:sp>
    </p:spTree>
    <p:extLst>
      <p:ext uri="{BB962C8B-B14F-4D97-AF65-F5344CB8AC3E}">
        <p14:creationId xmlns:p14="http://schemas.microsoft.com/office/powerpoint/2010/main" val="348811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2: Pose from depth</a:t>
            </a:r>
            <a:endParaRPr lang="en-US" dirty="0"/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87" y="1372362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55987" y="1067562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Projector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55987" y="2456688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Sensor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040" y="294029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Projected Light Pattern</a:t>
            </a:r>
            <a:endParaRPr lang="en-US" dirty="0"/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87" y="429946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8617" y="62507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Image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560064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Stereo Algorithm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7820251">
            <a:off x="3920537" y="1300620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851063" y="2393271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266293" y="3560063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596589" y="4588291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33" y="4122931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01862" y="4365003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Segmentation, </a:t>
            </a:r>
          </a:p>
          <a:p>
            <a:r>
              <a:rPr lang="en-US" dirty="0" smtClean="0"/>
              <a:t>Part Prediction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39324" y="624256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Body Pose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846787" y="3560064"/>
            <a:ext cx="4992413" cy="3297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1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estimate pose from depth image</a:t>
            </a:r>
          </a:p>
        </p:txBody>
      </p:sp>
      <p:pic>
        <p:nvPicPr>
          <p:cNvPr id="598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233160" cy="42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6769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Real-Time Human Pose Recognition in Parts from a Single Depth Image</a:t>
            </a:r>
          </a:p>
          <a:p>
            <a:r>
              <a:rPr lang="en-US" dirty="0"/>
              <a:t>Jamie Shotton, Andrew Fitzgibbon, Mat Cook, Toby Sharp, Mark </a:t>
            </a:r>
            <a:r>
              <a:rPr lang="en-US" dirty="0" err="1"/>
              <a:t>Finocchio</a:t>
            </a:r>
            <a:r>
              <a:rPr lang="en-US" dirty="0"/>
              <a:t>, Richard Moore, Alex </a:t>
            </a:r>
            <a:r>
              <a:rPr lang="en-US" dirty="0" err="1"/>
              <a:t>Kipman</a:t>
            </a:r>
            <a:r>
              <a:rPr lang="en-US" dirty="0"/>
              <a:t>, and Andrew Blake</a:t>
            </a:r>
            <a:br>
              <a:rPr lang="en-US" dirty="0"/>
            </a:br>
            <a:r>
              <a:rPr lang="en-US" dirty="0" smtClean="0"/>
              <a:t>CVPR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8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estimate pose from depth image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04800" y="2286000"/>
            <a:ext cx="8534400" cy="2676563"/>
            <a:chOff x="304800" y="1219200"/>
            <a:chExt cx="9142082" cy="2867145"/>
          </a:xfrm>
        </p:grpSpPr>
        <p:pic>
          <p:nvPicPr>
            <p:cNvPr id="594946" name="Picture 2" descr="http://research.microsoft.com/en-us/projects/vrkinect/rgb_view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76" y="1227321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48" name="Picture 4" descr="http://research.microsoft.com/en-us/projects/vrkinect/harlequin_view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712" y="1227321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50" name="Picture 6" descr="http://research.microsoft.com/en-us/projects/vrkinect/standard_view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219200"/>
              <a:ext cx="2209800" cy="2867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52" name="Picture 8" descr="http://research.microsoft.com/en-us/projects/vrkinect/position_view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88" y="1219200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15397" y="496256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49647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4932502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Label Map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42576" y="492293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Joint Positions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77797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http://research.microsoft.com/apps/video/default.aspx?id=144455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4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37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Lots of variation in bodies, orientation, poses</a:t>
            </a:r>
          </a:p>
          <a:p>
            <a:r>
              <a:rPr lang="en-US" dirty="0" smtClean="0"/>
              <a:t>Needs to be very fast (their algorithm runs at 200 FPS on the Xbox 360 GPU)</a:t>
            </a:r>
            <a:endParaRPr lang="en-US" dirty="0"/>
          </a:p>
        </p:txBody>
      </p:sp>
      <p:pic>
        <p:nvPicPr>
          <p:cNvPr id="603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7" y="4410075"/>
            <a:ext cx="35528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9"/>
          <a:stretch/>
        </p:blipFill>
        <p:spPr bwMode="auto">
          <a:xfrm>
            <a:off x="2590800" y="2390775"/>
            <a:ext cx="40386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185" y="3144321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Pose Examples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920" y="5411270"/>
            <a:ext cx="16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 of one 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Extract body pixels by </a:t>
            </a:r>
            <a:r>
              <a:rPr lang="en-US" dirty="0" err="1" smtClean="0"/>
              <a:t>thresholding</a:t>
            </a:r>
            <a:r>
              <a:rPr lang="en-US" dirty="0" smtClean="0"/>
              <a:t> depth</a:t>
            </a:r>
            <a:endParaRPr lang="en-US" dirty="0"/>
          </a:p>
        </p:txBody>
      </p:sp>
      <p:pic>
        <p:nvPicPr>
          <p:cNvPr id="4" name="Picture 2" descr="http://research.microsoft.com/en-us/projects/vrkinect/rgb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03262"/>
            <a:ext cx="3407758" cy="444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research.microsoft.com/en-us/projects/vrkinect/harlequin_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98" y="1427646"/>
            <a:ext cx="3389084" cy="44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825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learning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638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Very simple features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Lots of data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Flexible classifier</a:t>
            </a:r>
          </a:p>
        </p:txBody>
      </p:sp>
      <p:pic>
        <p:nvPicPr>
          <p:cNvPr id="601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918" y="990600"/>
            <a:ext cx="4914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07"/>
          <a:stretch/>
        </p:blipFill>
        <p:spPr bwMode="auto">
          <a:xfrm>
            <a:off x="4170426" y="3124200"/>
            <a:ext cx="4952238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0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75" y="4959572"/>
            <a:ext cx="4949190" cy="186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82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of depth at two offsets</a:t>
            </a:r>
          </a:p>
          <a:p>
            <a:pPr lvl="1"/>
            <a:r>
              <a:rPr lang="en-US" dirty="0" smtClean="0"/>
              <a:t>Offset is scaled by depth at center</a:t>
            </a:r>
            <a:endParaRPr lang="en-US" dirty="0"/>
          </a:p>
        </p:txBody>
      </p:sp>
      <p:pic>
        <p:nvPicPr>
          <p:cNvPr id="602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96" y="2901696"/>
            <a:ext cx="63150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2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Slides from: </a:t>
            </a:r>
          </a:p>
          <a:p>
            <a:pPr marL="0" indent="0">
              <a:buNone/>
            </a:pPr>
            <a:r>
              <a:rPr lang="en-US" sz="2800" dirty="0" smtClean="0"/>
              <a:t>	Svetlana </a:t>
            </a:r>
            <a:r>
              <a:rPr lang="en-US" sz="2800" dirty="0" err="1" smtClean="0"/>
              <a:t>Lazebnik</a:t>
            </a:r>
            <a:r>
              <a:rPr lang="en-US" sz="2800" dirty="0" smtClean="0"/>
              <a:t>, Derek </a:t>
            </a:r>
            <a:r>
              <a:rPr lang="en-US" sz="2800" dirty="0" err="1" smtClean="0"/>
              <a:t>Hoiem</a:t>
            </a:r>
            <a:r>
              <a:rPr lang="en-US" sz="2800" dirty="0" smtClean="0"/>
              <a:t>, Steve Seitz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42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lots of training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Capture and sample 500K </a:t>
            </a:r>
            <a:r>
              <a:rPr lang="en-US" dirty="0" err="1" smtClean="0"/>
              <a:t>mocap</a:t>
            </a:r>
            <a:r>
              <a:rPr lang="en-US" dirty="0" smtClean="0"/>
              <a:t> frames of people kicking, driving, dancing, etc.</a:t>
            </a:r>
          </a:p>
          <a:p>
            <a:r>
              <a:rPr lang="en-US" dirty="0" smtClean="0"/>
              <a:t>Get 3D models for 15 bodies with a variety of weight, height, etc.</a:t>
            </a:r>
          </a:p>
          <a:p>
            <a:r>
              <a:rPr lang="en-US" dirty="0" smtClean="0"/>
              <a:t>Synthesize </a:t>
            </a:r>
            <a:r>
              <a:rPr lang="en-US" dirty="0" err="1" smtClean="0"/>
              <a:t>mocap</a:t>
            </a:r>
            <a:r>
              <a:rPr lang="en-US" dirty="0" smtClean="0"/>
              <a:t> data for all 15 body types</a:t>
            </a:r>
          </a:p>
          <a:p>
            <a:endParaRPr lang="en-US" dirty="0"/>
          </a:p>
        </p:txBody>
      </p:sp>
      <p:pic>
        <p:nvPicPr>
          <p:cNvPr id="599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" y="4367213"/>
            <a:ext cx="89725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87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09" y="1056513"/>
            <a:ext cx="688657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780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70984"/>
            <a:ext cx="72199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prediction with random 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3429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Randomized decision forests: collection of independently trained trees</a:t>
            </a:r>
          </a:p>
          <a:p>
            <a:r>
              <a:rPr lang="en-US" dirty="0" smtClean="0"/>
              <a:t>Each tree is a classifier that predicts the likelihood of a pixel belonging to each part</a:t>
            </a:r>
          </a:p>
          <a:p>
            <a:pPr lvl="1"/>
            <a:r>
              <a:rPr lang="en-US" dirty="0" smtClean="0"/>
              <a:t>Node corresponds to a </a:t>
            </a:r>
            <a:r>
              <a:rPr lang="en-US" dirty="0" err="1" smtClean="0"/>
              <a:t>thresholded</a:t>
            </a:r>
            <a:r>
              <a:rPr lang="en-US" dirty="0" smtClean="0"/>
              <a:t> feature</a:t>
            </a:r>
          </a:p>
          <a:p>
            <a:pPr lvl="1"/>
            <a:r>
              <a:rPr lang="en-US" dirty="0" smtClean="0"/>
              <a:t>The leaf node that an example falls into corresponds to a conjunction of several features</a:t>
            </a:r>
          </a:p>
          <a:p>
            <a:pPr lvl="1"/>
            <a:r>
              <a:rPr lang="en-US" dirty="0" smtClean="0"/>
              <a:t>In training, at each node, a subset of features is chosen randomly, and the most discriminative is selected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8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Joints are estimated using mean-shift (a fast mode-finding algorithm)</a:t>
            </a:r>
          </a:p>
          <a:p>
            <a:endParaRPr lang="en-US" dirty="0"/>
          </a:p>
          <a:p>
            <a:r>
              <a:rPr lang="en-US" dirty="0" smtClean="0"/>
              <a:t>Observed part center is offset by pre-estimated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2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062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/>
          <a:stretch/>
        </p:blipFill>
        <p:spPr bwMode="auto">
          <a:xfrm>
            <a:off x="274320" y="1423416"/>
            <a:ext cx="943356" cy="492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72225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 Truth</a:t>
            </a:r>
            <a:endParaRPr lang="en-US" dirty="0"/>
          </a:p>
        </p:txBody>
      </p:sp>
      <p:pic>
        <p:nvPicPr>
          <p:cNvPr id="606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3438525" cy="170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4191000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23416"/>
            <a:ext cx="2105025" cy="130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5265182"/>
            <a:ext cx="2257425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5455681"/>
            <a:ext cx="2876550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72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7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" y="1066799"/>
            <a:ext cx="8867394" cy="54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74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Accuracy vs. Number of Training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5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2" y="990600"/>
            <a:ext cx="464887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78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</a:t>
            </a:r>
            <a:r>
              <a:rPr lang="en-US" dirty="0" err="1" smtClean="0"/>
              <a:t>Kinect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2335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Mario: </a:t>
            </a: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www.youtube.com/watch?v=8CTJL5lUjHg</a:t>
            </a:r>
            <a:endParaRPr lang="en-US" sz="2800" dirty="0"/>
          </a:p>
          <a:p>
            <a:r>
              <a:rPr lang="en-US" dirty="0" smtClean="0"/>
              <a:t>Robot Control: </a:t>
            </a: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www.youtube.com/watch?v=w8BmgtMKFbY</a:t>
            </a:r>
            <a:endParaRPr lang="en-US" sz="2800" dirty="0"/>
          </a:p>
          <a:p>
            <a:r>
              <a:rPr lang="en-US" dirty="0" smtClean="0"/>
              <a:t>Capture for holography: </a:t>
            </a:r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www.youtube.com/watch?v=4LW8wgmfpTE</a:t>
            </a:r>
            <a:endParaRPr lang="en-US" sz="2800" dirty="0" smtClean="0"/>
          </a:p>
          <a:p>
            <a:r>
              <a:rPr lang="en-US" dirty="0" smtClean="0"/>
              <a:t>Virtual dressing room: </a:t>
            </a:r>
            <a:r>
              <a:rPr lang="en-US" sz="2800" dirty="0" smtClean="0">
                <a:hlinkClick r:id="rId5"/>
              </a:rPr>
              <a:t>http</a:t>
            </a:r>
            <a:r>
              <a:rPr lang="en-US" sz="2800" dirty="0">
                <a:hlinkClick r:id="rId5"/>
              </a:rPr>
              <a:t>://</a:t>
            </a:r>
            <a:r>
              <a:rPr lang="en-US" sz="2800" dirty="0" smtClean="0">
                <a:hlinkClick r:id="rId5"/>
              </a:rPr>
              <a:t>www.youtube.com/watch?v=1jbvnk1T4vQ</a:t>
            </a:r>
            <a:endParaRPr lang="en-US" sz="2800" dirty="0" smtClean="0"/>
          </a:p>
          <a:p>
            <a:r>
              <a:rPr lang="en-US" dirty="0" smtClean="0"/>
              <a:t>Fly wall: </a:t>
            </a:r>
            <a:r>
              <a:rPr lang="en-US" sz="2800" dirty="0" smtClean="0">
                <a:hlinkClick r:id="rId6"/>
              </a:rPr>
              <a:t>http</a:t>
            </a:r>
            <a:r>
              <a:rPr lang="en-US" sz="2800" dirty="0">
                <a:hlinkClick r:id="rId6"/>
              </a:rPr>
              <a:t>://</a:t>
            </a:r>
            <a:r>
              <a:rPr lang="en-US" sz="2800" dirty="0" smtClean="0">
                <a:hlinkClick r:id="rId6"/>
              </a:rPr>
              <a:t>vimeo.com/user3445108/kiwibankinteractivewall</a:t>
            </a:r>
            <a:endParaRPr lang="en-US" sz="2800" dirty="0" smtClean="0"/>
          </a:p>
          <a:p>
            <a:r>
              <a:rPr lang="en-US" dirty="0" smtClean="0"/>
              <a:t>3D Scanner: </a:t>
            </a:r>
            <a:r>
              <a:rPr lang="en-US" sz="2800" dirty="0">
                <a:hlinkClick r:id="rId7"/>
              </a:rPr>
              <a:t>http://</a:t>
            </a:r>
            <a:r>
              <a:rPr lang="en-US" sz="2800" dirty="0" smtClean="0">
                <a:hlinkClick r:id="rId7"/>
              </a:rPr>
              <a:t>www.youtube.com/watch?v=V7LthXRoESw</a:t>
            </a:r>
            <a:endParaRPr lang="en-US" sz="2800" dirty="0" smtClean="0"/>
          </a:p>
          <a:p>
            <a:r>
              <a:rPr lang="en-US" dirty="0" err="1" smtClean="0"/>
              <a:t>IllumiRoom</a:t>
            </a:r>
            <a:r>
              <a:rPr lang="en-US" dirty="0" smtClean="0"/>
              <a:t>: </a:t>
            </a:r>
            <a:r>
              <a:rPr lang="en-US" sz="2800" dirty="0">
                <a:hlinkClick r:id="rId7"/>
              </a:rPr>
              <a:t>http://www.youtube.com/watch?v=V7LthXRoESw</a:t>
            </a: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8098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learn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Warning: lots </a:t>
            </a:r>
            <a:r>
              <a:rPr lang="en-US" dirty="0"/>
              <a:t>of wrong info </a:t>
            </a:r>
            <a:r>
              <a:rPr lang="en-US" dirty="0" smtClean="0"/>
              <a:t>on web</a:t>
            </a:r>
          </a:p>
          <a:p>
            <a:endParaRPr lang="en-US" dirty="0"/>
          </a:p>
          <a:p>
            <a:r>
              <a:rPr lang="en-US" dirty="0" smtClean="0"/>
              <a:t>Great site by Daniel </a:t>
            </a:r>
            <a:r>
              <a:rPr lang="en-US" dirty="0" err="1" smtClean="0"/>
              <a:t>Reetz</a:t>
            </a:r>
            <a:r>
              <a:rPr lang="en-US" dirty="0" smtClean="0"/>
              <a:t>: </a:t>
            </a:r>
            <a:r>
              <a:rPr lang="en-US" dirty="0">
                <a:hlinkClick r:id="rId2"/>
              </a:rPr>
              <a:t>http://www.futurepicture.org/?</a:t>
            </a:r>
            <a:r>
              <a:rPr lang="en-US" dirty="0" smtClean="0">
                <a:hlinkClick r:id="rId2"/>
              </a:rPr>
              <a:t>p=97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Kinect</a:t>
            </a:r>
            <a:r>
              <a:rPr lang="en-US" dirty="0" smtClean="0"/>
              <a:t> patents: </a:t>
            </a:r>
            <a:r>
              <a:rPr lang="en-US" dirty="0">
                <a:hlinkClick r:id="rId3"/>
              </a:rPr>
              <a:t>http://www.faqs.org/patents/app/20100118123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http://www.faqs.org/patents/app/20100020078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http://www.faqs.org/patents/app/20100007717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0" y="1708884"/>
            <a:ext cx="9144000" cy="4199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err="1" smtClean="0">
                <a:solidFill>
                  <a:schemeClr val="tx1"/>
                </a:solidFill>
              </a:rPr>
              <a:t>Kinect</a:t>
            </a:r>
            <a:r>
              <a:rPr lang="en-US" sz="1800" dirty="0" smtClean="0">
                <a:solidFill>
                  <a:schemeClr val="tx1"/>
                </a:solidFill>
              </a:rPr>
              <a:t> 1 uses stereo to estimate depth, but uses a camera and a projector instead of two cameras.  This is an active vision technique because some light is projected into the scene.  A benefit of the active approach is simplifying the correspondence problem in stereo.</a:t>
            </a: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err="1" smtClean="0">
                <a:solidFill>
                  <a:schemeClr val="tx1"/>
                </a:solidFill>
              </a:rPr>
              <a:t>Kinect</a:t>
            </a:r>
            <a:r>
              <a:rPr lang="en-US" sz="1800" dirty="0" smtClean="0">
                <a:solidFill>
                  <a:schemeClr val="tx1"/>
                </a:solidFill>
              </a:rPr>
              <a:t> 2 (which we did not discuss today) uses a time of flight sensor.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0"/>
            <a:ext cx="9144000" cy="687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dirty="0" smtClean="0"/>
              <a:t>Big ideas &amp; next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4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1065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11/07/13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0"/>
            <a:ext cx="6934200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How the </a:t>
            </a:r>
            <a:r>
              <a:rPr lang="en-US" sz="4000" dirty="0" err="1" smtClean="0">
                <a:solidFill>
                  <a:prstClr val="black"/>
                </a:solidFill>
                <a:latin typeface="Calibri"/>
              </a:rPr>
              <a:t>Kinect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 Works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48600" y="49530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r="1821" b="8513"/>
          <a:stretch/>
        </p:blipFill>
        <p:spPr bwMode="auto">
          <a:xfrm>
            <a:off x="785813" y="1198364"/>
            <a:ext cx="7605712" cy="404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13166" y="6586865"/>
            <a:ext cx="6131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Photo frame-grabbed from: </a:t>
            </a:r>
            <a:r>
              <a:rPr lang="en-US" sz="1100" dirty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www.blisteredthumbs.net/2010/11/dance-central-angry-review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42948"/>
            <a:ext cx="187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Slides: Derek </a:t>
            </a:r>
            <a:r>
              <a:rPr lang="en-US" sz="1400" dirty="0" err="1" smtClean="0"/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262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1065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11/07/13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0"/>
            <a:ext cx="6934200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How the </a:t>
            </a:r>
            <a:r>
              <a:rPr lang="en-US" sz="4000" dirty="0" err="1" smtClean="0">
                <a:solidFill>
                  <a:prstClr val="black"/>
                </a:solidFill>
                <a:latin typeface="Calibri"/>
              </a:rPr>
              <a:t>Kinect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version 1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Works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3166" y="6586865"/>
            <a:ext cx="6131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Photo frame-grabbed from: </a:t>
            </a:r>
            <a:r>
              <a:rPr lang="en-US" sz="1100" dirty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www.blisteredthumbs.net/2010/11/dance-central-angry-review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49530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r="1821" b="8513"/>
          <a:stretch/>
        </p:blipFill>
        <p:spPr bwMode="auto">
          <a:xfrm>
            <a:off x="785813" y="1198364"/>
            <a:ext cx="7605712" cy="404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42948"/>
            <a:ext cx="187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Slides: Derek </a:t>
            </a:r>
            <a:r>
              <a:rPr lang="en-US" sz="1400" dirty="0" err="1" smtClean="0"/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606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Kinect</a:t>
            </a:r>
            <a:r>
              <a:rPr lang="en-US" dirty="0" smtClean="0"/>
              <a:t> Device</a:t>
            </a:r>
            <a:endParaRPr lang="en-US" dirty="0"/>
          </a:p>
        </p:txBody>
      </p:sp>
      <p:pic>
        <p:nvPicPr>
          <p:cNvPr id="584706" name="Picture 2" descr="http://gamersushi.com/wp-content/uploads/2010/11/kinect-dev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" y="1298448"/>
            <a:ext cx="81455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08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Kinect</a:t>
            </a:r>
            <a:r>
              <a:rPr lang="en-US" dirty="0" smtClean="0"/>
              <a:t> Device</a:t>
            </a:r>
            <a:endParaRPr lang="en-US" dirty="0"/>
          </a:p>
        </p:txBody>
      </p:sp>
      <p:pic>
        <p:nvPicPr>
          <p:cNvPr id="583682" name="Picture 2" descr="PrimeSensor-Depth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21" y="1066800"/>
            <a:ext cx="7113679" cy="57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" y="6497391"/>
            <a:ext cx="3039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illustration source: primesense.com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001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</a:t>
            </a:r>
            <a:r>
              <a:rPr lang="en-US" dirty="0" err="1" smtClean="0"/>
              <a:t>Kinect</a:t>
            </a:r>
            <a:r>
              <a:rPr lang="en-US" dirty="0" smtClean="0"/>
              <a:t> does</a:t>
            </a:r>
            <a:endParaRPr lang="en-US" dirty="0"/>
          </a:p>
        </p:txBody>
      </p: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57" y="4085844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33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" y="13335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r="29404" b="8513"/>
          <a:stretch/>
        </p:blipFill>
        <p:spPr bwMode="auto">
          <a:xfrm>
            <a:off x="4267200" y="2514600"/>
            <a:ext cx="4226891" cy="314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676400" y="3505200"/>
            <a:ext cx="268224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429000" y="4876800"/>
            <a:ext cx="609600" cy="313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9640" y="958334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Depth Image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3630" y="626542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 Body Pose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565708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(e.g., game)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0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pectrum">
    <a:dk1>
      <a:sysClr val="windowText" lastClr="000000"/>
    </a:dk1>
    <a:lt1>
      <a:sysClr val="window" lastClr="FFFFFF"/>
    </a:lt1>
    <a:dk2>
      <a:srgbClr val="252731"/>
    </a:dk2>
    <a:lt2>
      <a:srgbClr val="EAE7E4"/>
    </a:lt2>
    <a:accent1>
      <a:srgbClr val="990000"/>
    </a:accent1>
    <a:accent2>
      <a:srgbClr val="FF6600"/>
    </a:accent2>
    <a:accent3>
      <a:srgbClr val="FFBA00"/>
    </a:accent3>
    <a:accent4>
      <a:srgbClr val="99CC00"/>
    </a:accent4>
    <a:accent5>
      <a:srgbClr val="528A02"/>
    </a:accent5>
    <a:accent6>
      <a:srgbClr val="333333"/>
    </a:accent6>
    <a:hlink>
      <a:srgbClr val="660000"/>
    </a:hlink>
    <a:folHlink>
      <a:srgbClr val="CC3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14561</TotalTime>
  <Words>1641</Words>
  <Application>Microsoft Macintosh PowerPoint</Application>
  <PresentationFormat>On-screen Show (4:3)</PresentationFormat>
  <Paragraphs>291</Paragraphs>
  <Slides>49</Slides>
  <Notes>17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Office Theme</vt:lpstr>
      <vt:lpstr>Equation</vt:lpstr>
      <vt:lpstr>Image</vt:lpstr>
      <vt:lpstr>Computational Photography lecture 13 – How the Kinect 1 works? CS 590-134 (future 572)  Spring 2016</vt:lpstr>
      <vt:lpstr>Questions from last lecture</vt:lpstr>
      <vt:lpstr>PowerPoint Presentation</vt:lpstr>
      <vt:lpstr>PowerPoint Presentation</vt:lpstr>
      <vt:lpstr>PowerPoint Presentation</vt:lpstr>
      <vt:lpstr>PowerPoint Presentation</vt:lpstr>
      <vt:lpstr>Kinect Device</vt:lpstr>
      <vt:lpstr>Kinect Device</vt:lpstr>
      <vt:lpstr>What the Kinect does</vt:lpstr>
      <vt:lpstr>How Kinect Works: Overview</vt:lpstr>
      <vt:lpstr>Part 1: Stereo from projected dots</vt:lpstr>
      <vt:lpstr>Part 1: Stereo from projected dots</vt:lpstr>
      <vt:lpstr>Depth from Stereo Images</vt:lpstr>
      <vt:lpstr>Depth from Stereo Images</vt:lpstr>
      <vt:lpstr>Depth from disparity</vt:lpstr>
      <vt:lpstr>Stereo and the Epipolar constraint</vt:lpstr>
      <vt:lpstr>Simplest Case: Parallel images</vt:lpstr>
      <vt:lpstr>Basic stereo matching algorithm</vt:lpstr>
      <vt:lpstr>Basic stereo matching algorithm</vt:lpstr>
      <vt:lpstr>Correspondence search</vt:lpstr>
      <vt:lpstr>Correspondence search</vt:lpstr>
      <vt:lpstr>Correspondence search</vt:lpstr>
      <vt:lpstr>Results with window search</vt:lpstr>
      <vt:lpstr>Add constraints and solve with graph cuts</vt:lpstr>
      <vt:lpstr>Failures of correspondence search</vt:lpstr>
      <vt:lpstr>Dot Projections</vt:lpstr>
      <vt:lpstr>Depth from Projector-Sensor</vt:lpstr>
      <vt:lpstr>Same stereo algorithms apply</vt:lpstr>
      <vt:lpstr>Example: Book vs. No Book</vt:lpstr>
      <vt:lpstr>Example: Book vs. No Book</vt:lpstr>
      <vt:lpstr>Region-growing Random Dot Matching</vt:lpstr>
      <vt:lpstr>Projected IR vs. Natural Light Stereo</vt:lpstr>
      <vt:lpstr>Part 2: Pose from depth</vt:lpstr>
      <vt:lpstr>Goal: estimate pose from depth image</vt:lpstr>
      <vt:lpstr>Goal: estimate pose from depth image</vt:lpstr>
      <vt:lpstr>Challenges</vt:lpstr>
      <vt:lpstr>Extract body pixels by thresholding depth</vt:lpstr>
      <vt:lpstr>Basic learning approach</vt:lpstr>
      <vt:lpstr>Features</vt:lpstr>
      <vt:lpstr>Get lots of training data</vt:lpstr>
      <vt:lpstr>Body models</vt:lpstr>
      <vt:lpstr>Part prediction with random forests</vt:lpstr>
      <vt:lpstr>Joint estimation</vt:lpstr>
      <vt:lpstr>Results</vt:lpstr>
      <vt:lpstr>More results</vt:lpstr>
      <vt:lpstr>Accuracy vs. Number of Training Examples</vt:lpstr>
      <vt:lpstr>Uses of Kinect</vt:lpstr>
      <vt:lpstr>To learn more</vt:lpstr>
      <vt:lpstr>PowerPoint Presentation</vt:lpstr>
    </vt:vector>
  </TitlesOfParts>
  <Company>Stony Brook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Vision CSE 527  Spring 2011</dc:title>
  <dc:creator>Alexander Berg</dc:creator>
  <cp:lastModifiedBy>Alexander Berg</cp:lastModifiedBy>
  <cp:revision>107</cp:revision>
  <dcterms:created xsi:type="dcterms:W3CDTF">2011-02-01T16:22:45Z</dcterms:created>
  <dcterms:modified xsi:type="dcterms:W3CDTF">2016-04-13T18:22:01Z</dcterms:modified>
</cp:coreProperties>
</file>