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3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notesSlides/notesSlide24.xml" ContentType="application/vnd.openxmlformats-officedocument.presentationml.notesSlide+xml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notesSlides/notesSlide25.xml" ContentType="application/vnd.openxmlformats-officedocument.presentationml.notesSlide+xml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notesSlides/notesSlide32.xml" ContentType="application/vnd.openxmlformats-officedocument.presentationml.notesSlide+xml"/>
  <Override PartName="/ppt/embeddings/oleObject26.bin" ContentType="application/vnd.openxmlformats-officedocument.oleObject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embeddings/oleObject31.bin" ContentType="application/vnd.openxmlformats-officedocument.oleObject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673" r:id="rId3"/>
  </p:sldMasterIdLst>
  <p:notesMasterIdLst>
    <p:notesMasterId r:id="rId81"/>
  </p:notesMasterIdLst>
  <p:sldIdLst>
    <p:sldId id="256" r:id="rId4"/>
    <p:sldId id="333" r:id="rId5"/>
    <p:sldId id="473" r:id="rId6"/>
    <p:sldId id="440" r:id="rId7"/>
    <p:sldId id="441" r:id="rId8"/>
    <p:sldId id="442" r:id="rId9"/>
    <p:sldId id="443" r:id="rId10"/>
    <p:sldId id="444" r:id="rId11"/>
    <p:sldId id="445" r:id="rId12"/>
    <p:sldId id="446" r:id="rId13"/>
    <p:sldId id="447" r:id="rId14"/>
    <p:sldId id="448" r:id="rId15"/>
    <p:sldId id="449" r:id="rId16"/>
    <p:sldId id="450" r:id="rId17"/>
    <p:sldId id="451" r:id="rId18"/>
    <p:sldId id="452" r:id="rId19"/>
    <p:sldId id="453" r:id="rId20"/>
    <p:sldId id="454" r:id="rId21"/>
    <p:sldId id="455" r:id="rId22"/>
    <p:sldId id="456" r:id="rId23"/>
    <p:sldId id="457" r:id="rId24"/>
    <p:sldId id="458" r:id="rId25"/>
    <p:sldId id="459" r:id="rId26"/>
    <p:sldId id="460" r:id="rId27"/>
    <p:sldId id="461" r:id="rId28"/>
    <p:sldId id="462" r:id="rId29"/>
    <p:sldId id="463" r:id="rId30"/>
    <p:sldId id="464" r:id="rId31"/>
    <p:sldId id="465" r:id="rId32"/>
    <p:sldId id="466" r:id="rId33"/>
    <p:sldId id="467" r:id="rId34"/>
    <p:sldId id="468" r:id="rId35"/>
    <p:sldId id="469" r:id="rId36"/>
    <p:sldId id="470" r:id="rId37"/>
    <p:sldId id="471" r:id="rId38"/>
    <p:sldId id="472" r:id="rId39"/>
    <p:sldId id="475" r:id="rId40"/>
    <p:sldId id="476" r:id="rId41"/>
    <p:sldId id="477" r:id="rId42"/>
    <p:sldId id="478" r:id="rId43"/>
    <p:sldId id="479" r:id="rId44"/>
    <p:sldId id="480" r:id="rId45"/>
    <p:sldId id="481" r:id="rId46"/>
    <p:sldId id="482" r:id="rId47"/>
    <p:sldId id="483" r:id="rId48"/>
    <p:sldId id="484" r:id="rId49"/>
    <p:sldId id="485" r:id="rId50"/>
    <p:sldId id="486" r:id="rId51"/>
    <p:sldId id="487" r:id="rId52"/>
    <p:sldId id="488" r:id="rId53"/>
    <p:sldId id="489" r:id="rId54"/>
    <p:sldId id="490" r:id="rId55"/>
    <p:sldId id="491" r:id="rId56"/>
    <p:sldId id="492" r:id="rId57"/>
    <p:sldId id="493" r:id="rId58"/>
    <p:sldId id="494" r:id="rId59"/>
    <p:sldId id="495" r:id="rId60"/>
    <p:sldId id="496" r:id="rId61"/>
    <p:sldId id="497" r:id="rId62"/>
    <p:sldId id="498" r:id="rId63"/>
    <p:sldId id="499" r:id="rId64"/>
    <p:sldId id="500" r:id="rId65"/>
    <p:sldId id="501" r:id="rId66"/>
    <p:sldId id="502" r:id="rId67"/>
    <p:sldId id="503" r:id="rId68"/>
    <p:sldId id="504" r:id="rId69"/>
    <p:sldId id="505" r:id="rId70"/>
    <p:sldId id="506" r:id="rId71"/>
    <p:sldId id="507" r:id="rId72"/>
    <p:sldId id="508" r:id="rId73"/>
    <p:sldId id="509" r:id="rId74"/>
    <p:sldId id="510" r:id="rId75"/>
    <p:sldId id="511" r:id="rId76"/>
    <p:sldId id="512" r:id="rId77"/>
    <p:sldId id="513" r:id="rId78"/>
    <p:sldId id="514" r:id="rId79"/>
    <p:sldId id="474" r:id="rId8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41" autoAdjust="0"/>
    <p:restoredTop sz="84244" autoAdjust="0"/>
  </p:normalViewPr>
  <p:slideViewPr>
    <p:cSldViewPr snapToGrid="0" snapToObjects="1">
      <p:cViewPr>
        <p:scale>
          <a:sx n="95" d="100"/>
          <a:sy n="95" d="100"/>
        </p:scale>
        <p:origin x="-1808" y="-10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slide" Target="slides/slide72.xml"/><Relationship Id="rId76" Type="http://schemas.openxmlformats.org/officeDocument/2006/relationships/slide" Target="slides/slide73.xml"/><Relationship Id="rId77" Type="http://schemas.openxmlformats.org/officeDocument/2006/relationships/slide" Target="slides/slide74.xml"/><Relationship Id="rId78" Type="http://schemas.openxmlformats.org/officeDocument/2006/relationships/slide" Target="slides/slide75.xml"/><Relationship Id="rId79" Type="http://schemas.openxmlformats.org/officeDocument/2006/relationships/slide" Target="slides/slide7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2" Type="http://schemas.openxmlformats.org/officeDocument/2006/relationships/printerSettings" Target="printerSettings/printerSettings1.bin"/><Relationship Id="rId83" Type="http://schemas.openxmlformats.org/officeDocument/2006/relationships/presProps" Target="presProps.xml"/><Relationship Id="rId84" Type="http://schemas.openxmlformats.org/officeDocument/2006/relationships/viewProps" Target="viewProps.xml"/><Relationship Id="rId85" Type="http://schemas.openxmlformats.org/officeDocument/2006/relationships/theme" Target="theme/theme1.xml"/><Relationship Id="rId86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20.xml"/><Relationship Id="rId4" Type="http://schemas.openxmlformats.org/officeDocument/2006/relationships/slide" Target="slides/slide50.xml"/><Relationship Id="rId1" Type="http://schemas.openxmlformats.org/officeDocument/2006/relationships/slide" Target="slides/slide7.xml"/><Relationship Id="rId2" Type="http://schemas.openxmlformats.org/officeDocument/2006/relationships/slide" Target="slides/slide1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Relationship Id="rId2" Type="http://schemas.openxmlformats.org/officeDocument/2006/relationships/image" Target="../media/image5.wmf"/><Relationship Id="rId3" Type="http://schemas.openxmlformats.org/officeDocument/2006/relationships/image" Target="../media/image6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9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6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Relationship Id="rId2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4" Type="http://schemas.openxmlformats.org/officeDocument/2006/relationships/image" Target="../media/image72.wmf"/><Relationship Id="rId1" Type="http://schemas.openxmlformats.org/officeDocument/2006/relationships/image" Target="../media/image69.wmf"/><Relationship Id="rId2" Type="http://schemas.openxmlformats.org/officeDocument/2006/relationships/image" Target="../media/image7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Relationship Id="rId2" Type="http://schemas.openxmlformats.org/officeDocument/2006/relationships/image" Target="../media/image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Relationship Id="rId2" Type="http://schemas.openxmlformats.org/officeDocument/2006/relationships/image" Target="../media/image81.wmf"/><Relationship Id="rId3" Type="http://schemas.openxmlformats.org/officeDocument/2006/relationships/image" Target="../media/image82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4" Type="http://schemas.openxmlformats.org/officeDocument/2006/relationships/image" Target="../media/image91.wmf"/><Relationship Id="rId1" Type="http://schemas.openxmlformats.org/officeDocument/2006/relationships/image" Target="../media/image88.wmf"/><Relationship Id="rId2" Type="http://schemas.openxmlformats.org/officeDocument/2006/relationships/image" Target="../media/image8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wmf"/><Relationship Id="rId2" Type="http://schemas.openxmlformats.org/officeDocument/2006/relationships/image" Target="../media/image113.wmf"/><Relationship Id="rId3" Type="http://schemas.openxmlformats.org/officeDocument/2006/relationships/image" Target="../media/image11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54EC0-2C0E-5B4C-BB31-B7560296D8C9}" type="datetimeFigureOut">
              <a:rPr lang="en-US" smtClean="0"/>
              <a:t>2/1/16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BDCCF8-A222-4747-B82C-C9532FD51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396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previous affiliations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C65D6-1C22-A94C-9391-5DBD8DC85A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909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685817" indent="-263776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55103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77145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899186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21227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743269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165310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587351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E0DB2E4-B5A2-CC48-883A-92FA24FB947C}" type="slidenum">
              <a:rPr lang="en-US" sz="1100">
                <a:solidFill>
                  <a:prstClr val="black"/>
                </a:solidFill>
              </a:rPr>
              <a:pPr/>
              <a:t>12</a:t>
            </a:fld>
            <a:endParaRPr lang="en-US" sz="1100">
              <a:solidFill>
                <a:prstClr val="black"/>
              </a:solidFill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6259" y="303524"/>
            <a:ext cx="4999347" cy="3467827"/>
          </a:xfrm>
          <a:solidFill>
            <a:srgbClr val="FFFFFF"/>
          </a:solidFill>
          <a:ln/>
        </p:spPr>
      </p:sp>
      <p:sp>
        <p:nvSpPr>
          <p:cNvPr id="48132" name="Text Box 3"/>
          <p:cNvSpPr txBox="1">
            <a:spLocks noChangeArrowheads="1"/>
          </p:cNvSpPr>
          <p:nvPr/>
        </p:nvSpPr>
        <p:spPr bwMode="auto">
          <a:xfrm>
            <a:off x="503002" y="4266349"/>
            <a:ext cx="5851996" cy="405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408" tIns="42204" rIns="84408" bIns="42204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685817" indent="-263776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55103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77145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899186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21227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743269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165310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587351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20CDCE2-4AC7-4C45-8D77-A908F1CEDC5E}" type="slidenum">
              <a:rPr lang="en-US" sz="1100">
                <a:solidFill>
                  <a:prstClr val="black"/>
                </a:solidFill>
              </a:rPr>
              <a:pPr/>
              <a:t>13</a:t>
            </a:fld>
            <a:endParaRPr lang="en-US" sz="1100">
              <a:solidFill>
                <a:prstClr val="black"/>
              </a:solidFill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92842" y="303524"/>
            <a:ext cx="5269250" cy="3655047"/>
          </a:xfrm>
          <a:solidFill>
            <a:srgbClr val="FFFFFF"/>
          </a:solidFill>
          <a:ln/>
        </p:spPr>
      </p:sp>
      <p:sp>
        <p:nvSpPr>
          <p:cNvPr id="49156" name="Text Box 3"/>
          <p:cNvSpPr txBox="1">
            <a:spLocks noChangeArrowheads="1"/>
          </p:cNvSpPr>
          <p:nvPr/>
        </p:nvSpPr>
        <p:spPr bwMode="auto">
          <a:xfrm>
            <a:off x="503002" y="4313154"/>
            <a:ext cx="5855064" cy="4060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3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685817" indent="-263776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55103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77145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899186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21227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743269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165310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587351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6D771C8-670C-4646-BE3F-8B4791C64C58}" type="slidenum">
              <a:rPr lang="en-US" sz="1100">
                <a:solidFill>
                  <a:prstClr val="black"/>
                </a:solidFill>
              </a:rPr>
              <a:pPr/>
              <a:t>14</a:t>
            </a:fld>
            <a:endParaRPr lang="en-US" sz="1100">
              <a:solidFill>
                <a:prstClr val="black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685817" indent="-263776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55103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77145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899186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21227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743269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165310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587351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D13A1C4-BA6B-8948-AFD6-F55A3BADDC4B}" type="slidenum">
              <a:rPr lang="en-US" sz="1100">
                <a:solidFill>
                  <a:prstClr val="black"/>
                </a:solidFill>
              </a:rPr>
              <a:pPr/>
              <a:t>15</a:t>
            </a:fld>
            <a:endParaRPr lang="en-US" sz="1100">
              <a:solidFill>
                <a:prstClr val="black"/>
              </a:solidFill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94375" y="303524"/>
            <a:ext cx="5267717" cy="3653628"/>
          </a:xfrm>
          <a:solidFill>
            <a:srgbClr val="FFFFFF"/>
          </a:solidFill>
          <a:ln/>
        </p:spPr>
      </p:sp>
      <p:sp>
        <p:nvSpPr>
          <p:cNvPr id="51204" name="Text Box 3"/>
          <p:cNvSpPr txBox="1">
            <a:spLocks noChangeArrowheads="1"/>
          </p:cNvSpPr>
          <p:nvPr/>
        </p:nvSpPr>
        <p:spPr bwMode="auto">
          <a:xfrm>
            <a:off x="503002" y="4313155"/>
            <a:ext cx="5855064" cy="405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3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685817" indent="-263776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55103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77145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899186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21227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743269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165310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587351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7C97569-BB06-D040-9F39-8529A5C4E7D4}" type="slidenum">
              <a:rPr lang="en-US" sz="1100">
                <a:solidFill>
                  <a:prstClr val="black"/>
                </a:solidFill>
              </a:rPr>
              <a:pPr/>
              <a:t>16</a:t>
            </a:fld>
            <a:endParaRPr lang="en-US" sz="1100">
              <a:solidFill>
                <a:prstClr val="black"/>
              </a:solidFill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685817" indent="-263776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55103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77145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899186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21227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743269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165310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587351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F62CCDE-0526-2842-B2BA-5F621C8E5EB3}" type="slidenum">
              <a:rPr lang="en-US" sz="1100">
                <a:solidFill>
                  <a:prstClr val="black"/>
                </a:solidFill>
              </a:rPr>
              <a:pPr/>
              <a:t>17</a:t>
            </a:fld>
            <a:endParaRPr lang="en-US" sz="1100">
              <a:solidFill>
                <a:prstClr val="black"/>
              </a:solidFill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685817" indent="-263776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55103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77145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899186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21227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743269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165310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587351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108F0A9-D309-F84F-854C-58A2D17690B2}" type="slidenum">
              <a:rPr lang="en-US" sz="1100">
                <a:solidFill>
                  <a:prstClr val="black"/>
                </a:solidFill>
              </a:rPr>
              <a:pPr/>
              <a:t>18</a:t>
            </a:fld>
            <a:endParaRPr lang="en-US" sz="1100">
              <a:solidFill>
                <a:prstClr val="black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685817" indent="-263776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55103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77145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899186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21227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743269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165310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587351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92201C6-9871-0A45-9F96-CA4A9C829FCF}" type="slidenum">
              <a:rPr lang="en-US" sz="1100">
                <a:solidFill>
                  <a:prstClr val="black"/>
                </a:solidFill>
              </a:rPr>
              <a:pPr/>
              <a:t>19</a:t>
            </a:fld>
            <a:endParaRPr lang="en-US" sz="1100">
              <a:solidFill>
                <a:prstClr val="black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685817" indent="-263776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55103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77145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899186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21227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743269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165310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587351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07C2DCF-79A6-5D43-8A5C-832CE30680DA}" type="slidenum">
              <a:rPr lang="en-US" sz="1100">
                <a:solidFill>
                  <a:prstClr val="black"/>
                </a:solidFill>
              </a:rPr>
              <a:pPr/>
              <a:t>20</a:t>
            </a:fld>
            <a:endParaRPr lang="en-US" sz="1100">
              <a:solidFill>
                <a:prstClr val="black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685817" indent="-263776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55103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77145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899186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21227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743269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165310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587351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D392A87-646B-B149-9A60-529454EE134A}" type="slidenum">
              <a:rPr lang="en-US" sz="1100">
                <a:solidFill>
                  <a:prstClr val="black"/>
                </a:solidFill>
              </a:rPr>
              <a:pPr/>
              <a:t>21</a:t>
            </a:fld>
            <a:endParaRPr lang="en-US" sz="1100">
              <a:solidFill>
                <a:prstClr val="black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685817" indent="-263776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55103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77145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899186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21227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743269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165310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587351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C614686-0841-4847-B94A-4B471623690F}" type="slidenum">
              <a:rPr lang="en-US" sz="1100">
                <a:solidFill>
                  <a:prstClr val="black"/>
                </a:solidFill>
              </a:rPr>
              <a:pPr/>
              <a:t>4</a:t>
            </a:fld>
            <a:endParaRPr lang="en-US" sz="1100">
              <a:solidFill>
                <a:prstClr val="black"/>
              </a:solidFill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685817" indent="-263776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55103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77145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899186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21227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743269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165310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587351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8D75AFE-E8D1-B742-B998-6CAE4940CD87}" type="slidenum">
              <a:rPr lang="en-US" sz="1100">
                <a:solidFill>
                  <a:prstClr val="black"/>
                </a:solidFill>
              </a:rPr>
              <a:pPr/>
              <a:t>22</a:t>
            </a:fld>
            <a:endParaRPr lang="en-US" sz="1100">
              <a:solidFill>
                <a:prstClr val="black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685817" indent="-263776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55103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77145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899186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21227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743269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165310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587351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2E3FD7F-728F-B748-9F92-0F3B2B8BB10A}" type="slidenum">
              <a:rPr lang="en-US" sz="1100">
                <a:solidFill>
                  <a:prstClr val="black"/>
                </a:solidFill>
              </a:rPr>
              <a:pPr/>
              <a:t>23</a:t>
            </a:fld>
            <a:endParaRPr lang="en-US" sz="1100">
              <a:solidFill>
                <a:prstClr val="black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685817" indent="-263776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55103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77145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899186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21227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743269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165310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587351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2F74321-D264-C34E-A8F5-88CADD14CA06}" type="slidenum">
              <a:rPr lang="en-US" sz="1100">
                <a:solidFill>
                  <a:prstClr val="black"/>
                </a:solidFill>
              </a:rPr>
              <a:pPr/>
              <a:t>24</a:t>
            </a:fld>
            <a:endParaRPr lang="en-US" sz="1100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685817" indent="-263776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55103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77145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899186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21227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743269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165310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587351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556A5DD-E92F-2A40-84D3-9DDFCE6EA4CC}" type="slidenum">
              <a:rPr lang="en-US" sz="1100">
                <a:solidFill>
                  <a:prstClr val="black"/>
                </a:solidFill>
              </a:rPr>
              <a:pPr/>
              <a:t>25</a:t>
            </a:fld>
            <a:endParaRPr lang="en-US" sz="1100">
              <a:solidFill>
                <a:prstClr val="black"/>
              </a:solidFill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685817" indent="-263776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55103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77145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899186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21227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743269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165310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587351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3116A47-517A-E642-AA03-5CD94D307317}" type="slidenum">
              <a:rPr lang="en-US" sz="1100">
                <a:solidFill>
                  <a:prstClr val="black"/>
                </a:solidFill>
              </a:rPr>
              <a:pPr/>
              <a:t>26</a:t>
            </a:fld>
            <a:endParaRPr lang="en-US" sz="1100">
              <a:solidFill>
                <a:prstClr val="black"/>
              </a:solidFill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685817" indent="-263776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55103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77145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899186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21227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743269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165310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587351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1734D8D-7F22-384F-94E4-84561217089B}" type="slidenum">
              <a:rPr lang="en-US" sz="1100">
                <a:solidFill>
                  <a:prstClr val="black"/>
                </a:solidFill>
              </a:rPr>
              <a:pPr/>
              <a:t>27</a:t>
            </a:fld>
            <a:endParaRPr lang="en-US" sz="1100">
              <a:solidFill>
                <a:prstClr val="black"/>
              </a:solidFill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685817" indent="-263776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55103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77145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899186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21227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743269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165310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587351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77900EA-33CE-3246-9610-BFEBFFB332F6}" type="slidenum">
              <a:rPr lang="en-US" sz="1100">
                <a:solidFill>
                  <a:prstClr val="black"/>
                </a:solidFill>
              </a:rPr>
              <a:pPr/>
              <a:t>28</a:t>
            </a:fld>
            <a:endParaRPr lang="en-US" sz="1100">
              <a:solidFill>
                <a:prstClr val="black"/>
              </a:solidFill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685817" indent="-263776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55103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77145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899186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21227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743269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165310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587351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11ED8F8-4407-264F-848A-BBE8B7FE4CC7}" type="slidenum">
              <a:rPr lang="en-US" sz="1100">
                <a:solidFill>
                  <a:prstClr val="black"/>
                </a:solidFill>
              </a:rPr>
              <a:pPr/>
              <a:t>29</a:t>
            </a:fld>
            <a:endParaRPr lang="en-US" sz="1100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685817" indent="-263776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55103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77145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899186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21227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743269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165310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587351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29CC4CB-B5DA-CF44-94B0-9F5020414B34}" type="slidenum">
              <a:rPr lang="en-US" sz="1100">
                <a:solidFill>
                  <a:prstClr val="black"/>
                </a:solidFill>
              </a:rPr>
              <a:pPr/>
              <a:t>30</a:t>
            </a:fld>
            <a:endParaRPr lang="en-US" sz="1100">
              <a:solidFill>
                <a:prstClr val="black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685817" indent="-263776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55103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77145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899186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21227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743269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165310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587351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BFB1514-86E1-3A45-AEFF-9FEB7770A1A8}" type="slidenum">
              <a:rPr lang="en-US" sz="1100">
                <a:solidFill>
                  <a:prstClr val="black"/>
                </a:solidFill>
              </a:rPr>
              <a:pPr/>
              <a:t>31</a:t>
            </a:fld>
            <a:endParaRPr lang="en-US" sz="1100">
              <a:solidFill>
                <a:prstClr val="black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685817" indent="-263776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55103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77145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899186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21227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743269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165310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587351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B146843-A070-0544-A14B-B9714F5250F7}" type="slidenum">
              <a:rPr lang="en-US" sz="1100">
                <a:solidFill>
                  <a:prstClr val="black"/>
                </a:solidFill>
              </a:rPr>
              <a:pPr/>
              <a:t>5</a:t>
            </a:fld>
            <a:endParaRPr lang="en-US" sz="1100">
              <a:solidFill>
                <a:prstClr val="black"/>
              </a:solidFill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685817" indent="-263776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55103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77145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899186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21227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743269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165310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587351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19F6A53-C8D7-B343-93E7-B1ED834EC525}" type="slidenum">
              <a:rPr lang="en-US" sz="1100">
                <a:solidFill>
                  <a:prstClr val="black"/>
                </a:solidFill>
              </a:rPr>
              <a:pPr/>
              <a:t>32</a:t>
            </a:fld>
            <a:endParaRPr lang="en-US" sz="1100">
              <a:solidFill>
                <a:prstClr val="black"/>
              </a:solidFill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685817" indent="-263776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55103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77145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899186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21227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743269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165310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587351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C0633E5-0619-454F-A172-6FA84B2E0E78}" type="slidenum">
              <a:rPr lang="en-US" sz="1100">
                <a:solidFill>
                  <a:prstClr val="black"/>
                </a:solidFill>
              </a:rPr>
              <a:pPr/>
              <a:t>33</a:t>
            </a:fld>
            <a:endParaRPr lang="en-US" sz="1100">
              <a:solidFill>
                <a:prstClr val="black"/>
              </a:solidFill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5397" y="683637"/>
            <a:ext cx="4919603" cy="3412512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685817" indent="-263776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55103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77145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899186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21227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743269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165310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587351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2173952-CB0A-834D-A4D1-9DB0BEEEC5E7}" type="slidenum">
              <a:rPr lang="en-US" sz="1100">
                <a:solidFill>
                  <a:prstClr val="black"/>
                </a:solidFill>
              </a:rPr>
              <a:pPr/>
              <a:t>34</a:t>
            </a:fld>
            <a:endParaRPr lang="en-US" sz="1100">
              <a:solidFill>
                <a:prstClr val="black"/>
              </a:solidFill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5397" y="683637"/>
            <a:ext cx="4919603" cy="3412512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685817" indent="-263776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55103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77145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899186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21227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743269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165310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587351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DF342C4-A729-B146-B9E7-15B1AC0C2F1F}" type="slidenum">
              <a:rPr lang="en-US" sz="1100">
                <a:solidFill>
                  <a:prstClr val="black"/>
                </a:solidFill>
              </a:rPr>
              <a:pPr/>
              <a:t>35</a:t>
            </a:fld>
            <a:endParaRPr lang="en-US" sz="1100">
              <a:solidFill>
                <a:prstClr val="black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685817" indent="-263776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55103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77145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899186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21227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743269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165310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587351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516F580-222C-C941-8517-DAEB877D8F67}" type="slidenum">
              <a:rPr lang="en-US" sz="1100">
                <a:solidFill>
                  <a:prstClr val="black"/>
                </a:solidFill>
              </a:rPr>
              <a:pPr/>
              <a:t>36</a:t>
            </a:fld>
            <a:endParaRPr lang="en-US" sz="1100">
              <a:solidFill>
                <a:prstClr val="black"/>
              </a:solidFill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Draw on board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Background pixels completely replaced, color of foreground changed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previous affiliations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C65D6-1C22-A94C-9391-5DBD8DC85A38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90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685817" indent="-263776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55103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77145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899186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21227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743269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165310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587351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77D40AC-D394-0546-9322-01AB13295B0B}" type="slidenum">
              <a:rPr lang="en-US" sz="1100">
                <a:solidFill>
                  <a:prstClr val="black"/>
                </a:solidFill>
              </a:rPr>
              <a:pPr/>
              <a:t>6</a:t>
            </a:fld>
            <a:endParaRPr lang="en-US" sz="1100">
              <a:solidFill>
                <a:prstClr val="black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685817" indent="-263776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55103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77145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899186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21227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743269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165310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587351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1BB4AB3-9A7B-1847-85C3-20B8C58F30D5}" type="slidenum">
              <a:rPr lang="en-US" sz="1100">
                <a:solidFill>
                  <a:prstClr val="black"/>
                </a:solidFill>
              </a:rPr>
              <a:pPr/>
              <a:t>7</a:t>
            </a:fld>
            <a:endParaRPr lang="en-US" sz="1100">
              <a:solidFill>
                <a:prstClr val="black"/>
              </a:solidFill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685817" indent="-263776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55103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77145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899186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21227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743269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165310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587351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6E7C705-6C97-0748-AC67-3A9530CAD568}" type="slidenum">
              <a:rPr lang="en-US" sz="1100">
                <a:solidFill>
                  <a:prstClr val="black"/>
                </a:solidFill>
              </a:rPr>
              <a:pPr/>
              <a:t>8</a:t>
            </a:fld>
            <a:endParaRPr lang="en-US" sz="1100">
              <a:solidFill>
                <a:prstClr val="black"/>
              </a:solidFill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6930" y="685056"/>
            <a:ext cx="4944140" cy="3429532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1521"/>
            <a:ext cx="5030018" cy="411742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685817" indent="-263776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55103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77145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899186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21227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743269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165310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587351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62824A7-3CEF-B849-8C7D-62C5C4FFB5BE}" type="slidenum">
              <a:rPr lang="en-US" sz="1100">
                <a:solidFill>
                  <a:prstClr val="black"/>
                </a:solidFill>
              </a:rPr>
              <a:pPr/>
              <a:t>9</a:t>
            </a:fld>
            <a:endParaRPr lang="en-US" sz="1100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685817" indent="-263776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55103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77145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899186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21227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743269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165310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587351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F3360A8-BECD-5B44-AA65-049CB1EBDBA1}" type="slidenum">
              <a:rPr lang="en-US" sz="1100">
                <a:solidFill>
                  <a:prstClr val="black"/>
                </a:solidFill>
              </a:rPr>
              <a:pPr/>
              <a:t>10</a:t>
            </a:fld>
            <a:endParaRPr lang="en-US" sz="1100">
              <a:solidFill>
                <a:prstClr val="black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94375" y="303524"/>
            <a:ext cx="5267717" cy="3653628"/>
          </a:xfrm>
          <a:solidFill>
            <a:srgbClr val="FFFFFF"/>
          </a:solidFill>
          <a:ln/>
        </p:spPr>
      </p:sp>
      <p:sp>
        <p:nvSpPr>
          <p:cNvPr id="46084" name="Text Box 3"/>
          <p:cNvSpPr txBox="1">
            <a:spLocks noChangeArrowheads="1"/>
          </p:cNvSpPr>
          <p:nvPr/>
        </p:nvSpPr>
        <p:spPr bwMode="auto">
          <a:xfrm>
            <a:off x="503002" y="4313155"/>
            <a:ext cx="5855064" cy="405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3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685817" indent="-263776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55103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77145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899186" indent="-211021" defTabSz="880719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21227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743269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165310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587351" indent="-211021" defTabSz="88071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7C01D52-71DD-064F-8E90-1E634502C090}" type="slidenum">
              <a:rPr lang="en-US" sz="1100">
                <a:solidFill>
                  <a:prstClr val="black"/>
                </a:solidFill>
              </a:rPr>
              <a:pPr/>
              <a:t>11</a:t>
            </a:fld>
            <a:endParaRPr lang="en-US" sz="1100">
              <a:solidFill>
                <a:prstClr val="black"/>
              </a:solidFill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6259" y="303524"/>
            <a:ext cx="4999347" cy="3467827"/>
          </a:xfrm>
          <a:solidFill>
            <a:srgbClr val="FFFFFF"/>
          </a:solidFill>
          <a:ln/>
        </p:spPr>
      </p:sp>
      <p:sp>
        <p:nvSpPr>
          <p:cNvPr id="47108" name="Text Box 3"/>
          <p:cNvSpPr txBox="1">
            <a:spLocks noChangeArrowheads="1"/>
          </p:cNvSpPr>
          <p:nvPr/>
        </p:nvSpPr>
        <p:spPr bwMode="auto">
          <a:xfrm>
            <a:off x="503002" y="4266349"/>
            <a:ext cx="5851996" cy="405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408" tIns="42204" rIns="84408" bIns="42204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2/1/16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016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2/1/16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33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2/1/16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478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24CE4F-E0B3-AC40-A9A3-0627F995C21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088931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8047B7-3C9F-0A4D-B8A8-DEF53E69063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600033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355801-FE23-B442-B272-72B324420B1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724422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3A2C8C-0B52-5746-8B9E-07444A861B5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252322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D5EEBA-88C2-2842-8898-3964A8B1F7B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437790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07D5B7-A03A-184D-B830-55F02246ED4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244648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A640D2-959F-344C-9CAF-428E1DC05AF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309946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154720-2FF7-8744-8FE1-DB029E50241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848622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2/1/16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5002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0979D4-E8FE-084F-8745-A94C51153E9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271949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C2365E-1F12-A140-95E7-6903C0492B6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2948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6050" y="0"/>
            <a:ext cx="19621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0"/>
            <a:ext cx="57340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DE3D2E-BC30-6F49-B043-1989056BB4F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421598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28856-9DEC-4F70-BAC4-A3F83621488F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2/1/16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13ED9-5A0B-4A31-954B-2A54A108E81C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96862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5254D-8B20-4C4C-8DBB-724452D461E9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2/1/16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88BE6-D0E6-4FA5-A5C6-AF6DB92BA8A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59602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A1C5E-A3A3-47F0-9854-D6BA8E3AE4F0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2/1/16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17E4F-D037-4C32-8A72-16E61013250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09417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660B9-CB34-42C7-A624-E7D942AC8C03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2/1/16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BDDFB-8755-4DAB-83C3-C2137D7AEEF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81853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9164F-B89B-4408-B261-81D9BBF3AF7D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2/1/16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C5821-7A2A-4B75-9372-AD219CD435A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35540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6ACE7-F072-4577-8DFB-307FEB5C7225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2/1/16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9F74F-E1BA-481A-9488-C3D953712C20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15042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D670D-6FA2-4662-8410-CC77271782D4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2/1/16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45972-3906-42E4-B419-283498EC6070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8656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2/1/16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3280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A707E-1994-4168-AE0D-61C2EB8A1E43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2/1/16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27FB2-42E4-4193-9FF7-5E1B62D4FBA9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86785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E4515-B7D1-4DF3-91C9-897736C83C07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2/1/16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16EB-F8A5-4114-9CA6-17A0800FA3A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0706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0BF57-0160-4C5B-B9BD-AF25353160A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2/1/16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194E1-1295-4EEB-B5B3-E50E5BF9929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67706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29195-A194-4B65-A99C-A8BE0BAE2B20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2/1/16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7B8B3-B96D-45F2-A102-918AF287C5A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6328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2/1/16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924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2/1/16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98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2/1/16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71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2/1/16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88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2/1/16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880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2/1/16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56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7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fld id="{179AA44E-D3AB-2D4B-A15D-6F962C57C288}" type="datetimeFigureOut">
              <a:rPr lang="en-US" smtClean="0"/>
              <a:pPr/>
              <a:t>2/1/16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fld id="{CA8A05FB-31E7-1F4C-BDF2-9B407CCD8D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976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600" b="0" i="0" kern="1200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772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998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pitchFamily="18" charset="0"/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16998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pitchFamily="18" charset="0"/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16998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DD41A6A-5589-4942-AE83-D5B6ED1A3B6A}" type="slidenum">
              <a:rPr lang="en-US" smtClean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77800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fld id="{DAC39668-E5BA-457E-AD7F-4FEFDFA7E865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>
                <a:defRPr/>
              </a:pPr>
              <a:t>2/1/16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fld id="{43D5E663-3A5B-4AF0-A77F-EACA1A921866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5928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0" Type="http://schemas.openxmlformats.org/officeDocument/2006/relationships/image" Target="../media/image23.png"/><Relationship Id="rId11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0" Type="http://schemas.openxmlformats.org/officeDocument/2006/relationships/image" Target="../media/image60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acberg.com/comp_photog/Efros_FreqDomain.ppt" TargetMode="External"/><Relationship Id="rId4" Type="http://schemas.openxmlformats.org/officeDocument/2006/relationships/hyperlink" Target="http://acberg.com/comp_photog/Hoiem_SamplingReconstruction.ppt" TargetMode="External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oleObject" Target="../embeddings/oleObject10.bin"/><Relationship Id="rId5" Type="http://schemas.openxmlformats.org/officeDocument/2006/relationships/image" Target="../media/image69.wmf"/><Relationship Id="rId6" Type="http://schemas.openxmlformats.org/officeDocument/2006/relationships/oleObject" Target="../embeddings/oleObject11.bin"/><Relationship Id="rId7" Type="http://schemas.openxmlformats.org/officeDocument/2006/relationships/image" Target="../media/image70.wmf"/><Relationship Id="rId8" Type="http://schemas.openxmlformats.org/officeDocument/2006/relationships/oleObject" Target="../embeddings/oleObject12.bin"/><Relationship Id="rId9" Type="http://schemas.openxmlformats.org/officeDocument/2006/relationships/image" Target="../media/image71.wmf"/><Relationship Id="rId10" Type="http://schemas.openxmlformats.org/officeDocument/2006/relationships/oleObject" Target="../embeddings/oleObject13.bin"/><Relationship Id="rId11" Type="http://schemas.openxmlformats.org/officeDocument/2006/relationships/image" Target="../media/image72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oleObject" Target="../embeddings/oleObject14.bin"/><Relationship Id="rId7" Type="http://schemas.openxmlformats.org/officeDocument/2006/relationships/image" Target="../media/image77.wmf"/><Relationship Id="rId8" Type="http://schemas.openxmlformats.org/officeDocument/2006/relationships/oleObject" Target="../embeddings/oleObject15.bin"/><Relationship Id="rId9" Type="http://schemas.openxmlformats.org/officeDocument/2006/relationships/image" Target="../media/image5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7.bin"/><Relationship Id="rId12" Type="http://schemas.openxmlformats.org/officeDocument/2006/relationships/image" Target="../media/image81.wmf"/><Relationship Id="rId13" Type="http://schemas.openxmlformats.org/officeDocument/2006/relationships/oleObject" Target="../embeddings/oleObject18.bin"/><Relationship Id="rId14" Type="http://schemas.openxmlformats.org/officeDocument/2006/relationships/image" Target="../media/image82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8.xml"/><Relationship Id="rId3" Type="http://schemas.openxmlformats.org/officeDocument/2006/relationships/notesSlide" Target="../notesSlides/notesSlide24.xml"/><Relationship Id="rId4" Type="http://schemas.openxmlformats.org/officeDocument/2006/relationships/oleObject" Target="../embeddings/oleObject16.bin"/><Relationship Id="rId5" Type="http://schemas.openxmlformats.org/officeDocument/2006/relationships/image" Target="../media/image80.wmf"/><Relationship Id="rId6" Type="http://schemas.openxmlformats.org/officeDocument/2006/relationships/image" Target="../media/image83.png"/><Relationship Id="rId7" Type="http://schemas.openxmlformats.org/officeDocument/2006/relationships/image" Target="../media/image84.png"/><Relationship Id="rId8" Type="http://schemas.openxmlformats.org/officeDocument/2006/relationships/image" Target="../media/image85.png"/><Relationship Id="rId9" Type="http://schemas.openxmlformats.org/officeDocument/2006/relationships/image" Target="../media/image86.png"/><Relationship Id="rId10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oleObject" Target="../embeddings/oleObject19.bin"/><Relationship Id="rId5" Type="http://schemas.openxmlformats.org/officeDocument/2006/relationships/image" Target="../media/image88.wmf"/><Relationship Id="rId6" Type="http://schemas.openxmlformats.org/officeDocument/2006/relationships/oleObject" Target="../embeddings/oleObject20.bin"/><Relationship Id="rId7" Type="http://schemas.openxmlformats.org/officeDocument/2006/relationships/image" Target="../media/image89.wmf"/><Relationship Id="rId8" Type="http://schemas.openxmlformats.org/officeDocument/2006/relationships/oleObject" Target="../embeddings/oleObject21.bin"/><Relationship Id="rId9" Type="http://schemas.openxmlformats.org/officeDocument/2006/relationships/image" Target="../media/image90.wmf"/><Relationship Id="rId10" Type="http://schemas.openxmlformats.org/officeDocument/2006/relationships/oleObject" Target="../embeddings/oleObject22.bin"/><Relationship Id="rId11" Type="http://schemas.openxmlformats.org/officeDocument/2006/relationships/image" Target="../media/image91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4" Type="http://schemas.openxmlformats.org/officeDocument/2006/relationships/image" Target="../media/image93.jpeg"/><Relationship Id="rId5" Type="http://schemas.openxmlformats.org/officeDocument/2006/relationships/image" Target="../media/image94.jpeg"/><Relationship Id="rId6" Type="http://schemas.openxmlformats.org/officeDocument/2006/relationships/image" Target="../media/image95.jpeg"/><Relationship Id="rId7" Type="http://schemas.openxmlformats.org/officeDocument/2006/relationships/image" Target="../media/image96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4" Type="http://schemas.openxmlformats.org/officeDocument/2006/relationships/image" Target="../media/image98.jpeg"/><Relationship Id="rId5" Type="http://schemas.openxmlformats.org/officeDocument/2006/relationships/image" Target="../media/image99.jpeg"/><Relationship Id="rId6" Type="http://schemas.openxmlformats.org/officeDocument/2006/relationships/image" Target="../media/image100.jpeg"/><Relationship Id="rId7" Type="http://schemas.openxmlformats.org/officeDocument/2006/relationships/image" Target="../media/image101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4" Type="http://schemas.openxmlformats.org/officeDocument/2006/relationships/image" Target="../media/image103.jpeg"/><Relationship Id="rId5" Type="http://schemas.openxmlformats.org/officeDocument/2006/relationships/image" Target="../media/image104.jpeg"/><Relationship Id="rId6" Type="http://schemas.openxmlformats.org/officeDocument/2006/relationships/image" Target="../media/image105.jpeg"/><Relationship Id="rId7" Type="http://schemas.openxmlformats.org/officeDocument/2006/relationships/image" Target="../media/image106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0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jpeg"/><Relationship Id="rId6" Type="http://schemas.openxmlformats.org/officeDocument/2006/relationships/image" Target="../media/image111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4" Type="http://schemas.openxmlformats.org/officeDocument/2006/relationships/oleObject" Target="../embeddings/oleObject23.bin"/><Relationship Id="rId5" Type="http://schemas.openxmlformats.org/officeDocument/2006/relationships/image" Target="../media/image112.wmf"/><Relationship Id="rId6" Type="http://schemas.openxmlformats.org/officeDocument/2006/relationships/oleObject" Target="../embeddings/oleObject24.bin"/><Relationship Id="rId7" Type="http://schemas.openxmlformats.org/officeDocument/2006/relationships/image" Target="../media/image113.wmf"/><Relationship Id="rId8" Type="http://schemas.openxmlformats.org/officeDocument/2006/relationships/oleObject" Target="../embeddings/oleObject25.bin"/><Relationship Id="rId9" Type="http://schemas.openxmlformats.org/officeDocument/2006/relationships/image" Target="../media/image114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4" Type="http://schemas.openxmlformats.org/officeDocument/2006/relationships/image" Target="../media/image116.png"/><Relationship Id="rId5" Type="http://schemas.openxmlformats.org/officeDocument/2006/relationships/oleObject" Target="../embeddings/oleObject26.bin"/><Relationship Id="rId6" Type="http://schemas.openxmlformats.org/officeDocument/2006/relationships/image" Target="../media/image115.w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4" Type="http://schemas.openxmlformats.org/officeDocument/2006/relationships/image" Target="../media/image118.png"/><Relationship Id="rId5" Type="http://schemas.openxmlformats.org/officeDocument/2006/relationships/image" Target="../media/image119.png"/><Relationship Id="rId6" Type="http://schemas.openxmlformats.org/officeDocument/2006/relationships/image" Target="../media/image120.jpeg"/><Relationship Id="rId7" Type="http://schemas.openxmlformats.org/officeDocument/2006/relationships/image" Target="../media/image111.jpe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4" Type="http://schemas.openxmlformats.org/officeDocument/2006/relationships/image" Target="../media/image122.jpeg"/><Relationship Id="rId5" Type="http://schemas.openxmlformats.org/officeDocument/2006/relationships/image" Target="../media/image123.jpe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24.jpeg"/><Relationship Id="rId3" Type="http://schemas.openxmlformats.org/officeDocument/2006/relationships/image" Target="../media/image12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26.png"/><Relationship Id="rId3" Type="http://schemas.openxmlformats.org/officeDocument/2006/relationships/image" Target="../media/image12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4" Type="http://schemas.openxmlformats.org/officeDocument/2006/relationships/hyperlink" Target="http://www.guardian.co.uk/world/2010/sep/16/mubarak-doctored-red-carpet-picture" TargetMode="External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2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4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5.w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6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4" Type="http://schemas.openxmlformats.org/officeDocument/2006/relationships/image" Target="../media/image132.jpe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3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3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3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34.png"/><Relationship Id="rId3" Type="http://schemas.openxmlformats.org/officeDocument/2006/relationships/image" Target="../media/image13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35.png"/><Relationship Id="rId3" Type="http://schemas.openxmlformats.org/officeDocument/2006/relationships/image" Target="../media/image13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3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4" Type="http://schemas.openxmlformats.org/officeDocument/2006/relationships/image" Target="../media/image140.jpeg"/><Relationship Id="rId5" Type="http://schemas.openxmlformats.org/officeDocument/2006/relationships/image" Target="../media/image141.jpe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3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4" Type="http://schemas.openxmlformats.org/officeDocument/2006/relationships/image" Target="../media/image143.jpeg"/><Relationship Id="rId5" Type="http://schemas.openxmlformats.org/officeDocument/2006/relationships/image" Target="../media/image140.jpe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4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4" Type="http://schemas.openxmlformats.org/officeDocument/2006/relationships/image" Target="../media/image146.png"/><Relationship Id="rId5" Type="http://schemas.openxmlformats.org/officeDocument/2006/relationships/image" Target="../media/image147.png"/><Relationship Id="rId6" Type="http://schemas.openxmlformats.org/officeDocument/2006/relationships/image" Target="../media/image148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4.wmf"/><Relationship Id="rId6" Type="http://schemas.openxmlformats.org/officeDocument/2006/relationships/oleObject" Target="../embeddings/oleObject5.bin"/><Relationship Id="rId7" Type="http://schemas.openxmlformats.org/officeDocument/2006/relationships/oleObject" Target="../embeddings/oleObject6.bin"/><Relationship Id="rId8" Type="http://schemas.openxmlformats.org/officeDocument/2006/relationships/oleObject" Target="../embeddings/oleObject7.bin"/><Relationship Id="rId9" Type="http://schemas.openxmlformats.org/officeDocument/2006/relationships/oleObject" Target="../embeddings/oleObject8.bin"/><Relationship Id="rId10" Type="http://schemas.openxmlformats.org/officeDocument/2006/relationships/oleObject" Target="../embeddings/oleObject9.bin"/><Relationship Id="rId11" Type="http://schemas.openxmlformats.org/officeDocument/2006/relationships/image" Target="../media/image7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4" Type="http://schemas.openxmlformats.org/officeDocument/2006/relationships/image" Target="../media/image151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4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4" Type="http://schemas.openxmlformats.org/officeDocument/2006/relationships/image" Target="../media/image154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5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55.png"/><Relationship Id="rId3" Type="http://schemas.openxmlformats.org/officeDocument/2006/relationships/image" Target="../media/image15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57.png"/><Relationship Id="rId3" Type="http://schemas.openxmlformats.org/officeDocument/2006/relationships/image" Target="../media/image15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5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4" Type="http://schemas.openxmlformats.org/officeDocument/2006/relationships/image" Target="../media/image162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6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4" Type="http://schemas.openxmlformats.org/officeDocument/2006/relationships/image" Target="../media/image163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6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4" Type="http://schemas.openxmlformats.org/officeDocument/2006/relationships/image" Target="../media/image164.png"/><Relationship Id="rId5" Type="http://schemas.openxmlformats.org/officeDocument/2006/relationships/oleObject" Target="../embeddings/oleObject28.bin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4" Type="http://schemas.openxmlformats.org/officeDocument/2006/relationships/image" Target="../media/image167.jpe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6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4" Type="http://schemas.openxmlformats.org/officeDocument/2006/relationships/image" Target="../media/image168.jpeg"/><Relationship Id="rId5" Type="http://schemas.openxmlformats.org/officeDocument/2006/relationships/image" Target="../media/image163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6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4" Type="http://schemas.openxmlformats.org/officeDocument/2006/relationships/image" Target="../media/image169.w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70.jpeg"/><Relationship Id="rId3" Type="http://schemas.openxmlformats.org/officeDocument/2006/relationships/image" Target="../media/image171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72.jpeg"/><Relationship Id="rId3" Type="http://schemas.openxmlformats.org/officeDocument/2006/relationships/image" Target="../media/image173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74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7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4" Type="http://schemas.openxmlformats.org/officeDocument/2006/relationships/image" Target="../media/image176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77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78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78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7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80.jpeg"/><Relationship Id="rId3" Type="http://schemas.openxmlformats.org/officeDocument/2006/relationships/image" Target="../media/image18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4" Type="http://schemas.openxmlformats.org/officeDocument/2006/relationships/image" Target="../media/image181.jpeg"/><Relationship Id="rId5" Type="http://schemas.openxmlformats.org/officeDocument/2006/relationships/image" Target="../media/image184.jpe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8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4" Type="http://schemas.openxmlformats.org/officeDocument/2006/relationships/image" Target="../media/image186.gif"/><Relationship Id="rId5" Type="http://schemas.openxmlformats.org/officeDocument/2006/relationships/oleObject" Target="../embeddings/oleObject31.bin"/><Relationship Id="rId6" Type="http://schemas.openxmlformats.org/officeDocument/2006/relationships/image" Target="../media/image185.w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86.gi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79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87.png"/><Relationship Id="rId3" Type="http://schemas.openxmlformats.org/officeDocument/2006/relationships/image" Target="../media/image188.png"/></Relationships>
</file>

<file path=ppt/slides/_rels/slide76.xml.rels><?xml version="1.0" encoding="UTF-8" standalone="yes"?>
<Relationships xmlns="http://schemas.openxmlformats.org/package/2006/relationships"><Relationship Id="rId20" Type="http://schemas.openxmlformats.org/officeDocument/2006/relationships/image" Target="../media/image206.jpeg"/><Relationship Id="rId21" Type="http://schemas.openxmlformats.org/officeDocument/2006/relationships/image" Target="../media/image207.jpeg"/><Relationship Id="rId22" Type="http://schemas.openxmlformats.org/officeDocument/2006/relationships/image" Target="../media/image208.jpeg"/><Relationship Id="rId23" Type="http://schemas.openxmlformats.org/officeDocument/2006/relationships/image" Target="../media/image209.jpeg"/><Relationship Id="rId24" Type="http://schemas.openxmlformats.org/officeDocument/2006/relationships/image" Target="../media/image210.jpeg"/><Relationship Id="rId25" Type="http://schemas.openxmlformats.org/officeDocument/2006/relationships/image" Target="../media/image211.jpeg"/><Relationship Id="rId26" Type="http://schemas.openxmlformats.org/officeDocument/2006/relationships/image" Target="../media/image212.jpeg"/><Relationship Id="rId27" Type="http://schemas.openxmlformats.org/officeDocument/2006/relationships/image" Target="../media/image213.jpeg"/><Relationship Id="rId28" Type="http://schemas.openxmlformats.org/officeDocument/2006/relationships/image" Target="../media/image214.jpeg"/><Relationship Id="rId29" Type="http://schemas.openxmlformats.org/officeDocument/2006/relationships/image" Target="../media/image215.jpe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89.png"/><Relationship Id="rId4" Type="http://schemas.openxmlformats.org/officeDocument/2006/relationships/image" Target="../media/image190.png"/><Relationship Id="rId5" Type="http://schemas.openxmlformats.org/officeDocument/2006/relationships/image" Target="../media/image191.jpeg"/><Relationship Id="rId30" Type="http://schemas.openxmlformats.org/officeDocument/2006/relationships/image" Target="../media/image216.png"/><Relationship Id="rId31" Type="http://schemas.openxmlformats.org/officeDocument/2006/relationships/image" Target="../media/image217.png"/><Relationship Id="rId32" Type="http://schemas.openxmlformats.org/officeDocument/2006/relationships/image" Target="../media/image218.png"/><Relationship Id="rId9" Type="http://schemas.openxmlformats.org/officeDocument/2006/relationships/image" Target="../media/image195.jpeg"/><Relationship Id="rId6" Type="http://schemas.openxmlformats.org/officeDocument/2006/relationships/image" Target="../media/image192.png"/><Relationship Id="rId7" Type="http://schemas.openxmlformats.org/officeDocument/2006/relationships/image" Target="../media/image193.png"/><Relationship Id="rId8" Type="http://schemas.openxmlformats.org/officeDocument/2006/relationships/image" Target="../media/image194.jpeg"/><Relationship Id="rId33" Type="http://schemas.openxmlformats.org/officeDocument/2006/relationships/image" Target="../media/image219.png"/><Relationship Id="rId10" Type="http://schemas.openxmlformats.org/officeDocument/2006/relationships/image" Target="../media/image196.jpeg"/><Relationship Id="rId11" Type="http://schemas.openxmlformats.org/officeDocument/2006/relationships/image" Target="../media/image197.jpeg"/><Relationship Id="rId12" Type="http://schemas.openxmlformats.org/officeDocument/2006/relationships/image" Target="../media/image198.jpeg"/><Relationship Id="rId13" Type="http://schemas.openxmlformats.org/officeDocument/2006/relationships/image" Target="../media/image199.jpeg"/><Relationship Id="rId14" Type="http://schemas.openxmlformats.org/officeDocument/2006/relationships/image" Target="../media/image200.jpeg"/><Relationship Id="rId15" Type="http://schemas.openxmlformats.org/officeDocument/2006/relationships/image" Target="../media/image201.jpeg"/><Relationship Id="rId16" Type="http://schemas.openxmlformats.org/officeDocument/2006/relationships/image" Target="../media/image202.jpeg"/><Relationship Id="rId17" Type="http://schemas.openxmlformats.org/officeDocument/2006/relationships/image" Target="../media/image203.jpeg"/><Relationship Id="rId18" Type="http://schemas.openxmlformats.org/officeDocument/2006/relationships/image" Target="../media/image204.jpeg"/><Relationship Id="rId19" Type="http://schemas.openxmlformats.org/officeDocument/2006/relationships/image" Target="../media/image205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acberg.com/comp_photog/Efros_FreqDomain.ppt" TargetMode="External"/><Relationship Id="rId4" Type="http://schemas.openxmlformats.org/officeDocument/2006/relationships/hyperlink" Target="http://acberg.com/comp_photog/Hoiem_SamplingReconstruction.ppt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Autofit/>
          </a:bodyPr>
          <a:lstStyle/>
          <a:p>
            <a:r>
              <a:rPr lang="en-US" sz="2800" dirty="0" smtClean="0"/>
              <a:t>Computational Photography</a:t>
            </a:r>
            <a:br>
              <a:rPr lang="en-US" sz="2800" dirty="0" smtClean="0"/>
            </a:br>
            <a:r>
              <a:rPr lang="en-US" sz="2800" dirty="0" smtClean="0"/>
              <a:t>lecture 2– filtering warning, texture synthesis</a:t>
            </a:r>
            <a:br>
              <a:rPr lang="en-US" sz="2800" dirty="0" smtClean="0"/>
            </a:b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CS 590-134  Spring 2016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34990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Prof.  Alex Berg</a:t>
            </a:r>
          </a:p>
          <a:p>
            <a:endParaRPr lang="en-US" dirty="0"/>
          </a:p>
          <a:p>
            <a:r>
              <a:rPr lang="en-US" dirty="0" smtClean="0"/>
              <a:t>(Credits to many other folks on individual slides)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128" y="310455"/>
            <a:ext cx="2516306" cy="181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432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1143000"/>
          </a:xfrm>
          <a:noFill/>
        </p:spPr>
        <p:txBody>
          <a:bodyPr lIns="0" tIns="0" rIns="0" bIns="0"/>
          <a:lstStyle/>
          <a:p>
            <a:pPr eaLnBrk="1" hangingPunct="1"/>
            <a:r>
              <a:rPr lang="en-GB">
                <a:latin typeface="Times New Roman" charset="0"/>
                <a:cs typeface="Arial" charset="0"/>
              </a:rPr>
              <a:t>Varying Window Size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657225"/>
            <a:ext cx="6350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6020" r="6250" b="5869"/>
          <a:stretch>
            <a:fillRect/>
          </a:stretch>
        </p:blipFill>
        <p:spPr bwMode="auto">
          <a:xfrm>
            <a:off x="514350" y="1495425"/>
            <a:ext cx="1866900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" t="5910" r="6702" b="5910"/>
          <a:stretch>
            <a:fillRect/>
          </a:stretch>
        </p:blipFill>
        <p:spPr bwMode="auto">
          <a:xfrm>
            <a:off x="2562225" y="1492250"/>
            <a:ext cx="1865313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" t="5910" r="7149" b="5910"/>
          <a:stretch>
            <a:fillRect/>
          </a:stretch>
        </p:blipFill>
        <p:spPr bwMode="auto">
          <a:xfrm>
            <a:off x="4621213" y="1492250"/>
            <a:ext cx="1855787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3" t="5905" r="7143" b="5905"/>
          <a:stretch>
            <a:fillRect/>
          </a:stretch>
        </p:blipFill>
        <p:spPr bwMode="auto">
          <a:xfrm>
            <a:off x="6677025" y="1492250"/>
            <a:ext cx="1857375" cy="184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78225"/>
            <a:ext cx="838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" r="781" b="1628"/>
          <a:stretch>
            <a:fillRect/>
          </a:stretch>
        </p:blipFill>
        <p:spPr bwMode="auto">
          <a:xfrm>
            <a:off x="914400" y="4273550"/>
            <a:ext cx="2419350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264025"/>
            <a:ext cx="24384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264025"/>
            <a:ext cx="237013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898525" y="6137275"/>
            <a:ext cx="3060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cs typeface="Arial" charset="0"/>
              </a:rPr>
              <a:t>Increasing window size</a:t>
            </a:r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>
            <a:off x="4038600" y="6400800"/>
            <a:ext cx="3962400" cy="0"/>
          </a:xfrm>
          <a:prstGeom prst="line">
            <a:avLst/>
          </a:prstGeom>
          <a:noFill/>
          <a:ln w="38100">
            <a:solidFill>
              <a:srgbClr val="11B119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41185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reeform 2"/>
          <p:cNvSpPr>
            <a:spLocks noChangeArrowheads="1"/>
          </p:cNvSpPr>
          <p:nvPr/>
        </p:nvSpPr>
        <p:spPr bwMode="auto">
          <a:xfrm>
            <a:off x="2438400" y="2782888"/>
            <a:ext cx="376238" cy="427037"/>
          </a:xfrm>
          <a:custGeom>
            <a:avLst/>
            <a:gdLst>
              <a:gd name="T0" fmla="*/ 2147483647 w 1051"/>
              <a:gd name="T1" fmla="*/ 0 h 1192"/>
              <a:gd name="T2" fmla="*/ 2147483647 w 1051"/>
              <a:gd name="T3" fmla="*/ 0 h 1192"/>
              <a:gd name="T4" fmla="*/ 2147483647 w 1051"/>
              <a:gd name="T5" fmla="*/ 2147483647 h 1192"/>
              <a:gd name="T6" fmla="*/ 0 w 1051"/>
              <a:gd name="T7" fmla="*/ 2147483647 h 1192"/>
              <a:gd name="T8" fmla="*/ 2147483647 w 1051"/>
              <a:gd name="T9" fmla="*/ 2147483647 h 1192"/>
              <a:gd name="T10" fmla="*/ 2147483647 w 1051"/>
              <a:gd name="T11" fmla="*/ 2147483647 h 1192"/>
              <a:gd name="T12" fmla="*/ 2147483647 w 1051"/>
              <a:gd name="T13" fmla="*/ 2147483647 h 1192"/>
              <a:gd name="T14" fmla="*/ 2147483647 w 1051"/>
              <a:gd name="T15" fmla="*/ 0 h 119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192"/>
              <a:gd name="T26" fmla="*/ 1051 w 1051"/>
              <a:gd name="T27" fmla="*/ 1192 h 119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192">
                <a:moveTo>
                  <a:pt x="787" y="0"/>
                </a:moveTo>
                <a:lnTo>
                  <a:pt x="263" y="0"/>
                </a:lnTo>
                <a:lnTo>
                  <a:pt x="263" y="893"/>
                </a:lnTo>
                <a:lnTo>
                  <a:pt x="0" y="893"/>
                </a:lnTo>
                <a:lnTo>
                  <a:pt x="525" y="1191"/>
                </a:lnTo>
                <a:lnTo>
                  <a:pt x="1050" y="893"/>
                </a:lnTo>
                <a:lnTo>
                  <a:pt x="787" y="893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  <a:cs typeface="Arial"/>
            </a:endParaRPr>
          </a:p>
        </p:txBody>
      </p:sp>
      <p:sp>
        <p:nvSpPr>
          <p:cNvPr id="17411" name="Freeform 3"/>
          <p:cNvSpPr>
            <a:spLocks noChangeArrowheads="1"/>
          </p:cNvSpPr>
          <p:nvPr/>
        </p:nvSpPr>
        <p:spPr bwMode="auto">
          <a:xfrm>
            <a:off x="6477000" y="2768600"/>
            <a:ext cx="376238" cy="396875"/>
          </a:xfrm>
          <a:custGeom>
            <a:avLst/>
            <a:gdLst>
              <a:gd name="T0" fmla="*/ 2147483647 w 1050"/>
              <a:gd name="T1" fmla="*/ 0 h 1107"/>
              <a:gd name="T2" fmla="*/ 2147483647 w 1050"/>
              <a:gd name="T3" fmla="*/ 0 h 1107"/>
              <a:gd name="T4" fmla="*/ 2147483647 w 1050"/>
              <a:gd name="T5" fmla="*/ 2147483647 h 1107"/>
              <a:gd name="T6" fmla="*/ 0 w 1050"/>
              <a:gd name="T7" fmla="*/ 2147483647 h 1107"/>
              <a:gd name="T8" fmla="*/ 2147483647 w 1050"/>
              <a:gd name="T9" fmla="*/ 2147483647 h 1107"/>
              <a:gd name="T10" fmla="*/ 2147483647 w 1050"/>
              <a:gd name="T11" fmla="*/ 2147483647 h 1107"/>
              <a:gd name="T12" fmla="*/ 2147483647 w 1050"/>
              <a:gd name="T13" fmla="*/ 2147483647 h 1107"/>
              <a:gd name="T14" fmla="*/ 2147483647 w 1050"/>
              <a:gd name="T15" fmla="*/ 0 h 110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0"/>
              <a:gd name="T25" fmla="*/ 0 h 1107"/>
              <a:gd name="T26" fmla="*/ 1050 w 1050"/>
              <a:gd name="T27" fmla="*/ 1107 h 110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0" h="1107">
                <a:moveTo>
                  <a:pt x="787" y="0"/>
                </a:moveTo>
                <a:lnTo>
                  <a:pt x="262" y="0"/>
                </a:lnTo>
                <a:lnTo>
                  <a:pt x="262" y="829"/>
                </a:lnTo>
                <a:lnTo>
                  <a:pt x="0" y="829"/>
                </a:lnTo>
                <a:lnTo>
                  <a:pt x="524" y="1106"/>
                </a:lnTo>
                <a:lnTo>
                  <a:pt x="1049" y="829"/>
                </a:lnTo>
                <a:lnTo>
                  <a:pt x="787" y="829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  <a:cs typeface="Arial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25" y="1633538"/>
            <a:ext cx="887413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238500"/>
            <a:ext cx="2978150" cy="330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276600"/>
            <a:ext cx="3016250" cy="326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63" y="1639888"/>
            <a:ext cx="911225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Rectangle 8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996238" cy="990600"/>
          </a:xfrm>
          <a:noFill/>
        </p:spPr>
        <p:txBody>
          <a:bodyPr lIns="0" tIns="0" rIns="0" bIns="0"/>
          <a:lstStyle/>
          <a:p>
            <a:pPr eaLnBrk="1" hangingPunct="1">
              <a:lnSpc>
                <a:spcPct val="61000"/>
              </a:lnSpc>
              <a:spcBef>
                <a:spcPts val="963"/>
              </a:spcBef>
            </a:pPr>
            <a:r>
              <a:rPr lang="en-GB">
                <a:latin typeface="Times New Roman" charset="0"/>
                <a:cs typeface="Arial" charset="0"/>
              </a:rPr>
              <a:t>Synthesis Results</a:t>
            </a: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1752600" y="1066800"/>
            <a:ext cx="1866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cs typeface="Arial" charset="0"/>
              </a:rPr>
              <a:t>french canvas</a:t>
            </a: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5943600" y="1066800"/>
            <a:ext cx="15954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cs typeface="Arial" charset="0"/>
              </a:rPr>
              <a:t>rafia weave</a:t>
            </a:r>
          </a:p>
        </p:txBody>
      </p:sp>
    </p:spTree>
    <p:extLst>
      <p:ext uri="{BB962C8B-B14F-4D97-AF65-F5344CB8AC3E}">
        <p14:creationId xmlns:p14="http://schemas.microsoft.com/office/powerpoint/2010/main" val="15644873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44525" y="-46038"/>
            <a:ext cx="7767638" cy="814388"/>
          </a:xfrm>
        </p:spPr>
        <p:txBody>
          <a:bodyPr lIns="18000" tIns="46800" rIns="18000" bIns="46800"/>
          <a:lstStyle/>
          <a:p>
            <a:pPr eaLnBrk="1" hangingPunct="1">
              <a:spcBef>
                <a:spcPts val="963"/>
              </a:spcBef>
            </a:pPr>
            <a:r>
              <a:rPr lang="en-GB">
                <a:latin typeface="Times New Roman" charset="0"/>
                <a:cs typeface="Arial" charset="0"/>
              </a:rPr>
              <a:t>More Results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248025"/>
            <a:ext cx="3271838" cy="327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38" y="1309688"/>
            <a:ext cx="1519237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48025"/>
            <a:ext cx="3271838" cy="327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163" y="1308100"/>
            <a:ext cx="1468437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Freeform 7"/>
          <p:cNvSpPr>
            <a:spLocks noChangeArrowheads="1"/>
          </p:cNvSpPr>
          <p:nvPr/>
        </p:nvSpPr>
        <p:spPr bwMode="auto">
          <a:xfrm>
            <a:off x="2209800" y="2782888"/>
            <a:ext cx="376238" cy="376237"/>
          </a:xfrm>
          <a:custGeom>
            <a:avLst/>
            <a:gdLst>
              <a:gd name="T0" fmla="*/ 2147483647 w 1051"/>
              <a:gd name="T1" fmla="*/ 0 h 1051"/>
              <a:gd name="T2" fmla="*/ 2147483647 w 1051"/>
              <a:gd name="T3" fmla="*/ 0 h 1051"/>
              <a:gd name="T4" fmla="*/ 2147483647 w 1051"/>
              <a:gd name="T5" fmla="*/ 2147483647 h 1051"/>
              <a:gd name="T6" fmla="*/ 0 w 1051"/>
              <a:gd name="T7" fmla="*/ 2147483647 h 1051"/>
              <a:gd name="T8" fmla="*/ 2147483647 w 1051"/>
              <a:gd name="T9" fmla="*/ 2147483647 h 1051"/>
              <a:gd name="T10" fmla="*/ 2147483647 w 1051"/>
              <a:gd name="T11" fmla="*/ 2147483647 h 1051"/>
              <a:gd name="T12" fmla="*/ 2147483647 w 1051"/>
              <a:gd name="T13" fmla="*/ 2147483647 h 1051"/>
              <a:gd name="T14" fmla="*/ 2147483647 w 1051"/>
              <a:gd name="T15" fmla="*/ 0 h 105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51"/>
              <a:gd name="T26" fmla="*/ 1051 w 1051"/>
              <a:gd name="T27" fmla="*/ 1051 h 105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51">
                <a:moveTo>
                  <a:pt x="787" y="0"/>
                </a:moveTo>
                <a:lnTo>
                  <a:pt x="263" y="0"/>
                </a:lnTo>
                <a:lnTo>
                  <a:pt x="263" y="787"/>
                </a:lnTo>
                <a:lnTo>
                  <a:pt x="0" y="787"/>
                </a:lnTo>
                <a:lnTo>
                  <a:pt x="525" y="1050"/>
                </a:lnTo>
                <a:lnTo>
                  <a:pt x="1050" y="787"/>
                </a:lnTo>
                <a:lnTo>
                  <a:pt x="787" y="787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  <a:cs typeface="Arial"/>
            </a:endParaRPr>
          </a:p>
        </p:txBody>
      </p:sp>
      <p:sp>
        <p:nvSpPr>
          <p:cNvPr id="18440" name="Freeform 8"/>
          <p:cNvSpPr>
            <a:spLocks noChangeArrowheads="1"/>
          </p:cNvSpPr>
          <p:nvPr/>
        </p:nvSpPr>
        <p:spPr bwMode="auto">
          <a:xfrm>
            <a:off x="6324600" y="2819400"/>
            <a:ext cx="376238" cy="360363"/>
          </a:xfrm>
          <a:custGeom>
            <a:avLst/>
            <a:gdLst>
              <a:gd name="T0" fmla="*/ 2147483647 w 1051"/>
              <a:gd name="T1" fmla="*/ 0 h 1006"/>
              <a:gd name="T2" fmla="*/ 2147483647 w 1051"/>
              <a:gd name="T3" fmla="*/ 0 h 1006"/>
              <a:gd name="T4" fmla="*/ 2147483647 w 1051"/>
              <a:gd name="T5" fmla="*/ 2147483647 h 1006"/>
              <a:gd name="T6" fmla="*/ 0 w 1051"/>
              <a:gd name="T7" fmla="*/ 2147483647 h 1006"/>
              <a:gd name="T8" fmla="*/ 2147483647 w 1051"/>
              <a:gd name="T9" fmla="*/ 2147483647 h 1006"/>
              <a:gd name="T10" fmla="*/ 2147483647 w 1051"/>
              <a:gd name="T11" fmla="*/ 2147483647 h 1006"/>
              <a:gd name="T12" fmla="*/ 2147483647 w 1051"/>
              <a:gd name="T13" fmla="*/ 2147483647 h 1006"/>
              <a:gd name="T14" fmla="*/ 2147483647 w 1051"/>
              <a:gd name="T15" fmla="*/ 0 h 100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06"/>
              <a:gd name="T26" fmla="*/ 1051 w 1051"/>
              <a:gd name="T27" fmla="*/ 1006 h 100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06">
                <a:moveTo>
                  <a:pt x="787" y="0"/>
                </a:moveTo>
                <a:lnTo>
                  <a:pt x="263" y="0"/>
                </a:lnTo>
                <a:lnTo>
                  <a:pt x="263" y="754"/>
                </a:lnTo>
                <a:lnTo>
                  <a:pt x="0" y="754"/>
                </a:lnTo>
                <a:lnTo>
                  <a:pt x="525" y="1005"/>
                </a:lnTo>
                <a:lnTo>
                  <a:pt x="1050" y="754"/>
                </a:lnTo>
                <a:lnTo>
                  <a:pt x="787" y="754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  <a:cs typeface="Arial"/>
            </a:endParaRP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1524000" y="762000"/>
            <a:ext cx="1612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cs typeface="Arial" charset="0"/>
              </a:rPr>
              <a:t>white bread</a:t>
            </a: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5791200" y="762000"/>
            <a:ext cx="1409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cs typeface="Arial" charset="0"/>
              </a:rPr>
              <a:t>brick wall</a:t>
            </a:r>
          </a:p>
        </p:txBody>
      </p:sp>
    </p:spTree>
    <p:extLst>
      <p:ext uri="{BB962C8B-B14F-4D97-AF65-F5344CB8AC3E}">
        <p14:creationId xmlns:p14="http://schemas.microsoft.com/office/powerpoint/2010/main" val="15000214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782638" y="0"/>
            <a:ext cx="7767637" cy="1138238"/>
          </a:xfrm>
          <a:noFill/>
        </p:spPr>
        <p:txBody>
          <a:bodyPr lIns="0" tIns="0" rIns="0" bIns="0"/>
          <a:lstStyle/>
          <a:p>
            <a:pPr eaLnBrk="1" hangingPunct="1"/>
            <a:r>
              <a:rPr lang="en-GB">
                <a:latin typeface="Times New Roman" charset="0"/>
                <a:cs typeface="Arial" charset="0"/>
              </a:rPr>
              <a:t>Homage to Shannon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863" y="993775"/>
            <a:ext cx="1722437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003550"/>
            <a:ext cx="3452813" cy="368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3003550"/>
            <a:ext cx="3452813" cy="368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32265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  <a:cs typeface="Arial" charset="0"/>
              </a:rPr>
              <a:t>Hole Filling</a:t>
            </a:r>
          </a:p>
        </p:txBody>
      </p:sp>
      <p:pic>
        <p:nvPicPr>
          <p:cNvPr id="20483" name="Picture 3" descr="greg_w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19431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greg_wall-fill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267200"/>
            <a:ext cx="19431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524000"/>
            <a:ext cx="19431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 descr="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524000"/>
            <a:ext cx="19431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 descr="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267200"/>
            <a:ext cx="19431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8" descr="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267200"/>
            <a:ext cx="19431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08512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114800"/>
            <a:ext cx="3597275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19200"/>
            <a:ext cx="2601913" cy="260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371600"/>
          </a:xfrm>
          <a:noFill/>
        </p:spPr>
        <p:txBody>
          <a:bodyPr lIns="0" tIns="0" rIns="0" bIns="0"/>
          <a:lstStyle/>
          <a:p>
            <a:pPr eaLnBrk="1" hangingPunct="1"/>
            <a:r>
              <a:rPr lang="en-GB">
                <a:latin typeface="Times New Roman" charset="0"/>
                <a:cs typeface="Arial" charset="0"/>
              </a:rPr>
              <a:t>Extrapolation</a:t>
            </a: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688" y="1219200"/>
            <a:ext cx="2601912" cy="260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AutoShape 6"/>
          <p:cNvSpPr>
            <a:spLocks noChangeArrowheads="1"/>
          </p:cNvSpPr>
          <p:nvPr/>
        </p:nvSpPr>
        <p:spPr bwMode="auto">
          <a:xfrm>
            <a:off x="3962400" y="2362200"/>
            <a:ext cx="990600" cy="381000"/>
          </a:xfrm>
          <a:prstGeom prst="rightArrow">
            <a:avLst>
              <a:gd name="adj1" fmla="val 50000"/>
              <a:gd name="adj2" fmla="val 65000"/>
            </a:avLst>
          </a:prstGeom>
          <a:solidFill>
            <a:srgbClr val="11B119"/>
          </a:solidFill>
          <a:ln w="9525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21511" name="AutoShape 7"/>
          <p:cNvSpPr>
            <a:spLocks noChangeArrowheads="1"/>
          </p:cNvSpPr>
          <p:nvPr/>
        </p:nvSpPr>
        <p:spPr bwMode="auto">
          <a:xfrm>
            <a:off x="3962400" y="5257800"/>
            <a:ext cx="990600" cy="381000"/>
          </a:xfrm>
          <a:prstGeom prst="rightArrow">
            <a:avLst>
              <a:gd name="adj1" fmla="val 50000"/>
              <a:gd name="adj2" fmla="val 65000"/>
            </a:avLst>
          </a:prstGeom>
          <a:solidFill>
            <a:srgbClr val="11B119"/>
          </a:solidFill>
          <a:ln w="9525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  <a:cs typeface="Arial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181600" y="1219200"/>
            <a:ext cx="3581400" cy="5432425"/>
            <a:chOff x="3264" y="768"/>
            <a:chExt cx="2256" cy="3422"/>
          </a:xfrm>
        </p:grpSpPr>
        <p:pic>
          <p:nvPicPr>
            <p:cNvPr id="21514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768"/>
              <a:ext cx="1639" cy="1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5" name="Picture 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592"/>
              <a:ext cx="2256" cy="1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51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14800"/>
            <a:ext cx="3597275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75972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  <a:cs typeface="Arial" charset="0"/>
              </a:rPr>
              <a:t>Summary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839200" cy="5638800"/>
          </a:xfrm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  <a:cs typeface="Arial" charset="0"/>
              </a:rPr>
              <a:t>The Efros &amp; Leung algorithm</a:t>
            </a:r>
          </a:p>
          <a:p>
            <a:pPr lvl="1" eaLnBrk="1" hangingPunct="1"/>
            <a:r>
              <a:rPr lang="en-US">
                <a:latin typeface="Times New Roman" charset="0"/>
                <a:cs typeface="Arial" charset="0"/>
              </a:rPr>
              <a:t>Very simple</a:t>
            </a:r>
          </a:p>
          <a:p>
            <a:pPr lvl="1" eaLnBrk="1" hangingPunct="1"/>
            <a:r>
              <a:rPr lang="en-US">
                <a:latin typeface="Times New Roman" charset="0"/>
                <a:cs typeface="Arial" charset="0"/>
              </a:rPr>
              <a:t>Surprisingly good results</a:t>
            </a:r>
          </a:p>
          <a:p>
            <a:pPr lvl="1" eaLnBrk="1" hangingPunct="1"/>
            <a:r>
              <a:rPr lang="en-US">
                <a:latin typeface="Times New Roman" charset="0"/>
                <a:cs typeface="Arial" charset="0"/>
              </a:rPr>
              <a:t>…but very slow</a:t>
            </a:r>
          </a:p>
          <a:p>
            <a:pPr eaLnBrk="1" hangingPunct="1"/>
            <a:endParaRPr lang="en-US"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2736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2"/>
          <p:cNvGrpSpPr>
            <a:grpSpLocks/>
          </p:cNvGrpSpPr>
          <p:nvPr/>
        </p:nvGrpSpPr>
        <p:grpSpPr bwMode="auto">
          <a:xfrm>
            <a:off x="488950" y="1295400"/>
            <a:ext cx="3321050" cy="2227263"/>
            <a:chOff x="2852" y="973"/>
            <a:chExt cx="2092" cy="1403"/>
          </a:xfrm>
        </p:grpSpPr>
        <p:pic>
          <p:nvPicPr>
            <p:cNvPr id="24047" name="Picture 3" descr="ex2-part-large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2" y="973"/>
              <a:ext cx="2092" cy="1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4048" name="Group 4"/>
            <p:cNvGrpSpPr>
              <a:grpSpLocks/>
            </p:cNvGrpSpPr>
            <p:nvPr/>
          </p:nvGrpSpPr>
          <p:grpSpPr bwMode="auto">
            <a:xfrm>
              <a:off x="3288" y="1296"/>
              <a:ext cx="1080" cy="648"/>
              <a:chOff x="3288" y="1296"/>
              <a:chExt cx="1080" cy="648"/>
            </a:xfrm>
          </p:grpSpPr>
          <p:sp>
            <p:nvSpPr>
              <p:cNvPr id="24306" name="Rectangle 5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4307" name="Rectangle 6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4308" name="Rectangle 7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4309" name="Rectangle 8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4310" name="Rectangle 9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4311" name="Rectangle 10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4312" name="Rectangle 11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4313" name="Rectangle 12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4314" name="Rectangle 13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4315" name="Rectangle 1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4316" name="Rectangle 15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4317" name="Rectangle 16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4318" name="Rectangle 17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4319" name="Rectangle 18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24320" name="Group 19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24415" name="Rectangle 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416" name="Rectangle 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417" name="Rectangle 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418" name="Rectangle 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419" name="Rectangle 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420" name="Rectangle 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421" name="Rectangle 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422" name="Rectangle 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423" name="Rectangle 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24321" name="Group 29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24406" name="Rectangle 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407" name="Rectangle 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408" name="Rectangle 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409" name="Rectangle 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410" name="Rectangle 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411" name="Rectangle 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412" name="Rectangle 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413" name="Rectangle 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414" name="Rectangle 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sp>
            <p:nvSpPr>
              <p:cNvPr id="24322" name="Rectangle 39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4323" name="Rectangle 40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4324" name="Rectangle 41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4325" name="Rectangle 4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4326" name="Rectangle 43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4327" name="Rectangle 44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4328" name="Rectangle 45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4329" name="Rectangle 46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4330" name="Rectangle 47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4331" name="Rectangle 48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4332" name="Rectangle 49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4333" name="Rectangle 50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4334" name="Rectangle 51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24335" name="Group 52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24397" name="Rectangle 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398" name="Rectangle 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399" name="Rectangle 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400" name="Rectangle 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401" name="Rectangle 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402" name="Rectangle 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403" name="Rectangle 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404" name="Rectangle 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405" name="Rectangle 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24336" name="Group 62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24388" name="Rectangle 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389" name="Rectangle 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390" name="Rectangle 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391" name="Rectangle 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392" name="Rectangle 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393" name="Rectangle 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394" name="Rectangle 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395" name="Rectangle 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396" name="Rectangle 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24337" name="Group 72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24379" name="Rectangle 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380" name="Rectangle 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381" name="Rectangle 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382" name="Rectangle 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383" name="Rectangle 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384" name="Rectangle 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385" name="Rectangle 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386" name="Rectangle 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387" name="Rectangle 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24338" name="Group 82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24370" name="Rectangle 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371" name="Rectangle 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372" name="Rectangle 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373" name="Rectangle 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374" name="Rectangle 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375" name="Rectangle 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376" name="Rectangle 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377" name="Rectangle 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378" name="Rectangle 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24339" name="Group 92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24361" name="Rectangle 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362" name="Rectangle 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363" name="Rectangle 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364" name="Rectangle 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365" name="Rectangle 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366" name="Rectangle 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367" name="Rectangle 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368" name="Rectangle 1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369" name="Rectangle 1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24340" name="Group 102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24352" name="Rectangle 1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353" name="Rectangle 1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354" name="Rectangle 1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355" name="Rectangle 1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356" name="Rectangle 1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357" name="Rectangle 1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358" name="Rectangle 1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359" name="Rectangle 1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360" name="Rectangle 1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24341" name="Group 112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24343" name="Rectangle 1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344" name="Rectangle 1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345" name="Rectangle 1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346" name="Rectangle 1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347" name="Rectangle 1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348" name="Rectangle 1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349" name="Rectangle 1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350" name="Rectangle 1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351" name="Rectangle 1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sp>
            <p:nvSpPr>
              <p:cNvPr id="24342" name="Rectangle 122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</p:grpSp>
        <p:grpSp>
          <p:nvGrpSpPr>
            <p:cNvPr id="24049" name="Group 123"/>
            <p:cNvGrpSpPr>
              <a:grpSpLocks/>
            </p:cNvGrpSpPr>
            <p:nvPr/>
          </p:nvGrpSpPr>
          <p:grpSpPr bwMode="auto">
            <a:xfrm>
              <a:off x="3288" y="1296"/>
              <a:ext cx="1080" cy="1080"/>
              <a:chOff x="3384" y="1392"/>
              <a:chExt cx="1080" cy="1080"/>
            </a:xfrm>
          </p:grpSpPr>
          <p:grpSp>
            <p:nvGrpSpPr>
              <p:cNvPr id="24051" name="Group 124"/>
              <p:cNvGrpSpPr>
                <a:grpSpLocks/>
              </p:cNvGrpSpPr>
              <p:nvPr/>
            </p:nvGrpSpPr>
            <p:grpSpPr bwMode="auto">
              <a:xfrm>
                <a:off x="3384" y="2040"/>
                <a:ext cx="432" cy="432"/>
                <a:chOff x="2040" y="2544"/>
                <a:chExt cx="432" cy="432"/>
              </a:xfrm>
            </p:grpSpPr>
            <p:grpSp>
              <p:nvGrpSpPr>
                <p:cNvPr id="24266" name="Group 125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297" name="Rectangle 1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98" name="Rectangle 1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99" name="Rectangle 1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300" name="Rectangle 1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301" name="Rectangle 1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302" name="Rectangle 1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303" name="Rectangle 1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304" name="Rectangle 1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305" name="Rectangle 1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24267" name="Group 135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288" name="Rectangle 1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89" name="Rectangle 1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90" name="Rectangle 1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91" name="Rectangle 1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92" name="Rectangle 1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93" name="Rectangle 1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94" name="Rectangle 1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95" name="Rectangle 1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96" name="Rectangle 1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24268" name="Group 145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4279" name="Rectangle 1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80" name="Rectangle 1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81" name="Rectangle 1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82" name="Rectangle 1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83" name="Rectangle 1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84" name="Rectangle 1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85" name="Rectangle 1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86" name="Rectangle 1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87" name="Rectangle 1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24269" name="Group 155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4270" name="Rectangle 1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71" name="Rectangle 1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72" name="Rectangle 1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73" name="Rectangle 1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74" name="Rectangle 1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75" name="Rectangle 1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76" name="Rectangle 1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77" name="Rectangle 1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78" name="Rectangle 1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</p:grpSp>
          <p:grpSp>
            <p:nvGrpSpPr>
              <p:cNvPr id="24052" name="Group 165"/>
              <p:cNvGrpSpPr>
                <a:grpSpLocks/>
              </p:cNvGrpSpPr>
              <p:nvPr/>
            </p:nvGrpSpPr>
            <p:grpSpPr bwMode="auto">
              <a:xfrm>
                <a:off x="3816" y="2040"/>
                <a:ext cx="432" cy="432"/>
                <a:chOff x="2040" y="2544"/>
                <a:chExt cx="432" cy="432"/>
              </a:xfrm>
            </p:grpSpPr>
            <p:grpSp>
              <p:nvGrpSpPr>
                <p:cNvPr id="24226" name="Group 166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257" name="Rectangle 1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58" name="Rectangle 16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59" name="Rectangle 1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60" name="Rectangle 1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61" name="Rectangle 1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62" name="Rectangle 1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63" name="Rectangle 1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64" name="Rectangle 1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65" name="Rectangle 1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24227" name="Group 176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248" name="Rectangle 1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49" name="Rectangle 1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50" name="Rectangle 1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51" name="Rectangle 1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52" name="Rectangle 1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53" name="Rectangle 1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54" name="Rectangle 1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55" name="Rectangle 1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56" name="Rectangle 1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24228" name="Group 186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4239" name="Rectangle 1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40" name="Rectangle 1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41" name="Rectangle 1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42" name="Rectangle 1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43" name="Rectangle 1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44" name="Rectangle 1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45" name="Rectangle 1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46" name="Rectangle 1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47" name="Rectangle 1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24229" name="Group 196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4230" name="Rectangle 1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31" name="Rectangle 1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32" name="Rectangle 1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33" name="Rectangle 2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34" name="Rectangle 2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35" name="Rectangle 2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36" name="Rectangle 2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37" name="Rectangle 2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38" name="Rectangle 2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</p:grpSp>
          <p:grpSp>
            <p:nvGrpSpPr>
              <p:cNvPr id="24053" name="Group 206"/>
              <p:cNvGrpSpPr>
                <a:grpSpLocks/>
              </p:cNvGrpSpPr>
              <p:nvPr/>
            </p:nvGrpSpPr>
            <p:grpSpPr bwMode="auto">
              <a:xfrm>
                <a:off x="3384" y="1608"/>
                <a:ext cx="432" cy="432"/>
                <a:chOff x="2040" y="2544"/>
                <a:chExt cx="432" cy="432"/>
              </a:xfrm>
            </p:grpSpPr>
            <p:grpSp>
              <p:nvGrpSpPr>
                <p:cNvPr id="24186" name="Group 207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217" name="Rectangle 2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18" name="Rectangle 2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19" name="Rectangle 2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20" name="Rectangle 21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21" name="Rectangle 2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22" name="Rectangle 2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23" name="Rectangle 2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24" name="Rectangle 2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25" name="Rectangle 2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24187" name="Group 217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208" name="Rectangle 2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09" name="Rectangle 2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10" name="Rectangle 2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11" name="Rectangle 2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12" name="Rectangle 2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13" name="Rectangle 2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14" name="Rectangle 2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15" name="Rectangle 22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16" name="Rectangle 2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24188" name="Group 227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4199" name="Rectangle 2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00" name="Rectangle 2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01" name="Rectangle 2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02" name="Rectangle 2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03" name="Rectangle 2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04" name="Rectangle 2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05" name="Rectangle 2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06" name="Rectangle 2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207" name="Rectangle 2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24189" name="Group 237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4190" name="Rectangle 2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191" name="Rectangle 2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192" name="Rectangle 2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193" name="Rectangle 2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194" name="Rectangle 2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195" name="Rectangle 2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196" name="Rectangle 2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197" name="Rectangle 2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198" name="Rectangle 2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</p:grpSp>
          <p:grpSp>
            <p:nvGrpSpPr>
              <p:cNvPr id="24054" name="Group 247"/>
              <p:cNvGrpSpPr>
                <a:grpSpLocks/>
              </p:cNvGrpSpPr>
              <p:nvPr/>
            </p:nvGrpSpPr>
            <p:grpSpPr bwMode="auto">
              <a:xfrm>
                <a:off x="3816" y="1608"/>
                <a:ext cx="432" cy="432"/>
                <a:chOff x="2040" y="2544"/>
                <a:chExt cx="432" cy="432"/>
              </a:xfrm>
            </p:grpSpPr>
            <p:grpSp>
              <p:nvGrpSpPr>
                <p:cNvPr id="24146" name="Group 248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177" name="Rectangle 2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178" name="Rectangle 2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179" name="Rectangle 2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180" name="Rectangle 2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181" name="Rectangle 2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182" name="Rectangle 2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183" name="Rectangle 2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184" name="Rectangle 2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185" name="Rectangle 2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24147" name="Group 258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168" name="Rectangle 2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169" name="Rectangle 2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170" name="Rectangle 2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171" name="Rectangle 2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172" name="Rectangle 2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173" name="Rectangle 2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174" name="Rectangle 2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175" name="Rectangle 2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176" name="Rectangle 2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24148" name="Group 268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4159" name="Rectangle 2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160" name="Rectangle 2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161" name="Rectangle 2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162" name="Rectangle 2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163" name="Rectangle 2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164" name="Rectangle 2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165" name="Rectangle 2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166" name="Rectangle 2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167" name="Rectangle 2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24149" name="Group 278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4150" name="Rectangle 2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151" name="Rectangle 2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152" name="Rectangle 2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153" name="Rectangle 2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154" name="Rectangle 2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155" name="Rectangle 2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156" name="Rectangle 2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157" name="Rectangle 2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4158" name="Rectangle 2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</p:grpSp>
          <p:grpSp>
            <p:nvGrpSpPr>
              <p:cNvPr id="24055" name="Group 288"/>
              <p:cNvGrpSpPr>
                <a:grpSpLocks noChangeAspect="1"/>
              </p:cNvGrpSpPr>
              <p:nvPr/>
            </p:nvGrpSpPr>
            <p:grpSpPr bwMode="auto">
              <a:xfrm>
                <a:off x="3384" y="1392"/>
                <a:ext cx="216" cy="216"/>
                <a:chOff x="2928" y="2448"/>
                <a:chExt cx="144" cy="144"/>
              </a:xfrm>
            </p:grpSpPr>
            <p:sp>
              <p:nvSpPr>
                <p:cNvPr id="24137" name="Rectangle 2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138" name="Rectangle 2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139" name="Rectangle 2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140" name="Rectangle 2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141" name="Rectangle 2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142" name="Rectangle 2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143" name="Rectangle 2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144" name="Rectangle 2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145" name="Rectangle 2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24056" name="Group 298"/>
              <p:cNvGrpSpPr>
                <a:grpSpLocks noChangeAspect="1"/>
              </p:cNvGrpSpPr>
              <p:nvPr/>
            </p:nvGrpSpPr>
            <p:grpSpPr bwMode="auto">
              <a:xfrm>
                <a:off x="3600" y="1392"/>
                <a:ext cx="216" cy="216"/>
                <a:chOff x="2928" y="2448"/>
                <a:chExt cx="144" cy="144"/>
              </a:xfrm>
            </p:grpSpPr>
            <p:sp>
              <p:nvSpPr>
                <p:cNvPr id="24128" name="Rectangle 2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129" name="Rectangle 3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130" name="Rectangle 3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131" name="Rectangle 3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132" name="Rectangle 3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133" name="Rectangle 3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134" name="Rectangle 3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135" name="Rectangle 3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136" name="Rectangle 3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24057" name="Group 308"/>
              <p:cNvGrpSpPr>
                <a:grpSpLocks noChangeAspect="1"/>
              </p:cNvGrpSpPr>
              <p:nvPr/>
            </p:nvGrpSpPr>
            <p:grpSpPr bwMode="auto">
              <a:xfrm>
                <a:off x="3816" y="1392"/>
                <a:ext cx="216" cy="216"/>
                <a:chOff x="2928" y="2448"/>
                <a:chExt cx="144" cy="144"/>
              </a:xfrm>
            </p:grpSpPr>
            <p:sp>
              <p:nvSpPr>
                <p:cNvPr id="24119" name="Rectangle 3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120" name="Rectangle 3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121" name="Rectangle 3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122" name="Rectangle 3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123" name="Rectangle 3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124" name="Rectangle 3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125" name="Rectangle 3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126" name="Rectangle 3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127" name="Rectangle 3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24058" name="Group 318"/>
              <p:cNvGrpSpPr>
                <a:grpSpLocks noChangeAspect="1"/>
              </p:cNvGrpSpPr>
              <p:nvPr/>
            </p:nvGrpSpPr>
            <p:grpSpPr bwMode="auto">
              <a:xfrm>
                <a:off x="4032" y="1392"/>
                <a:ext cx="216" cy="216"/>
                <a:chOff x="2928" y="2448"/>
                <a:chExt cx="144" cy="144"/>
              </a:xfrm>
            </p:grpSpPr>
            <p:sp>
              <p:nvSpPr>
                <p:cNvPr id="24110" name="Rectangle 3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111" name="Rectangle 3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112" name="Rectangle 3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113" name="Rectangle 3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114" name="Rectangle 3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115" name="Rectangle 3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116" name="Rectangle 3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117" name="Rectangle 3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118" name="Rectangle 3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24059" name="Group 328"/>
              <p:cNvGrpSpPr>
                <a:grpSpLocks noChangeAspect="1"/>
              </p:cNvGrpSpPr>
              <p:nvPr/>
            </p:nvGrpSpPr>
            <p:grpSpPr bwMode="auto">
              <a:xfrm>
                <a:off x="4248" y="1392"/>
                <a:ext cx="216" cy="216"/>
                <a:chOff x="2928" y="2448"/>
                <a:chExt cx="144" cy="144"/>
              </a:xfrm>
            </p:grpSpPr>
            <p:sp>
              <p:nvSpPr>
                <p:cNvPr id="24101" name="Rectangle 3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102" name="Rectangle 3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103" name="Rectangle 3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104" name="Rectangle 3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105" name="Rectangle 3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106" name="Rectangle 3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107" name="Rectangle 3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108" name="Rectangle 3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109" name="Rectangle 3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24060" name="Group 338"/>
              <p:cNvGrpSpPr>
                <a:grpSpLocks noChangeAspect="1"/>
              </p:cNvGrpSpPr>
              <p:nvPr/>
            </p:nvGrpSpPr>
            <p:grpSpPr bwMode="auto">
              <a:xfrm>
                <a:off x="4248" y="1608"/>
                <a:ext cx="216" cy="216"/>
                <a:chOff x="2928" y="2448"/>
                <a:chExt cx="144" cy="144"/>
              </a:xfrm>
            </p:grpSpPr>
            <p:sp>
              <p:nvSpPr>
                <p:cNvPr id="24092" name="Rectangle 3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93" name="Rectangle 3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94" name="Rectangle 3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95" name="Rectangle 3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96" name="Rectangle 3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97" name="Rectangle 3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98" name="Rectangle 3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99" name="Rectangle 3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100" name="Rectangle 3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24061" name="Group 348"/>
              <p:cNvGrpSpPr>
                <a:grpSpLocks noChangeAspect="1"/>
              </p:cNvGrpSpPr>
              <p:nvPr/>
            </p:nvGrpSpPr>
            <p:grpSpPr bwMode="auto">
              <a:xfrm>
                <a:off x="4248" y="1824"/>
                <a:ext cx="216" cy="216"/>
                <a:chOff x="2928" y="2448"/>
                <a:chExt cx="144" cy="144"/>
              </a:xfrm>
            </p:grpSpPr>
            <p:sp>
              <p:nvSpPr>
                <p:cNvPr id="24083" name="Rectangle 3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84" name="Rectangle 3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85" name="Rectangle 3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86" name="Rectangle 3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87" name="Rectangle 3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88" name="Rectangle 3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89" name="Rectangle 3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90" name="Rectangle 3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91" name="Rectangle 3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24062" name="Group 358"/>
              <p:cNvGrpSpPr>
                <a:grpSpLocks noChangeAspect="1"/>
              </p:cNvGrpSpPr>
              <p:nvPr/>
            </p:nvGrpSpPr>
            <p:grpSpPr bwMode="auto">
              <a:xfrm>
                <a:off x="4248" y="2040"/>
                <a:ext cx="216" cy="216"/>
                <a:chOff x="2928" y="2448"/>
                <a:chExt cx="144" cy="144"/>
              </a:xfrm>
            </p:grpSpPr>
            <p:sp>
              <p:nvSpPr>
                <p:cNvPr id="24074" name="Rectangle 3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75" name="Rectangle 3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76" name="Rectangle 3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77" name="Rectangle 3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78" name="Rectangle 3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79" name="Rectangle 3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80" name="Rectangle 3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81" name="Rectangle 3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82" name="Rectangle 3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24063" name="Group 368"/>
              <p:cNvGrpSpPr>
                <a:grpSpLocks noChangeAspect="1"/>
              </p:cNvGrpSpPr>
              <p:nvPr/>
            </p:nvGrpSpPr>
            <p:grpSpPr bwMode="auto">
              <a:xfrm>
                <a:off x="4248" y="2256"/>
                <a:ext cx="216" cy="216"/>
                <a:chOff x="2928" y="2448"/>
                <a:chExt cx="144" cy="144"/>
              </a:xfrm>
            </p:grpSpPr>
            <p:sp>
              <p:nvSpPr>
                <p:cNvPr id="24065" name="Rectangle 3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66" name="Rectangle 3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67" name="Rectangle 3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68" name="Rectangle 3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69" name="Rectangle 3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70" name="Rectangle 3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71" name="Rectangle 3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72" name="Rectangle 3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73" name="Rectangle 3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sp>
            <p:nvSpPr>
              <p:cNvPr id="24064" name="Rectangle 378"/>
              <p:cNvSpPr>
                <a:spLocks noChangeAspect="1" noChangeArrowheads="1"/>
              </p:cNvSpPr>
              <p:nvPr/>
            </p:nvSpPr>
            <p:spPr bwMode="auto">
              <a:xfrm flipV="1">
                <a:off x="3888" y="1896"/>
                <a:ext cx="72" cy="72"/>
              </a:xfrm>
              <a:prstGeom prst="rect">
                <a:avLst/>
              </a:prstGeom>
              <a:noFill/>
              <a:ln w="9525" cap="rnd">
                <a:solidFill>
                  <a:srgbClr val="11B119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1727867" name="Rectangle 379"/>
            <p:cNvSpPr>
              <a:spLocks noChangeArrowheads="1"/>
            </p:cNvSpPr>
            <p:nvPr/>
          </p:nvSpPr>
          <p:spPr bwMode="auto">
            <a:xfrm>
              <a:off x="3598" y="1728"/>
              <a:ext cx="242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2700" b="1">
                  <a:solidFill>
                    <a:srgbClr val="FFFFFF"/>
                  </a:solidFill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  <a:ea typeface="ＭＳ Ｐゴシック" charset="0"/>
                  <a:cs typeface="Arial"/>
                </a:rPr>
                <a:t>p</a:t>
              </a:r>
              <a:endParaRPr lang="en-US" sz="2700" b="1">
                <a:solidFill>
                  <a:srgbClr val="FFFFFF"/>
                </a:solidFill>
                <a:effectLst>
                  <a:outerShdw blurRad="38100" dist="38100" dir="2700000" algn="tl">
                    <a:srgbClr val="4D4D4D"/>
                  </a:outerShdw>
                </a:effectLst>
                <a:latin typeface="Trebuchet MS" pitchFamily="34" charset="0"/>
                <a:ea typeface="ＭＳ Ｐゴシック" charset="0"/>
                <a:cs typeface="Arial"/>
              </a:endParaRPr>
            </a:p>
          </p:txBody>
        </p:sp>
      </p:grpSp>
      <p:sp>
        <p:nvSpPr>
          <p:cNvPr id="23555" name="Rectangle 380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  <a:cs typeface="Arial" charset="0"/>
              </a:rPr>
              <a:t>Image Quilting [Efros &amp; Freeman]</a:t>
            </a:r>
          </a:p>
        </p:txBody>
      </p:sp>
      <p:sp>
        <p:nvSpPr>
          <p:cNvPr id="23556" name="Rectangle 381"/>
          <p:cNvSpPr>
            <a:spLocks noGrp="1" noChangeArrowheads="1"/>
          </p:cNvSpPr>
          <p:nvPr>
            <p:ph type="body" idx="1"/>
          </p:nvPr>
        </p:nvSpPr>
        <p:spPr>
          <a:xfrm>
            <a:off x="304800" y="3962400"/>
            <a:ext cx="8686800" cy="609600"/>
          </a:xfrm>
        </p:spPr>
        <p:txBody>
          <a:bodyPr/>
          <a:lstStyle/>
          <a:p>
            <a:pPr eaLnBrk="1" hangingPunct="1">
              <a:spcBef>
                <a:spcPts val="700"/>
              </a:spcBef>
            </a:pPr>
            <a:r>
              <a:rPr lang="en-GB" sz="2900" u="sng">
                <a:latin typeface="Times New Roman" charset="0"/>
                <a:cs typeface="Arial" charset="0"/>
              </a:rPr>
              <a:t>Observation:</a:t>
            </a:r>
            <a:r>
              <a:rPr lang="en-GB" sz="2900">
                <a:latin typeface="Times New Roman" charset="0"/>
                <a:cs typeface="Arial" charset="0"/>
              </a:rPr>
              <a:t> neighbor pixels are highly correlated</a:t>
            </a:r>
          </a:p>
        </p:txBody>
      </p:sp>
      <p:grpSp>
        <p:nvGrpSpPr>
          <p:cNvPr id="23557" name="Group 382"/>
          <p:cNvGrpSpPr>
            <a:grpSpLocks/>
          </p:cNvGrpSpPr>
          <p:nvPr/>
        </p:nvGrpSpPr>
        <p:grpSpPr bwMode="auto">
          <a:xfrm>
            <a:off x="5911850" y="1447800"/>
            <a:ext cx="2546350" cy="1844675"/>
            <a:chOff x="412" y="1067"/>
            <a:chExt cx="1604" cy="1162"/>
          </a:xfrm>
        </p:grpSpPr>
        <p:pic>
          <p:nvPicPr>
            <p:cNvPr id="23570" name="Picture 383" descr="ex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1125"/>
              <a:ext cx="1536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571" name="Group 384"/>
            <p:cNvGrpSpPr>
              <a:grpSpLocks noChangeAspect="1"/>
            </p:cNvGrpSpPr>
            <p:nvPr/>
          </p:nvGrpSpPr>
          <p:grpSpPr bwMode="auto">
            <a:xfrm>
              <a:off x="702" y="1680"/>
              <a:ext cx="432" cy="262"/>
              <a:chOff x="3288" y="1296"/>
              <a:chExt cx="1080" cy="648"/>
            </a:xfrm>
          </p:grpSpPr>
          <p:sp>
            <p:nvSpPr>
              <p:cNvPr id="23929" name="Rectangle 385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930" name="Rectangle 386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931" name="Rectangle 387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932" name="Rectangle 388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933" name="Rectangle 389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934" name="Rectangle 390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935" name="Rectangle 391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936" name="Rectangle 392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937" name="Rectangle 393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938" name="Rectangle 39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939" name="Rectangle 395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940" name="Rectangle 396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941" name="Rectangle 397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942" name="Rectangle 398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23943" name="Group 399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24038" name="Rectangle 4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39" name="Rectangle 4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40" name="Rectangle 4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41" name="Rectangle 4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42" name="Rectangle 4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43" name="Rectangle 4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44" name="Rectangle 4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45" name="Rectangle 4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46" name="Rectangle 4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23944" name="Group 409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24029" name="Rectangle 4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30" name="Rectangle 4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31" name="Rectangle 4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32" name="Rectangle 4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33" name="Rectangle 4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34" name="Rectangle 4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35" name="Rectangle 4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36" name="Rectangle 4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37" name="Rectangle 4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sp>
            <p:nvSpPr>
              <p:cNvPr id="23945" name="Rectangle 419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946" name="Rectangle 420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947" name="Rectangle 421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948" name="Rectangle 42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949" name="Rectangle 423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950" name="Rectangle 424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951" name="Rectangle 425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952" name="Rectangle 426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953" name="Rectangle 427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954" name="Rectangle 428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955" name="Rectangle 429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956" name="Rectangle 430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957" name="Rectangle 431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23958" name="Group 432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24020" name="Rectangle 4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21" name="Rectangle 4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22" name="Rectangle 4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23" name="Rectangle 4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24" name="Rectangle 4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25" name="Rectangle 4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26" name="Rectangle 4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27" name="Rectangle 4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28" name="Rectangle 4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23959" name="Group 442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24011" name="Rectangle 4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12" name="Rectangle 4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13" name="Rectangle 4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14" name="Rectangle 4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15" name="Rectangle 4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16" name="Rectangle 4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17" name="Rectangle 4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18" name="Rectangle 4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19" name="Rectangle 4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23960" name="Group 452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24002" name="Rectangle 4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03" name="Rectangle 4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04" name="Rectangle 4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05" name="Rectangle 4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06" name="Rectangle 4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07" name="Rectangle 4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08" name="Rectangle 4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09" name="Rectangle 4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10" name="Rectangle 4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23961" name="Group 462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23993" name="Rectangle 4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994" name="Rectangle 4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995" name="Rectangle 4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996" name="Rectangle 4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997" name="Rectangle 4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998" name="Rectangle 4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999" name="Rectangle 4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00" name="Rectangle 4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4001" name="Rectangle 4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23962" name="Group 472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23984" name="Rectangle 4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985" name="Rectangle 4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986" name="Rectangle 4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987" name="Rectangle 4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988" name="Rectangle 4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989" name="Rectangle 4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990" name="Rectangle 4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991" name="Rectangle 4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992" name="Rectangle 4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23963" name="Group 482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23975" name="Rectangle 4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976" name="Rectangle 4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977" name="Rectangle 4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978" name="Rectangle 4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979" name="Rectangle 4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980" name="Rectangle 4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981" name="Rectangle 4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982" name="Rectangle 4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983" name="Rectangle 4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23964" name="Group 492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23966" name="Rectangle 4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967" name="Rectangle 4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968" name="Rectangle 4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969" name="Rectangle 4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970" name="Rectangle 4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971" name="Rectangle 4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972" name="Rectangle 4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973" name="Rectangle 5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974" name="Rectangle 5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sp>
            <p:nvSpPr>
              <p:cNvPr id="23965" name="Rectangle 502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</p:grpSp>
        <p:grpSp>
          <p:nvGrpSpPr>
            <p:cNvPr id="23572" name="Group 503"/>
            <p:cNvGrpSpPr>
              <a:grpSpLocks noChangeAspect="1"/>
            </p:cNvGrpSpPr>
            <p:nvPr/>
          </p:nvGrpSpPr>
          <p:grpSpPr bwMode="auto">
            <a:xfrm>
              <a:off x="1584" y="1882"/>
              <a:ext cx="432" cy="262"/>
              <a:chOff x="3288" y="1296"/>
              <a:chExt cx="1080" cy="648"/>
            </a:xfrm>
          </p:grpSpPr>
          <p:sp>
            <p:nvSpPr>
              <p:cNvPr id="23811" name="Rectangle 504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812" name="Rectangle 505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813" name="Rectangle 506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814" name="Rectangle 507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815" name="Rectangle 508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816" name="Rectangle 509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817" name="Rectangle 510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818" name="Rectangle 511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819" name="Rectangle 512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820" name="Rectangle 513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821" name="Rectangle 51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822" name="Rectangle 515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823" name="Rectangle 516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824" name="Rectangle 517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23825" name="Group 518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23920" name="Rectangle 5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921" name="Rectangle 5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922" name="Rectangle 5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923" name="Rectangle 5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924" name="Rectangle 5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925" name="Rectangle 5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926" name="Rectangle 5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927" name="Rectangle 5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928" name="Rectangle 5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23826" name="Group 528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23911" name="Rectangle 5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912" name="Rectangle 5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913" name="Rectangle 5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914" name="Rectangle 5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915" name="Rectangle 5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916" name="Rectangle 5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917" name="Rectangle 5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918" name="Rectangle 5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919" name="Rectangle 5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sp>
            <p:nvSpPr>
              <p:cNvPr id="23827" name="Rectangle 538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828" name="Rectangle 539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829" name="Rectangle 540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830" name="Rectangle 541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831" name="Rectangle 54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832" name="Rectangle 543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833" name="Rectangle 544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834" name="Rectangle 545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835" name="Rectangle 546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836" name="Rectangle 547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837" name="Rectangle 548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838" name="Rectangle 549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839" name="Rectangle 550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23840" name="Group 551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23902" name="Rectangle 5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903" name="Rectangle 5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904" name="Rectangle 5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905" name="Rectangle 5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906" name="Rectangle 5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907" name="Rectangle 5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908" name="Rectangle 5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909" name="Rectangle 5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910" name="Rectangle 5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23841" name="Group 561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23893" name="Rectangle 5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894" name="Rectangle 5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895" name="Rectangle 5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896" name="Rectangle 5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897" name="Rectangle 5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898" name="Rectangle 5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899" name="Rectangle 5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900" name="Rectangle 5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901" name="Rectangle 5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23842" name="Group 571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23884" name="Rectangle 5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885" name="Rectangle 5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886" name="Rectangle 5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887" name="Rectangle 5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888" name="Rectangle 5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889" name="Rectangle 5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890" name="Rectangle 5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891" name="Rectangle 5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892" name="Rectangle 5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23843" name="Group 581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23875" name="Rectangle 5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876" name="Rectangle 5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877" name="Rectangle 5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878" name="Rectangle 5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879" name="Rectangle 5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880" name="Rectangle 5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881" name="Rectangle 5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882" name="Rectangle 5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883" name="Rectangle 5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23844" name="Group 591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23866" name="Rectangle 5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867" name="Rectangle 5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868" name="Rectangle 5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869" name="Rectangle 5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870" name="Rectangle 5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871" name="Rectangle 5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872" name="Rectangle 5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873" name="Rectangle 5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874" name="Rectangle 6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23845" name="Group 601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23857" name="Rectangle 6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858" name="Rectangle 6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859" name="Rectangle 6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860" name="Rectangle 6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861" name="Rectangle 6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862" name="Rectangle 6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863" name="Rectangle 6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864" name="Rectangle 6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865" name="Rectangle 6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23846" name="Group 611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23848" name="Rectangle 6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849" name="Rectangle 6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850" name="Rectangle 6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851" name="Rectangle 6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852" name="Rectangle 6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853" name="Rectangle 6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854" name="Rectangle 6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855" name="Rectangle 6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856" name="Rectangle 6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sp>
            <p:nvSpPr>
              <p:cNvPr id="23847" name="Rectangle 621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</p:grpSp>
        <p:grpSp>
          <p:nvGrpSpPr>
            <p:cNvPr id="23573" name="Group 622"/>
            <p:cNvGrpSpPr>
              <a:grpSpLocks noChangeAspect="1"/>
            </p:cNvGrpSpPr>
            <p:nvPr/>
          </p:nvGrpSpPr>
          <p:grpSpPr bwMode="auto">
            <a:xfrm>
              <a:off x="1320" y="1277"/>
              <a:ext cx="432" cy="262"/>
              <a:chOff x="3288" y="1296"/>
              <a:chExt cx="1080" cy="648"/>
            </a:xfrm>
          </p:grpSpPr>
          <p:sp>
            <p:nvSpPr>
              <p:cNvPr id="23693" name="Rectangle 623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694" name="Rectangle 624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695" name="Rectangle 625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696" name="Rectangle 626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697" name="Rectangle 627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698" name="Rectangle 628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699" name="Rectangle 629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700" name="Rectangle 630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701" name="Rectangle 631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702" name="Rectangle 632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703" name="Rectangle 633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704" name="Rectangle 63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705" name="Rectangle 635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706" name="Rectangle 636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23707" name="Group 637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23802" name="Rectangle 6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803" name="Rectangle 6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804" name="Rectangle 6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805" name="Rectangle 6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806" name="Rectangle 6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807" name="Rectangle 6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808" name="Rectangle 6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809" name="Rectangle 6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810" name="Rectangle 6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23708" name="Group 647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23793" name="Rectangle 6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794" name="Rectangle 6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795" name="Rectangle 6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796" name="Rectangle 6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797" name="Rectangle 6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798" name="Rectangle 6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799" name="Rectangle 6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800" name="Rectangle 6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801" name="Rectangle 6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sp>
            <p:nvSpPr>
              <p:cNvPr id="23709" name="Rectangle 657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710" name="Rectangle 658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711" name="Rectangle 659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712" name="Rectangle 660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713" name="Rectangle 661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714" name="Rectangle 66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715" name="Rectangle 663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716" name="Rectangle 664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717" name="Rectangle 665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718" name="Rectangle 666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719" name="Rectangle 667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720" name="Rectangle 668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721" name="Rectangle 669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23722" name="Group 670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23784" name="Rectangle 6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785" name="Rectangle 6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786" name="Rectangle 6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787" name="Rectangle 6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788" name="Rectangle 6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789" name="Rectangle 6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790" name="Rectangle 6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791" name="Rectangle 6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792" name="Rectangle 6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23723" name="Group 680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23775" name="Rectangle 6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776" name="Rectangle 6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777" name="Rectangle 6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778" name="Rectangle 6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779" name="Rectangle 6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780" name="Rectangle 6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781" name="Rectangle 6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782" name="Rectangle 6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783" name="Rectangle 6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23724" name="Group 690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23766" name="Rectangle 6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767" name="Rectangle 6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768" name="Rectangle 6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769" name="Rectangle 6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770" name="Rectangle 6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771" name="Rectangle 6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772" name="Rectangle 6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773" name="Rectangle 6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774" name="Rectangle 6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23725" name="Group 700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23757" name="Rectangle 7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758" name="Rectangle 7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759" name="Rectangle 7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760" name="Rectangle 7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761" name="Rectangle 7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762" name="Rectangle 7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763" name="Rectangle 7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764" name="Rectangle 7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765" name="Rectangle 7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23726" name="Group 710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23748" name="Rectangle 7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749" name="Rectangle 7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750" name="Rectangle 7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751" name="Rectangle 7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752" name="Rectangle 7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753" name="Rectangle 7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754" name="Rectangle 7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755" name="Rectangle 7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756" name="Rectangle 7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23727" name="Group 720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23739" name="Rectangle 7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740" name="Rectangle 7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741" name="Rectangle 7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742" name="Rectangle 7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743" name="Rectangle 7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744" name="Rectangle 7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745" name="Rectangle 7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746" name="Rectangle 7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747" name="Rectangle 7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23728" name="Group 730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23730" name="Rectangle 7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731" name="Rectangle 7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732" name="Rectangle 7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733" name="Rectangle 7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734" name="Rectangle 7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735" name="Rectangle 7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736" name="Rectangle 7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737" name="Rectangle 7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738" name="Rectangle 7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sp>
            <p:nvSpPr>
              <p:cNvPr id="23729" name="Rectangle 740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</p:grpSp>
        <p:grpSp>
          <p:nvGrpSpPr>
            <p:cNvPr id="23574" name="Group 741"/>
            <p:cNvGrpSpPr>
              <a:grpSpLocks noChangeAspect="1"/>
            </p:cNvGrpSpPr>
            <p:nvPr/>
          </p:nvGrpSpPr>
          <p:grpSpPr bwMode="auto">
            <a:xfrm>
              <a:off x="412" y="1067"/>
              <a:ext cx="432" cy="262"/>
              <a:chOff x="3288" y="1296"/>
              <a:chExt cx="1080" cy="648"/>
            </a:xfrm>
          </p:grpSpPr>
          <p:sp>
            <p:nvSpPr>
              <p:cNvPr id="23575" name="Rectangle 742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576" name="Rectangle 743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577" name="Rectangle 744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578" name="Rectangle 745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579" name="Rectangle 746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580" name="Rectangle 747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581" name="Rectangle 748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582" name="Rectangle 749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583" name="Rectangle 750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584" name="Rectangle 751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585" name="Rectangle 752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586" name="Rectangle 753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587" name="Rectangle 754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588" name="Rectangle 755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23589" name="Group 756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23684" name="Rectangle 7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85" name="Rectangle 7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86" name="Rectangle 7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87" name="Rectangle 7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88" name="Rectangle 7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89" name="Rectangle 7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90" name="Rectangle 7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91" name="Rectangle 7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92" name="Rectangle 7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23590" name="Group 766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23675" name="Rectangle 7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76" name="Rectangle 7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77" name="Rectangle 7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78" name="Rectangle 7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79" name="Rectangle 7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80" name="Rectangle 7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81" name="Rectangle 7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82" name="Rectangle 7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83" name="Rectangle 7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sp>
            <p:nvSpPr>
              <p:cNvPr id="23591" name="Rectangle 776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592" name="Rectangle 777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593" name="Rectangle 778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594" name="Rectangle 779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595" name="Rectangle 780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596" name="Rectangle 781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597" name="Rectangle 782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598" name="Rectangle 783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599" name="Rectangle 784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600" name="Rectangle 785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601" name="Rectangle 786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602" name="Rectangle 787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603" name="Rectangle 788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23604" name="Group 789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23666" name="Rectangle 7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67" name="Rectangle 7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68" name="Rectangle 7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69" name="Rectangle 7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70" name="Rectangle 7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71" name="Rectangle 7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72" name="Rectangle 7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73" name="Rectangle 7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74" name="Rectangle 7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23605" name="Group 799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23657" name="Rectangle 8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58" name="Rectangle 8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59" name="Rectangle 8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60" name="Rectangle 8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61" name="Rectangle 8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62" name="Rectangle 8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63" name="Rectangle 8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64" name="Rectangle 8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65" name="Rectangle 8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23606" name="Group 809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23648" name="Rectangle 8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49" name="Rectangle 8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50" name="Rectangle 8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51" name="Rectangle 8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52" name="Rectangle 8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53" name="Rectangle 8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54" name="Rectangle 8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55" name="Rectangle 8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56" name="Rectangle 8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23607" name="Group 819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23639" name="Rectangle 8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40" name="Rectangle 8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41" name="Rectangle 8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42" name="Rectangle 8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43" name="Rectangle 8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44" name="Rectangle 8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45" name="Rectangle 8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46" name="Rectangle 8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47" name="Rectangle 8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23608" name="Group 829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23630" name="Rectangle 8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31" name="Rectangle 8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32" name="Rectangle 8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33" name="Rectangle 8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34" name="Rectangle 8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35" name="Rectangle 8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36" name="Rectangle 8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37" name="Rectangle 8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38" name="Rectangle 8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23609" name="Group 839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23621" name="Rectangle 8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22" name="Rectangle 8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23" name="Rectangle 8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24" name="Rectangle 8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25" name="Rectangle 8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26" name="Rectangle 8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27" name="Rectangle 8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28" name="Rectangle 8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29" name="Rectangle 8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23610" name="Group 849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23612" name="Rectangle 8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13" name="Rectangle 8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14" name="Rectangle 8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15" name="Rectangle 8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16" name="Rectangle 8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17" name="Rectangle 8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18" name="Rectangle 8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19" name="Rectangle 8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3620" name="Rectangle 8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sp>
            <p:nvSpPr>
              <p:cNvPr id="23611" name="Rectangle 859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</p:grpSp>
      </p:grpSp>
      <p:sp>
        <p:nvSpPr>
          <p:cNvPr id="23558" name="Text Box 860"/>
          <p:cNvSpPr txBox="1">
            <a:spLocks noChangeArrowheads="1"/>
          </p:cNvSpPr>
          <p:nvPr/>
        </p:nvSpPr>
        <p:spPr bwMode="auto">
          <a:xfrm>
            <a:off x="6477000" y="3290888"/>
            <a:ext cx="1504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FFFFFF"/>
                </a:solidFill>
                <a:latin typeface="Trebuchet MS" charset="0"/>
                <a:cs typeface="Arial" charset="0"/>
              </a:rPr>
              <a:t>Input image</a:t>
            </a:r>
            <a:r>
              <a:rPr lang="en-US" sz="1600" smtClean="0">
                <a:solidFill>
                  <a:srgbClr val="FFFFFF"/>
                </a:solidFill>
                <a:latin typeface="Trebuchet MS" charset="0"/>
                <a:cs typeface="Arial" charset="0"/>
              </a:rPr>
              <a:t> </a:t>
            </a:r>
          </a:p>
        </p:txBody>
      </p:sp>
      <p:sp>
        <p:nvSpPr>
          <p:cNvPr id="23559" name="AutoShape 861"/>
          <p:cNvSpPr>
            <a:spLocks noChangeArrowheads="1"/>
          </p:cNvSpPr>
          <p:nvPr/>
        </p:nvSpPr>
        <p:spPr bwMode="auto">
          <a:xfrm flipH="1">
            <a:off x="4038600" y="2209800"/>
            <a:ext cx="1571625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11B119"/>
          </a:solidFill>
          <a:ln w="9525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  <a:cs typeface="Arial"/>
            </a:endParaRPr>
          </a:p>
        </p:txBody>
      </p:sp>
      <p:sp>
        <p:nvSpPr>
          <p:cNvPr id="23560" name="Text Box 862"/>
          <p:cNvSpPr txBox="1">
            <a:spLocks noChangeArrowheads="1"/>
          </p:cNvSpPr>
          <p:nvPr/>
        </p:nvSpPr>
        <p:spPr bwMode="auto">
          <a:xfrm>
            <a:off x="4129088" y="1704975"/>
            <a:ext cx="166211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FFFFFF"/>
                </a:solidFill>
                <a:latin typeface="Trebuchet MS" charset="0"/>
                <a:cs typeface="Arial" charset="0"/>
              </a:rPr>
              <a:t>non-parametric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FFFFFF"/>
                </a:solidFill>
                <a:latin typeface="Trebuchet MS" charset="0"/>
                <a:cs typeface="Arial" charset="0"/>
              </a:rPr>
              <a:t>sampling</a:t>
            </a:r>
          </a:p>
        </p:txBody>
      </p:sp>
      <p:grpSp>
        <p:nvGrpSpPr>
          <p:cNvPr id="1728361" name="Group 863"/>
          <p:cNvGrpSpPr>
            <a:grpSpLocks/>
          </p:cNvGrpSpPr>
          <p:nvPr/>
        </p:nvGrpSpPr>
        <p:grpSpPr bwMode="auto">
          <a:xfrm>
            <a:off x="304800" y="1600200"/>
            <a:ext cx="8686800" cy="5038725"/>
            <a:chOff x="192" y="1002"/>
            <a:chExt cx="5472" cy="3174"/>
          </a:xfrm>
        </p:grpSpPr>
        <p:sp>
          <p:nvSpPr>
            <p:cNvPr id="23562" name="Rectangle 864"/>
            <p:cNvSpPr>
              <a:spLocks noChangeAspect="1" noChangeArrowheads="1"/>
            </p:cNvSpPr>
            <p:nvPr/>
          </p:nvSpPr>
          <p:spPr bwMode="auto">
            <a:xfrm flipV="1">
              <a:off x="960" y="1356"/>
              <a:ext cx="648" cy="648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3563" name="Rectangle 865"/>
            <p:cNvSpPr>
              <a:spLocks noChangeAspect="1" noChangeArrowheads="1"/>
            </p:cNvSpPr>
            <p:nvPr/>
          </p:nvSpPr>
          <p:spPr bwMode="auto">
            <a:xfrm flipV="1">
              <a:off x="4104" y="1614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3564" name="Rectangle 866"/>
            <p:cNvSpPr>
              <a:spLocks noChangeAspect="1" noChangeArrowheads="1"/>
            </p:cNvSpPr>
            <p:nvPr/>
          </p:nvSpPr>
          <p:spPr bwMode="auto">
            <a:xfrm flipV="1">
              <a:off x="3813" y="1002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3565" name="Rectangle 867"/>
            <p:cNvSpPr>
              <a:spLocks noChangeAspect="1" noChangeArrowheads="1"/>
            </p:cNvSpPr>
            <p:nvPr/>
          </p:nvSpPr>
          <p:spPr bwMode="auto">
            <a:xfrm flipV="1">
              <a:off x="4722" y="1212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3566" name="Rectangle 868"/>
            <p:cNvSpPr>
              <a:spLocks noChangeAspect="1" noChangeArrowheads="1"/>
            </p:cNvSpPr>
            <p:nvPr/>
          </p:nvSpPr>
          <p:spPr bwMode="auto">
            <a:xfrm flipV="1">
              <a:off x="4986" y="1815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728357" name="Rectangle 869"/>
            <p:cNvSpPr>
              <a:spLocks noChangeArrowheads="1"/>
            </p:cNvSpPr>
            <p:nvPr/>
          </p:nvSpPr>
          <p:spPr bwMode="auto">
            <a:xfrm>
              <a:off x="950" y="1699"/>
              <a:ext cx="245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2700" b="1">
                  <a:solidFill>
                    <a:srgbClr val="FFFFFF"/>
                  </a:solidFill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  <a:ea typeface="ＭＳ Ｐゴシック" charset="0"/>
                  <a:cs typeface="Arial"/>
                </a:rPr>
                <a:t>B</a:t>
              </a:r>
              <a:endParaRPr lang="en-US" sz="2700" b="1">
                <a:solidFill>
                  <a:srgbClr val="FFFFFF"/>
                </a:solidFill>
                <a:effectLst>
                  <a:outerShdw blurRad="38100" dist="38100" dir="2700000" algn="tl">
                    <a:srgbClr val="4D4D4D"/>
                  </a:outerShdw>
                </a:effectLst>
                <a:latin typeface="Trebuchet MS" pitchFamily="34" charset="0"/>
                <a:ea typeface="ＭＳ Ｐゴシック" charset="0"/>
                <a:cs typeface="Arial"/>
              </a:endParaRPr>
            </a:p>
          </p:txBody>
        </p:sp>
        <p:sp>
          <p:nvSpPr>
            <p:cNvPr id="1728358" name="Rectangle 870"/>
            <p:cNvSpPr>
              <a:spLocks noChangeArrowheads="1"/>
            </p:cNvSpPr>
            <p:nvPr/>
          </p:nvSpPr>
          <p:spPr bwMode="auto">
            <a:xfrm>
              <a:off x="192" y="2832"/>
              <a:ext cx="5472" cy="1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defTabSz="91440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FFFF00"/>
                </a:buClr>
                <a:buSzPct val="120000"/>
                <a:defRPr/>
              </a:pPr>
              <a:r>
                <a:rPr lang="en-GB" sz="2700" b="1" u="sng">
                  <a:solidFill>
                    <a:srgbClr val="FFFFFF"/>
                  </a:solidFill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  <a:ea typeface="ＭＳ Ｐゴシック" charset="0"/>
                  <a:cs typeface="Arial"/>
                </a:rPr>
                <a:t>Idea:</a:t>
              </a:r>
              <a:r>
                <a:rPr lang="en-GB" sz="2700" b="1">
                  <a:solidFill>
                    <a:srgbClr val="FFFFFF"/>
                  </a:solidFill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  <a:ea typeface="ＭＳ Ｐゴシック" charset="0"/>
                  <a:cs typeface="Arial"/>
                </a:rPr>
                <a:t> unit of synthesis = block</a:t>
              </a:r>
            </a:p>
            <a:p>
              <a:pPr marL="742950" lvl="1" indent="-285750" defTabSz="9144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ts val="600"/>
                </a:spcAft>
                <a:buClr>
                  <a:srgbClr val="FFFF00"/>
                </a:buClr>
                <a:buSzPct val="120000"/>
                <a:buFontTx/>
                <a:buChar char="•"/>
                <a:defRPr/>
              </a:pPr>
              <a:r>
                <a:rPr lang="en-GB" sz="2200">
                  <a:solidFill>
                    <a:srgbClr val="FFFFFF"/>
                  </a:solidFill>
                  <a:latin typeface="Trebuchet MS" pitchFamily="34" charset="0"/>
                  <a:ea typeface="ＭＳ Ｐゴシック" charset="0"/>
                  <a:cs typeface="Arial"/>
                </a:rPr>
                <a:t>Exactly the same but now we want P(</a:t>
              </a:r>
              <a:r>
                <a:rPr lang="en-GB" sz="2200" b="1">
                  <a:solidFill>
                    <a:srgbClr val="FFFFFF"/>
                  </a:solidFill>
                  <a:latin typeface="Trebuchet MS" pitchFamily="34" charset="0"/>
                  <a:ea typeface="ＭＳ Ｐゴシック" charset="0"/>
                  <a:cs typeface="Arial"/>
                </a:rPr>
                <a:t>B</a:t>
              </a:r>
              <a:r>
                <a:rPr lang="en-GB" sz="2200">
                  <a:solidFill>
                    <a:srgbClr val="FFFFFF"/>
                  </a:solidFill>
                  <a:latin typeface="Trebuchet MS" pitchFamily="34" charset="0"/>
                  <a:ea typeface="ＭＳ Ｐゴシック" charset="0"/>
                  <a:cs typeface="Arial"/>
                </a:rPr>
                <a:t>|N(</a:t>
              </a:r>
              <a:r>
                <a:rPr lang="en-GB" sz="2200" b="1">
                  <a:solidFill>
                    <a:srgbClr val="FFFFFF"/>
                  </a:solidFill>
                  <a:latin typeface="Trebuchet MS" pitchFamily="34" charset="0"/>
                  <a:ea typeface="ＭＳ Ｐゴシック" charset="0"/>
                  <a:cs typeface="Arial"/>
                </a:rPr>
                <a:t>B</a:t>
              </a:r>
              <a:r>
                <a:rPr lang="en-GB" sz="2200">
                  <a:solidFill>
                    <a:srgbClr val="FFFFFF"/>
                  </a:solidFill>
                  <a:latin typeface="Trebuchet MS" pitchFamily="34" charset="0"/>
                  <a:ea typeface="ＭＳ Ｐゴシック" charset="0"/>
                  <a:cs typeface="Arial"/>
                </a:rPr>
                <a:t>))</a:t>
              </a:r>
            </a:p>
            <a:p>
              <a:pPr marL="742950" lvl="1" indent="-285750" defTabSz="9144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ts val="600"/>
                </a:spcAft>
                <a:buClr>
                  <a:srgbClr val="FFFF00"/>
                </a:buClr>
                <a:buSzPct val="120000"/>
                <a:buFontTx/>
                <a:buChar char="•"/>
                <a:defRPr/>
              </a:pPr>
              <a:r>
                <a:rPr lang="en-GB" sz="2200">
                  <a:solidFill>
                    <a:srgbClr val="FFFFFF"/>
                  </a:solidFill>
                  <a:latin typeface="Trebuchet MS" pitchFamily="34" charset="0"/>
                  <a:ea typeface="ＭＳ Ｐゴシック" charset="0"/>
                  <a:cs typeface="Arial"/>
                </a:rPr>
                <a:t>Much faster: synthesize all pixels in a block at once</a:t>
              </a:r>
            </a:p>
            <a:p>
              <a:pPr marL="742950" lvl="1" indent="-285750" defTabSz="914400" eaLnBrk="0" fontAlgn="base" hangingPunct="0">
                <a:lnSpc>
                  <a:spcPct val="110000"/>
                </a:lnSpc>
                <a:spcBef>
                  <a:spcPts val="700"/>
                </a:spcBef>
                <a:spcAft>
                  <a:spcPts val="600"/>
                </a:spcAft>
                <a:buClr>
                  <a:srgbClr val="FFFF00"/>
                </a:buClr>
                <a:buSzPct val="120000"/>
                <a:buFontTx/>
                <a:buChar char="•"/>
                <a:defRPr/>
              </a:pPr>
              <a:r>
                <a:rPr lang="en-GB" sz="2200">
                  <a:solidFill>
                    <a:srgbClr val="FFFFFF"/>
                  </a:solidFill>
                  <a:latin typeface="Trebuchet MS" pitchFamily="34" charset="0"/>
                  <a:ea typeface="ＭＳ Ｐゴシック" charset="0"/>
                  <a:cs typeface="Arial"/>
                </a:rPr>
                <a:t>Not the same as multi-scale!</a:t>
              </a:r>
            </a:p>
          </p:txBody>
        </p:sp>
        <p:sp>
          <p:nvSpPr>
            <p:cNvPr id="23569" name="Text Box 871"/>
            <p:cNvSpPr txBox="1">
              <a:spLocks noChangeArrowheads="1"/>
            </p:cNvSpPr>
            <p:nvPr/>
          </p:nvSpPr>
          <p:spPr bwMode="auto">
            <a:xfrm>
              <a:off x="563" y="2241"/>
              <a:ext cx="148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800" b="1" smtClean="0">
                  <a:solidFill>
                    <a:srgbClr val="FFFFFF"/>
                  </a:solidFill>
                  <a:latin typeface="Trebuchet MS" charset="0"/>
                  <a:cs typeface="Arial" charset="0"/>
                </a:rPr>
                <a:t>Synthesizing a block</a:t>
              </a:r>
              <a:endParaRPr lang="en-US" sz="1600" smtClean="0">
                <a:solidFill>
                  <a:srgbClr val="FFFFFF"/>
                </a:solidFill>
                <a:latin typeface="Trebuchet MS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13181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8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bti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74638"/>
            <a:ext cx="1096963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3581400" y="1295400"/>
            <a:ext cx="17700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FFFFFF"/>
                </a:solidFill>
                <a:latin typeface="Trebuchet MS" charset="0"/>
                <a:cs typeface="Arial" charset="0"/>
              </a:rPr>
              <a:t>Input texture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838200" y="2208213"/>
            <a:ext cx="5445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Trebuchet MS" charset="0"/>
                <a:cs typeface="Arial" charset="0"/>
              </a:rPr>
              <a:t>B1</a:t>
            </a:r>
            <a:endParaRPr lang="en-US" smtClean="0">
              <a:solidFill>
                <a:srgbClr val="FFFFFF"/>
              </a:solidFill>
              <a:latin typeface="Trebuchet MS" charset="0"/>
              <a:cs typeface="Arial" charset="0"/>
            </a:endParaRP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1970088" y="2208213"/>
            <a:ext cx="5445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Trebuchet MS" charset="0"/>
                <a:cs typeface="Arial" charset="0"/>
              </a:rPr>
              <a:t>B2</a:t>
            </a:r>
            <a:endParaRPr lang="en-US" smtClean="0">
              <a:solidFill>
                <a:srgbClr val="FFFFFF"/>
              </a:solidFill>
              <a:latin typeface="Trebuchet MS" charset="0"/>
              <a:cs typeface="Arial" charset="0"/>
            </a:endParaRP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506413" y="3113088"/>
            <a:ext cx="25352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FFFFFF"/>
                </a:solidFill>
                <a:latin typeface="Trebuchet MS" charset="0"/>
                <a:cs typeface="Arial" charset="0"/>
              </a:rPr>
              <a:t>Random placement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FFFFFF"/>
                </a:solidFill>
                <a:latin typeface="Trebuchet MS" charset="0"/>
                <a:cs typeface="Arial" charset="0"/>
              </a:rPr>
              <a:t>of blocks </a:t>
            </a:r>
          </a:p>
        </p:txBody>
      </p:sp>
      <p:sp>
        <p:nvSpPr>
          <p:cNvPr id="24583" name="Line 7"/>
          <p:cNvSpPr>
            <a:spLocks noChangeShapeType="1"/>
          </p:cNvSpPr>
          <p:nvPr/>
        </p:nvSpPr>
        <p:spPr bwMode="auto">
          <a:xfrm flipH="1">
            <a:off x="4800600" y="533400"/>
            <a:ext cx="533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  <a:cs typeface="Arial"/>
            </a:endParaRPr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5257800" y="304800"/>
            <a:ext cx="790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FFFF"/>
                </a:solidFill>
                <a:latin typeface="Trebuchet MS" charset="0"/>
                <a:cs typeface="Arial" charset="0"/>
              </a:rPr>
              <a:t>block</a:t>
            </a:r>
          </a:p>
        </p:txBody>
      </p:sp>
      <p:pic>
        <p:nvPicPr>
          <p:cNvPr id="24585" name="Picture 9" descr="tile_rand_cu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3968750"/>
            <a:ext cx="2660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9546" name="Picture 10" descr="tile_ra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68750"/>
            <a:ext cx="2660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4267200" y="533400"/>
            <a:ext cx="457200" cy="457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  <a:cs typeface="Arial" charset="0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168650" y="1828800"/>
            <a:ext cx="2903538" cy="4800600"/>
            <a:chOff x="1996" y="1152"/>
            <a:chExt cx="1829" cy="3024"/>
          </a:xfrm>
        </p:grpSpPr>
        <p:sp>
          <p:nvSpPr>
            <p:cNvPr id="24602" name="Line 13"/>
            <p:cNvSpPr>
              <a:spLocks noChangeShapeType="1"/>
            </p:cNvSpPr>
            <p:nvPr/>
          </p:nvSpPr>
          <p:spPr bwMode="auto">
            <a:xfrm flipV="1">
              <a:off x="2832" y="1152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/>
              </a:endParaRPr>
            </a:p>
          </p:txBody>
        </p:sp>
        <p:sp>
          <p:nvSpPr>
            <p:cNvPr id="24603" name="Text Box 14"/>
            <p:cNvSpPr txBox="1">
              <a:spLocks noChangeArrowheads="1"/>
            </p:cNvSpPr>
            <p:nvPr/>
          </p:nvSpPr>
          <p:spPr bwMode="auto">
            <a:xfrm>
              <a:off x="2304" y="1391"/>
              <a:ext cx="34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FFFFFF"/>
                  </a:solidFill>
                  <a:latin typeface="Trebuchet MS" charset="0"/>
                  <a:cs typeface="Arial" charset="0"/>
                </a:rPr>
                <a:t>B1</a:t>
              </a:r>
              <a:endParaRPr lang="en-US" smtClean="0">
                <a:solidFill>
                  <a:srgbClr val="FFFFFF"/>
                </a:solidFill>
                <a:latin typeface="Trebuchet MS" charset="0"/>
                <a:cs typeface="Arial" charset="0"/>
              </a:endParaRPr>
            </a:p>
          </p:txBody>
        </p:sp>
        <p:sp>
          <p:nvSpPr>
            <p:cNvPr id="24604" name="Text Box 15"/>
            <p:cNvSpPr txBox="1">
              <a:spLocks noChangeArrowheads="1"/>
            </p:cNvSpPr>
            <p:nvPr/>
          </p:nvSpPr>
          <p:spPr bwMode="auto">
            <a:xfrm>
              <a:off x="3024" y="1392"/>
              <a:ext cx="34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FFFFFF"/>
                  </a:solidFill>
                  <a:latin typeface="Trebuchet MS" charset="0"/>
                  <a:cs typeface="Arial" charset="0"/>
                </a:rPr>
                <a:t>B2</a:t>
              </a:r>
              <a:endParaRPr lang="en-US" smtClean="0">
                <a:solidFill>
                  <a:srgbClr val="FFFFFF"/>
                </a:solidFill>
                <a:latin typeface="Trebuchet MS" charset="0"/>
                <a:cs typeface="Arial" charset="0"/>
              </a:endParaRPr>
            </a:p>
          </p:txBody>
        </p:sp>
        <p:sp>
          <p:nvSpPr>
            <p:cNvPr id="24605" name="Text Box 16"/>
            <p:cNvSpPr txBox="1">
              <a:spLocks noChangeArrowheads="1"/>
            </p:cNvSpPr>
            <p:nvPr/>
          </p:nvSpPr>
          <p:spPr bwMode="auto">
            <a:xfrm>
              <a:off x="1996" y="1960"/>
              <a:ext cx="1829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smtClean="0">
                  <a:solidFill>
                    <a:srgbClr val="FFFFFF"/>
                  </a:solidFill>
                  <a:latin typeface="Trebuchet MS" charset="0"/>
                  <a:cs typeface="Arial" charset="0"/>
                </a:rPr>
                <a:t>Neighboring blocks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smtClean="0">
                  <a:solidFill>
                    <a:srgbClr val="FFFFFF"/>
                  </a:solidFill>
                  <a:latin typeface="Trebuchet MS" charset="0"/>
                  <a:cs typeface="Arial" charset="0"/>
                </a:rPr>
                <a:t>constrained by overlap</a:t>
              </a:r>
            </a:p>
          </p:txBody>
        </p:sp>
        <p:pic>
          <p:nvPicPr>
            <p:cNvPr id="24606" name="Picture 17" descr="tile_match_cu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2500"/>
              <a:ext cx="1676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607" name="Rectangle 18" descr="5%"/>
            <p:cNvSpPr>
              <a:spLocks noChangeAspect="1" noChangeArrowheads="1"/>
            </p:cNvSpPr>
            <p:nvPr/>
          </p:nvSpPr>
          <p:spPr bwMode="auto">
            <a:xfrm>
              <a:off x="2256" y="1152"/>
              <a:ext cx="720" cy="720"/>
            </a:xfrm>
            <a:prstGeom prst="rect">
              <a:avLst/>
            </a:prstGeom>
            <a:noFill/>
            <a:ln w="28575">
              <a:solidFill>
                <a:srgbClr val="504A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4608" name="Rectangle 19"/>
            <p:cNvSpPr>
              <a:spLocks noChangeAspect="1" noChangeArrowheads="1"/>
            </p:cNvSpPr>
            <p:nvPr/>
          </p:nvSpPr>
          <p:spPr bwMode="auto">
            <a:xfrm>
              <a:off x="2688" y="1152"/>
              <a:ext cx="720" cy="72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 charset="0"/>
              </a:endParaRPr>
            </a:p>
          </p:txBody>
        </p:sp>
      </p:grpSp>
      <p:sp>
        <p:nvSpPr>
          <p:cNvPr id="24589" name="Rectangle 20"/>
          <p:cNvSpPr>
            <a:spLocks noChangeAspect="1" noChangeArrowheads="1"/>
          </p:cNvSpPr>
          <p:nvPr/>
        </p:nvSpPr>
        <p:spPr bwMode="auto">
          <a:xfrm>
            <a:off x="1676400" y="1828800"/>
            <a:ext cx="1143000" cy="1143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  <a:cs typeface="Arial" charset="0"/>
            </a:endParaRPr>
          </a:p>
        </p:txBody>
      </p: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6172200" y="1828800"/>
            <a:ext cx="2660650" cy="4794250"/>
            <a:chOff x="3888" y="1152"/>
            <a:chExt cx="1676" cy="3020"/>
          </a:xfrm>
        </p:grpSpPr>
        <p:sp>
          <p:nvSpPr>
            <p:cNvPr id="24594" name="Freeform 22"/>
            <p:cNvSpPr>
              <a:spLocks/>
            </p:cNvSpPr>
            <p:nvPr/>
          </p:nvSpPr>
          <p:spPr bwMode="auto">
            <a:xfrm>
              <a:off x="4648" y="1152"/>
              <a:ext cx="104" cy="720"/>
            </a:xfrm>
            <a:custGeom>
              <a:avLst/>
              <a:gdLst>
                <a:gd name="T0" fmla="*/ 56 w 104"/>
                <a:gd name="T1" fmla="*/ 0 h 720"/>
                <a:gd name="T2" fmla="*/ 8 w 104"/>
                <a:gd name="T3" fmla="*/ 192 h 720"/>
                <a:gd name="T4" fmla="*/ 104 w 104"/>
                <a:gd name="T5" fmla="*/ 432 h 720"/>
                <a:gd name="T6" fmla="*/ 8 w 104"/>
                <a:gd name="T7" fmla="*/ 624 h 720"/>
                <a:gd name="T8" fmla="*/ 56 w 104"/>
                <a:gd name="T9" fmla="*/ 720 h 7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"/>
                <a:gd name="T16" fmla="*/ 0 h 720"/>
                <a:gd name="T17" fmla="*/ 104 w 104"/>
                <a:gd name="T18" fmla="*/ 720 h 7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" h="720">
                  <a:moveTo>
                    <a:pt x="56" y="0"/>
                  </a:moveTo>
                  <a:cubicBezTo>
                    <a:pt x="28" y="60"/>
                    <a:pt x="0" y="120"/>
                    <a:pt x="8" y="192"/>
                  </a:cubicBezTo>
                  <a:cubicBezTo>
                    <a:pt x="16" y="264"/>
                    <a:pt x="104" y="360"/>
                    <a:pt x="104" y="432"/>
                  </a:cubicBezTo>
                  <a:cubicBezTo>
                    <a:pt x="104" y="504"/>
                    <a:pt x="16" y="576"/>
                    <a:pt x="8" y="624"/>
                  </a:cubicBezTo>
                  <a:cubicBezTo>
                    <a:pt x="0" y="672"/>
                    <a:pt x="48" y="704"/>
                    <a:pt x="56" y="720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/>
              </a:endParaRPr>
            </a:p>
          </p:txBody>
        </p:sp>
        <p:sp>
          <p:nvSpPr>
            <p:cNvPr id="24595" name="Text Box 23"/>
            <p:cNvSpPr txBox="1">
              <a:spLocks noChangeArrowheads="1"/>
            </p:cNvSpPr>
            <p:nvPr/>
          </p:nvSpPr>
          <p:spPr bwMode="auto">
            <a:xfrm>
              <a:off x="4172" y="1391"/>
              <a:ext cx="34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FFFFFF"/>
                  </a:solidFill>
                  <a:latin typeface="Trebuchet MS" charset="0"/>
                  <a:cs typeface="Arial" charset="0"/>
                </a:rPr>
                <a:t>B1</a:t>
              </a:r>
              <a:endParaRPr lang="en-US" smtClean="0">
                <a:solidFill>
                  <a:srgbClr val="FFFFFF"/>
                </a:solidFill>
                <a:latin typeface="Trebuchet MS" charset="0"/>
                <a:cs typeface="Arial" charset="0"/>
              </a:endParaRPr>
            </a:p>
          </p:txBody>
        </p:sp>
        <p:sp>
          <p:nvSpPr>
            <p:cNvPr id="24596" name="Text Box 24"/>
            <p:cNvSpPr txBox="1">
              <a:spLocks noChangeArrowheads="1"/>
            </p:cNvSpPr>
            <p:nvPr/>
          </p:nvSpPr>
          <p:spPr bwMode="auto">
            <a:xfrm>
              <a:off x="4892" y="1391"/>
              <a:ext cx="34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FFFFFF"/>
                  </a:solidFill>
                  <a:latin typeface="Trebuchet MS" charset="0"/>
                  <a:cs typeface="Arial" charset="0"/>
                </a:rPr>
                <a:t>B2</a:t>
              </a:r>
              <a:endParaRPr lang="en-US" smtClean="0">
                <a:solidFill>
                  <a:srgbClr val="FFFFFF"/>
                </a:solidFill>
                <a:latin typeface="Trebuchet MS" charset="0"/>
                <a:cs typeface="Arial" charset="0"/>
              </a:endParaRPr>
            </a:p>
          </p:txBody>
        </p:sp>
        <p:sp>
          <p:nvSpPr>
            <p:cNvPr id="24597" name="Text Box 25"/>
            <p:cNvSpPr txBox="1">
              <a:spLocks noChangeArrowheads="1"/>
            </p:cNvSpPr>
            <p:nvPr/>
          </p:nvSpPr>
          <p:spPr bwMode="auto">
            <a:xfrm>
              <a:off x="4262" y="1946"/>
              <a:ext cx="1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4598" name="Text Box 26"/>
            <p:cNvSpPr txBox="1">
              <a:spLocks noChangeArrowheads="1"/>
            </p:cNvSpPr>
            <p:nvPr/>
          </p:nvSpPr>
          <p:spPr bwMode="auto">
            <a:xfrm>
              <a:off x="4144" y="1960"/>
              <a:ext cx="1130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smtClean="0">
                  <a:solidFill>
                    <a:srgbClr val="FFFFFF"/>
                  </a:solidFill>
                  <a:latin typeface="Trebuchet MS" charset="0"/>
                  <a:cs typeface="Arial" charset="0"/>
                </a:rPr>
                <a:t>Minimal error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smtClean="0">
                  <a:solidFill>
                    <a:srgbClr val="FFFFFF"/>
                  </a:solidFill>
                  <a:latin typeface="Trebuchet MS" charset="0"/>
                  <a:cs typeface="Arial" charset="0"/>
                </a:rPr>
                <a:t>boundary cut</a:t>
              </a:r>
            </a:p>
          </p:txBody>
        </p:sp>
        <p:pic>
          <p:nvPicPr>
            <p:cNvPr id="24599" name="Picture 27" descr="tile_DP_cut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2496"/>
              <a:ext cx="1676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600" name="Rectangle 28" descr="5%"/>
            <p:cNvSpPr>
              <a:spLocks noChangeAspect="1" noChangeArrowheads="1"/>
            </p:cNvSpPr>
            <p:nvPr/>
          </p:nvSpPr>
          <p:spPr bwMode="auto">
            <a:xfrm>
              <a:off x="4128" y="1152"/>
              <a:ext cx="720" cy="720"/>
            </a:xfrm>
            <a:prstGeom prst="rect">
              <a:avLst/>
            </a:prstGeom>
            <a:noFill/>
            <a:ln w="28575">
              <a:solidFill>
                <a:srgbClr val="504A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4601" name="Rectangle 29"/>
            <p:cNvSpPr>
              <a:spLocks noChangeAspect="1" noChangeArrowheads="1"/>
            </p:cNvSpPr>
            <p:nvPr/>
          </p:nvSpPr>
          <p:spPr bwMode="auto">
            <a:xfrm>
              <a:off x="4560" y="1152"/>
              <a:ext cx="720" cy="72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 charset="0"/>
              </a:endParaRPr>
            </a:p>
          </p:txBody>
        </p:sp>
      </p:grpSp>
      <p:sp>
        <p:nvSpPr>
          <p:cNvPr id="24591" name="Rectangle 30" descr="5%"/>
          <p:cNvSpPr>
            <a:spLocks noChangeAspect="1" noChangeArrowheads="1"/>
          </p:cNvSpPr>
          <p:nvPr/>
        </p:nvSpPr>
        <p:spPr bwMode="auto">
          <a:xfrm>
            <a:off x="508000" y="1828800"/>
            <a:ext cx="1143000" cy="1143000"/>
          </a:xfrm>
          <a:prstGeom prst="rect">
            <a:avLst/>
          </a:prstGeom>
          <a:noFill/>
          <a:ln w="28575">
            <a:solidFill>
              <a:srgbClr val="504A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  <a:cs typeface="Arial" charset="0"/>
            </a:endParaRPr>
          </a:p>
        </p:txBody>
      </p:sp>
      <p:pic>
        <p:nvPicPr>
          <p:cNvPr id="1729567" name="Picture 31" descr="tile_match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950" y="3962400"/>
            <a:ext cx="2660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9568" name="Picture 32" descr="tile_D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962400"/>
            <a:ext cx="2660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42106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9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29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9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29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9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729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362575" y="4343400"/>
            <a:ext cx="3248025" cy="2286000"/>
            <a:chOff x="3378" y="2736"/>
            <a:chExt cx="2046" cy="1440"/>
          </a:xfrm>
        </p:grpSpPr>
        <p:pic>
          <p:nvPicPr>
            <p:cNvPr id="25631" name="Picture 3" descr="left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8" y="2736"/>
              <a:ext cx="105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32" name="Picture 4" descr="right2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2736"/>
              <a:ext cx="105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33" name="Text Box 5"/>
            <p:cNvSpPr txBox="1">
              <a:spLocks noChangeArrowheads="1"/>
            </p:cNvSpPr>
            <p:nvPr/>
          </p:nvSpPr>
          <p:spPr bwMode="auto">
            <a:xfrm>
              <a:off x="3381" y="3888"/>
              <a:ext cx="194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FFFFFF"/>
                  </a:solidFill>
                  <a:latin typeface="Trebuchet MS" charset="0"/>
                  <a:cs typeface="Arial" charset="0"/>
                </a:rPr>
                <a:t>min. error boundary</a:t>
              </a:r>
            </a:p>
          </p:txBody>
        </p:sp>
      </p:grpSp>
      <p:pic>
        <p:nvPicPr>
          <p:cNvPr id="25603" name="Picture 6" descr="righ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8288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7" descr="lef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288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  <a:cs typeface="Arial" charset="0"/>
              </a:rPr>
              <a:t>Minimal error boundary</a:t>
            </a:r>
          </a:p>
        </p:txBody>
      </p:sp>
      <p:pic>
        <p:nvPicPr>
          <p:cNvPr id="25606" name="Picture 9" descr="result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400" y="1828800"/>
            <a:ext cx="294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6781800" y="4343400"/>
            <a:ext cx="1828800" cy="1692275"/>
            <a:chOff x="4272" y="2736"/>
            <a:chExt cx="1152" cy="1066"/>
          </a:xfrm>
        </p:grpSpPr>
        <p:pic>
          <p:nvPicPr>
            <p:cNvPr id="25629" name="Picture 11" descr="right2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2736"/>
              <a:ext cx="105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30" name="Rectangle 12"/>
            <p:cNvSpPr>
              <a:spLocks noChangeArrowheads="1"/>
            </p:cNvSpPr>
            <p:nvPr/>
          </p:nvSpPr>
          <p:spPr bwMode="auto">
            <a:xfrm>
              <a:off x="5328" y="2736"/>
              <a:ext cx="96" cy="10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 charset="0"/>
              </a:endParaRP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5362575" y="4343400"/>
            <a:ext cx="3268663" cy="1689100"/>
            <a:chOff x="3378" y="2736"/>
            <a:chExt cx="2059" cy="1064"/>
          </a:xfrm>
        </p:grpSpPr>
        <p:sp>
          <p:nvSpPr>
            <p:cNvPr id="25627" name="Rectangle 14"/>
            <p:cNvSpPr>
              <a:spLocks noChangeArrowheads="1"/>
            </p:cNvSpPr>
            <p:nvPr/>
          </p:nvSpPr>
          <p:spPr bwMode="auto">
            <a:xfrm>
              <a:off x="5184" y="2736"/>
              <a:ext cx="253" cy="1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 charset="0"/>
              </a:endParaRPr>
            </a:p>
          </p:txBody>
        </p:sp>
        <p:pic>
          <p:nvPicPr>
            <p:cNvPr id="25628" name="Picture 15" descr="result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8" y="2736"/>
              <a:ext cx="185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609" name="Text Box 16"/>
          <p:cNvSpPr txBox="1">
            <a:spLocks noChangeArrowheads="1"/>
          </p:cNvSpPr>
          <p:nvPr/>
        </p:nvSpPr>
        <p:spPr bwMode="auto">
          <a:xfrm>
            <a:off x="1066800" y="1295400"/>
            <a:ext cx="2840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Trebuchet MS" charset="0"/>
                <a:cs typeface="Arial" charset="0"/>
              </a:rPr>
              <a:t>overlapping blocks</a:t>
            </a:r>
          </a:p>
        </p:txBody>
      </p:sp>
      <p:sp>
        <p:nvSpPr>
          <p:cNvPr id="25610" name="Text Box 17"/>
          <p:cNvSpPr txBox="1">
            <a:spLocks noChangeArrowheads="1"/>
          </p:cNvSpPr>
          <p:nvPr/>
        </p:nvSpPr>
        <p:spPr bwMode="auto">
          <a:xfrm>
            <a:off x="5389563" y="1295400"/>
            <a:ext cx="2700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Trebuchet MS" charset="0"/>
                <a:cs typeface="Arial" charset="0"/>
              </a:rPr>
              <a:t>vertical boundary</a:t>
            </a:r>
          </a:p>
        </p:txBody>
      </p:sp>
      <p:sp>
        <p:nvSpPr>
          <p:cNvPr id="25611" name="AutoShape 18"/>
          <p:cNvSpPr>
            <a:spLocks noChangeArrowheads="1"/>
          </p:cNvSpPr>
          <p:nvPr/>
        </p:nvSpPr>
        <p:spPr bwMode="auto">
          <a:xfrm>
            <a:off x="4495800" y="2438400"/>
            <a:ext cx="685800" cy="4572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  <a:cs typeface="Arial" charset="0"/>
            </a:endParaRPr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914400" y="1819275"/>
            <a:ext cx="3429000" cy="4810125"/>
            <a:chOff x="576" y="1146"/>
            <a:chExt cx="2160" cy="3030"/>
          </a:xfrm>
        </p:grpSpPr>
        <p:pic>
          <p:nvPicPr>
            <p:cNvPr id="25614" name="Picture 20" descr="err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0" y="2736"/>
              <a:ext cx="25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21" descr="lef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00"/>
            <a:stretch>
              <a:fillRect/>
            </a:stretch>
          </p:blipFill>
          <p:spPr bwMode="auto">
            <a:xfrm>
              <a:off x="720" y="2736"/>
              <a:ext cx="264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6" name="Picture 22" descr="righ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137"/>
            <a:stretch>
              <a:fillRect/>
            </a:stretch>
          </p:blipFill>
          <p:spPr bwMode="auto">
            <a:xfrm>
              <a:off x="1440" y="2736"/>
              <a:ext cx="252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31607" name="Rectangle 23"/>
            <p:cNvSpPr>
              <a:spLocks noChangeArrowheads="1"/>
            </p:cNvSpPr>
            <p:nvPr/>
          </p:nvSpPr>
          <p:spPr bwMode="auto">
            <a:xfrm>
              <a:off x="1008" y="2611"/>
              <a:ext cx="418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720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charset="0"/>
                  <a:ea typeface="ＭＳ Ｐゴシック" charset="0"/>
                  <a:cs typeface="Arial" charset="0"/>
                </a:rPr>
                <a:t>_</a:t>
              </a:r>
            </a:p>
          </p:txBody>
        </p:sp>
        <p:sp>
          <p:nvSpPr>
            <p:cNvPr id="1731608" name="Rectangle 24"/>
            <p:cNvSpPr>
              <a:spLocks noChangeArrowheads="1"/>
            </p:cNvSpPr>
            <p:nvPr/>
          </p:nvSpPr>
          <p:spPr bwMode="auto">
            <a:xfrm>
              <a:off x="1968" y="2880"/>
              <a:ext cx="425" cy="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6600" b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charset="0"/>
                  <a:ea typeface="ＭＳ Ｐゴシック" charset="0"/>
                  <a:cs typeface="Arial" charset="0"/>
                </a:rPr>
                <a:t>=</a:t>
              </a:r>
            </a:p>
          </p:txBody>
        </p:sp>
        <p:sp>
          <p:nvSpPr>
            <p:cNvPr id="1731609" name="Rectangle 25"/>
            <p:cNvSpPr>
              <a:spLocks noChangeArrowheads="1"/>
            </p:cNvSpPr>
            <p:nvPr/>
          </p:nvSpPr>
          <p:spPr bwMode="auto">
            <a:xfrm>
              <a:off x="1824" y="2400"/>
              <a:ext cx="292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440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4D4D4D"/>
                    </a:outerShdw>
                  </a:effectLst>
                  <a:latin typeface="Times New Roman" charset="0"/>
                  <a:ea typeface="ＭＳ Ｐゴシック" charset="0"/>
                  <a:cs typeface="Arial" charset="0"/>
                </a:rPr>
                <a:t>2</a:t>
              </a:r>
            </a:p>
          </p:txBody>
        </p:sp>
        <p:sp>
          <p:nvSpPr>
            <p:cNvPr id="25620" name="Line 26"/>
            <p:cNvSpPr>
              <a:spLocks noChangeShapeType="1"/>
            </p:cNvSpPr>
            <p:nvPr/>
          </p:nvSpPr>
          <p:spPr bwMode="auto">
            <a:xfrm flipH="1">
              <a:off x="1584" y="2304"/>
              <a:ext cx="192" cy="33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/>
              </a:endParaRPr>
            </a:p>
          </p:txBody>
        </p:sp>
        <p:sp>
          <p:nvSpPr>
            <p:cNvPr id="25621" name="AutoShape 27"/>
            <p:cNvSpPr>
              <a:spLocks noChangeArrowheads="1"/>
            </p:cNvSpPr>
            <p:nvPr/>
          </p:nvSpPr>
          <p:spPr bwMode="auto">
            <a:xfrm>
              <a:off x="576" y="2640"/>
              <a:ext cx="1248" cy="1248"/>
            </a:xfrm>
            <a:prstGeom prst="bracketPair">
              <a:avLst>
                <a:gd name="adj" fmla="val 713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5622" name="Line 28"/>
            <p:cNvSpPr>
              <a:spLocks noChangeShapeType="1"/>
            </p:cNvSpPr>
            <p:nvPr/>
          </p:nvSpPr>
          <p:spPr bwMode="auto">
            <a:xfrm flipH="1">
              <a:off x="1056" y="2304"/>
              <a:ext cx="192" cy="33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/>
              </a:endParaRPr>
            </a:p>
          </p:txBody>
        </p:sp>
        <p:sp>
          <p:nvSpPr>
            <p:cNvPr id="25623" name="Rectangle 29"/>
            <p:cNvSpPr>
              <a:spLocks noChangeArrowheads="1"/>
            </p:cNvSpPr>
            <p:nvPr/>
          </p:nvSpPr>
          <p:spPr bwMode="auto">
            <a:xfrm>
              <a:off x="1680" y="1146"/>
              <a:ext cx="253" cy="106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5624" name="Rectangle 30"/>
            <p:cNvSpPr>
              <a:spLocks noChangeArrowheads="1"/>
            </p:cNvSpPr>
            <p:nvPr/>
          </p:nvSpPr>
          <p:spPr bwMode="auto">
            <a:xfrm>
              <a:off x="1236" y="1146"/>
              <a:ext cx="253" cy="106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5625" name="Text Box 31"/>
            <p:cNvSpPr txBox="1">
              <a:spLocks noChangeArrowheads="1"/>
            </p:cNvSpPr>
            <p:nvPr/>
          </p:nvSpPr>
          <p:spPr bwMode="auto">
            <a:xfrm>
              <a:off x="944" y="3888"/>
              <a:ext cx="13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FFFFFF"/>
                  </a:solidFill>
                  <a:latin typeface="Trebuchet MS" charset="0"/>
                  <a:cs typeface="Arial" charset="0"/>
                </a:rPr>
                <a:t>overlap error</a:t>
              </a:r>
            </a:p>
          </p:txBody>
        </p:sp>
        <p:sp>
          <p:nvSpPr>
            <p:cNvPr id="25626" name="Rectangle 32"/>
            <p:cNvSpPr>
              <a:spLocks noChangeArrowheads="1"/>
            </p:cNvSpPr>
            <p:nvPr/>
          </p:nvSpPr>
          <p:spPr bwMode="auto">
            <a:xfrm>
              <a:off x="2483" y="2736"/>
              <a:ext cx="253" cy="1066"/>
            </a:xfrm>
            <a:prstGeom prst="rect">
              <a:avLst/>
            </a:prstGeom>
            <a:noFill/>
            <a:ln w="19050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 charset="0"/>
              </a:endParaRPr>
            </a:p>
          </p:txBody>
        </p:sp>
      </p:grpSp>
      <p:pic>
        <p:nvPicPr>
          <p:cNvPr id="1731617" name="Picture 33" descr="mask3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0" y="4343400"/>
            <a:ext cx="40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64451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31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/>
          <p:cNvSpPr txBox="1">
            <a:spLocks/>
          </p:cNvSpPr>
          <p:nvPr/>
        </p:nvSpPr>
        <p:spPr>
          <a:xfrm>
            <a:off x="0" y="1708884"/>
            <a:ext cx="9144000" cy="30636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smtClean="0">
                <a:solidFill>
                  <a:schemeClr val="tx1"/>
                </a:solidFill>
              </a:rPr>
              <a:t>Color and some basic ideas of image formation in a camera, </a:t>
            </a:r>
            <a:r>
              <a:rPr lang="en-US" sz="1800" dirty="0" err="1" smtClean="0">
                <a:solidFill>
                  <a:schemeClr val="tx1"/>
                </a:solidFill>
              </a:rPr>
              <a:t>Szeliski</a:t>
            </a:r>
            <a:r>
              <a:rPr lang="en-US" sz="1800" dirty="0" smtClean="0">
                <a:solidFill>
                  <a:schemeClr val="tx1"/>
                </a:solidFill>
              </a:rPr>
              <a:t> Book 2.3</a:t>
            </a:r>
          </a:p>
          <a:p>
            <a:pPr algn="l"/>
            <a:endParaRPr lang="en-US" sz="1800" dirty="0" smtClean="0">
              <a:solidFill>
                <a:schemeClr val="tx1"/>
              </a:solidFill>
            </a:endParaRPr>
          </a:p>
          <a:p>
            <a:pPr algn="l"/>
            <a:r>
              <a:rPr lang="en-US" sz="1800" dirty="0" smtClean="0">
                <a:solidFill>
                  <a:schemeClr val="tx1"/>
                </a:solidFill>
              </a:rPr>
              <a:t>Next texture synthesis and image </a:t>
            </a:r>
            <a:r>
              <a:rPr lang="en-US" sz="1800" dirty="0" err="1" smtClean="0">
                <a:solidFill>
                  <a:schemeClr val="tx1"/>
                </a:solidFill>
              </a:rPr>
              <a:t>inpainting</a:t>
            </a:r>
            <a:endParaRPr lang="en-US" sz="1800" dirty="0" smtClean="0">
              <a:solidFill>
                <a:schemeClr val="tx1"/>
              </a:solidFill>
            </a:endParaRPr>
          </a:p>
          <a:p>
            <a:pPr algn="l"/>
            <a:endParaRPr lang="en-US" sz="1800" dirty="0">
              <a:solidFill>
                <a:schemeClr val="tx1"/>
              </a:solidFill>
            </a:endParaRPr>
          </a:p>
          <a:p>
            <a:pPr algn="l"/>
            <a:endParaRPr lang="en-US" sz="1800" dirty="0" smtClean="0">
              <a:solidFill>
                <a:schemeClr val="tx1"/>
              </a:solidFill>
            </a:endParaRPr>
          </a:p>
          <a:p>
            <a:pPr algn="l"/>
            <a:endParaRPr lang="en-US" sz="1800" dirty="0" smtClean="0">
              <a:solidFill>
                <a:schemeClr val="tx1"/>
              </a:solidFill>
            </a:endParaRPr>
          </a:p>
          <a:p>
            <a:pPr algn="l"/>
            <a:endParaRPr lang="en-US" sz="1800" dirty="0">
              <a:solidFill>
                <a:schemeClr val="tx1"/>
              </a:solidFill>
            </a:endParaRPr>
          </a:p>
          <a:p>
            <a:pPr algn="l"/>
            <a:endParaRPr lang="en-US" sz="1800" dirty="0">
              <a:solidFill>
                <a:schemeClr val="tx1"/>
              </a:solidFill>
            </a:endParaRPr>
          </a:p>
          <a:p>
            <a:pPr algn="l"/>
            <a:r>
              <a:rPr lang="en-US" sz="1800" dirty="0" smtClean="0">
                <a:solidFill>
                  <a:schemeClr val="tx1"/>
                </a:solidFill>
              </a:rPr>
              <a:t>We will look into more detail about image filtering, so please look over chapter 3 in </a:t>
            </a:r>
            <a:r>
              <a:rPr lang="en-US" sz="1800" dirty="0" err="1" smtClean="0">
                <a:solidFill>
                  <a:schemeClr val="tx1"/>
                </a:solidFill>
              </a:rPr>
              <a:t>Szeliski</a:t>
            </a:r>
            <a:r>
              <a:rPr lang="en-US" sz="1800" dirty="0" smtClean="0">
                <a:solidFill>
                  <a:schemeClr val="tx1"/>
                </a:solidFill>
              </a:rPr>
              <a:t> and these </a:t>
            </a:r>
            <a:r>
              <a:rPr lang="en-US" sz="1800" dirty="0" err="1" smtClean="0">
                <a:solidFill>
                  <a:schemeClr val="tx1"/>
                </a:solidFill>
              </a:rPr>
              <a:t>ppt</a:t>
            </a:r>
            <a:r>
              <a:rPr lang="en-US" sz="1800" dirty="0" smtClean="0">
                <a:solidFill>
                  <a:schemeClr val="tx1"/>
                </a:solidFill>
              </a:rPr>
              <a:t> files from other versions of this class as background for the next lecture.  Also, </a:t>
            </a:r>
            <a:r>
              <a:rPr lang="en-US" sz="1800" b="1" dirty="0" smtClean="0">
                <a:solidFill>
                  <a:schemeClr val="tx1"/>
                </a:solidFill>
              </a:rPr>
              <a:t>Don’t Panic</a:t>
            </a:r>
            <a:r>
              <a:rPr lang="en-US" sz="1800" b="1" i="1" dirty="0" smtClean="0">
                <a:solidFill>
                  <a:schemeClr val="tx1"/>
                </a:solidFill>
              </a:rPr>
              <a:t>, </a:t>
            </a:r>
            <a:r>
              <a:rPr lang="en-US" sz="1800" i="1" dirty="0" smtClean="0">
                <a:solidFill>
                  <a:schemeClr val="tx1"/>
                </a:solidFill>
              </a:rPr>
              <a:t>using</a:t>
            </a:r>
            <a:r>
              <a:rPr lang="en-US" sz="1800" dirty="0" smtClean="0">
                <a:solidFill>
                  <a:schemeClr val="tx1"/>
                </a:solidFill>
              </a:rPr>
              <a:t> these tools is straightforward.</a:t>
            </a:r>
          </a:p>
          <a:p>
            <a:pPr algn="l"/>
            <a:r>
              <a:rPr lang="en-US" sz="1800" dirty="0" smtClean="0">
                <a:solidFill>
                  <a:schemeClr val="tx1"/>
                </a:solidFill>
              </a:rPr>
              <a:t>			</a:t>
            </a:r>
            <a:r>
              <a:rPr lang="en-US" sz="1800" dirty="0" smtClean="0">
                <a:solidFill>
                  <a:schemeClr val="tx1"/>
                </a:solidFill>
                <a:hlinkClick r:id="rId3"/>
              </a:rPr>
              <a:t>Alexei </a:t>
            </a:r>
            <a:r>
              <a:rPr lang="en-US" sz="1800" dirty="0" err="1" smtClean="0">
                <a:solidFill>
                  <a:schemeClr val="tx1"/>
                </a:solidFill>
                <a:hlinkClick r:id="rId3"/>
              </a:rPr>
              <a:t>Efros</a:t>
            </a:r>
            <a:r>
              <a:rPr lang="en-US" sz="1800" dirty="0" smtClean="0">
                <a:solidFill>
                  <a:schemeClr val="tx1"/>
                </a:solidFill>
                <a:hlinkClick r:id="rId3"/>
              </a:rPr>
              <a:t> Frequency analysis slides</a:t>
            </a:r>
            <a:endParaRPr lang="en-US" sz="1800" dirty="0" smtClean="0">
              <a:solidFill>
                <a:schemeClr val="tx1"/>
              </a:solidFill>
            </a:endParaRPr>
          </a:p>
          <a:p>
            <a:pPr algn="l"/>
            <a:r>
              <a:rPr lang="en-US" sz="1800" dirty="0" smtClean="0">
                <a:solidFill>
                  <a:schemeClr val="tx1"/>
                </a:solidFill>
              </a:rPr>
              <a:t>			</a:t>
            </a:r>
            <a:r>
              <a:rPr lang="en-US" sz="1800" dirty="0" smtClean="0">
                <a:solidFill>
                  <a:schemeClr val="tx1"/>
                </a:solidFill>
                <a:hlinkClick r:id="rId4"/>
              </a:rPr>
              <a:t>Derek </a:t>
            </a:r>
            <a:r>
              <a:rPr lang="en-US" sz="1800" dirty="0" err="1" smtClean="0">
                <a:solidFill>
                  <a:schemeClr val="tx1"/>
                </a:solidFill>
                <a:hlinkClick r:id="rId4"/>
              </a:rPr>
              <a:t>Hoiem</a:t>
            </a:r>
            <a:r>
              <a:rPr lang="en-US" sz="1800" dirty="0" smtClean="0">
                <a:solidFill>
                  <a:schemeClr val="tx1"/>
                </a:solidFill>
                <a:hlinkClick r:id="rId4"/>
              </a:rPr>
              <a:t> Frequency analysis slides</a:t>
            </a:r>
            <a:endParaRPr lang="en-US" sz="1800" dirty="0" smtClean="0">
              <a:solidFill>
                <a:schemeClr val="tx1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0" y="0"/>
            <a:ext cx="9144000" cy="687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dirty="0" smtClean="0"/>
              <a:t>Quick Review</a:t>
            </a:r>
            <a:endParaRPr lang="en-US" dirty="0"/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9" t="22437" r="10008" b="19693"/>
          <a:stretch>
            <a:fillRect/>
          </a:stretch>
        </p:blipFill>
        <p:spPr bwMode="auto">
          <a:xfrm>
            <a:off x="2072104" y="2935588"/>
            <a:ext cx="1506621" cy="1443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/>
          <a:srcRect t="1959"/>
          <a:stretch/>
        </p:blipFill>
        <p:spPr>
          <a:xfrm>
            <a:off x="5280526" y="2634840"/>
            <a:ext cx="3422994" cy="174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540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  <a:cs typeface="Arial" charset="0"/>
              </a:rPr>
              <a:t>Our Philosophy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1625" y="1676400"/>
            <a:ext cx="8561388" cy="4876800"/>
          </a:xfrm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  <a:cs typeface="Arial" charset="0"/>
              </a:rPr>
              <a:t>The </a:t>
            </a:r>
            <a:r>
              <a:rPr lang="ja-JP" altLang="en-US">
                <a:latin typeface="Times New Roman" charset="0"/>
                <a:cs typeface="Arial" charset="0"/>
              </a:rPr>
              <a:t>“</a:t>
            </a:r>
            <a:r>
              <a:rPr lang="en-US">
                <a:latin typeface="Times New Roman" charset="0"/>
                <a:cs typeface="Arial" charset="0"/>
              </a:rPr>
              <a:t>Corrupt Professor</a:t>
            </a:r>
            <a:r>
              <a:rPr lang="ja-JP" altLang="en-US">
                <a:latin typeface="Times New Roman" charset="0"/>
                <a:cs typeface="Arial" charset="0"/>
              </a:rPr>
              <a:t>’</a:t>
            </a:r>
            <a:r>
              <a:rPr lang="en-US">
                <a:latin typeface="Times New Roman" charset="0"/>
                <a:cs typeface="Arial" charset="0"/>
              </a:rPr>
              <a:t>s Algorithm</a:t>
            </a:r>
            <a:r>
              <a:rPr lang="ja-JP" altLang="en-US">
                <a:latin typeface="Times New Roman" charset="0"/>
                <a:cs typeface="Arial" charset="0"/>
              </a:rPr>
              <a:t>”</a:t>
            </a:r>
            <a:r>
              <a:rPr lang="en-US">
                <a:latin typeface="Times New Roman" charset="0"/>
                <a:cs typeface="Arial" charset="0"/>
              </a:rPr>
              <a:t>:</a:t>
            </a:r>
          </a:p>
          <a:p>
            <a:pPr lvl="1" eaLnBrk="1" hangingPunct="1"/>
            <a:r>
              <a:rPr lang="en-US">
                <a:latin typeface="Times New Roman" charset="0"/>
                <a:cs typeface="Arial" charset="0"/>
              </a:rPr>
              <a:t>Plagiarize as much of the source image as you can</a:t>
            </a:r>
          </a:p>
          <a:p>
            <a:pPr lvl="1" eaLnBrk="1" hangingPunct="1"/>
            <a:r>
              <a:rPr lang="en-US">
                <a:latin typeface="Times New Roman" charset="0"/>
                <a:cs typeface="Arial" charset="0"/>
              </a:rPr>
              <a:t>Then try to cover up the evidence</a:t>
            </a:r>
          </a:p>
          <a:p>
            <a:pPr eaLnBrk="1" hangingPunct="1"/>
            <a:r>
              <a:rPr lang="en-US">
                <a:latin typeface="Times New Roman" charset="0"/>
                <a:cs typeface="Arial" charset="0"/>
              </a:rPr>
              <a:t>Rationale:  </a:t>
            </a:r>
          </a:p>
          <a:p>
            <a:pPr lvl="1" eaLnBrk="1" hangingPunct="1"/>
            <a:r>
              <a:rPr lang="en-US">
                <a:latin typeface="Times New Roman" charset="0"/>
                <a:cs typeface="Arial" charset="0"/>
              </a:rPr>
              <a:t>Texture blocks are by definition correct samples of texture so problem only connecting them together</a:t>
            </a:r>
          </a:p>
        </p:txBody>
      </p:sp>
    </p:spTree>
    <p:extLst>
      <p:ext uri="{BB962C8B-B14F-4D97-AF65-F5344CB8AC3E}">
        <p14:creationId xmlns:p14="http://schemas.microsoft.com/office/powerpoint/2010/main" val="35263860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11_out_s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738" y="2827338"/>
            <a:ext cx="3725862" cy="372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 descr="11_s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609600"/>
            <a:ext cx="186372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 descr="23_out_s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827338"/>
            <a:ext cx="3725863" cy="372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 descr="23_s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609600"/>
            <a:ext cx="186372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0384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9_s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609600"/>
            <a:ext cx="186372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 descr="9_out_s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827338"/>
            <a:ext cx="3725863" cy="372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radishes_s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574675"/>
            <a:ext cx="186372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 descr="radishes_out_s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827338"/>
            <a:ext cx="3725863" cy="372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69077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4648200" y="2817813"/>
          <a:ext cx="3811588" cy="381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67" name="PhotoSuite Image" r:id="rId4" imgW="3981600" imgH="3981600" progId="PhotoSuite Image">
                  <p:embed/>
                </p:oleObj>
              </mc:Choice>
              <mc:Fallback>
                <p:oleObj name="PhotoSuite Image" r:id="rId4" imgW="3981600" imgH="3981600" progId="PhotoSuite 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817813"/>
                        <a:ext cx="3811588" cy="381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5562600" y="609600"/>
          <a:ext cx="1828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68" name="PhotoSuite Image" r:id="rId6" imgW="1828800" imgH="1828800" progId="PhotoSuite Image">
                  <p:embed/>
                </p:oleObj>
              </mc:Choice>
              <mc:Fallback>
                <p:oleObj name="PhotoSuite Image" r:id="rId6" imgW="1828800" imgH="1828800" progId="PhotoSuite 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609600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1447800" y="609600"/>
          <a:ext cx="1828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69" name="PhotoSuite Image" r:id="rId8" imgW="1828800" imgH="1828800" progId="PhotoSuite Image">
                  <p:embed/>
                </p:oleObj>
              </mc:Choice>
              <mc:Fallback>
                <p:oleObj name="PhotoSuite Image" r:id="rId8" imgW="1828800" imgH="1828800" progId="PhotoSuite 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609600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7" name="Object 5"/>
          <p:cNvGraphicFramePr>
            <a:graphicFrameLocks noChangeAspect="1"/>
          </p:cNvGraphicFramePr>
          <p:nvPr/>
        </p:nvGraphicFramePr>
        <p:xfrm>
          <a:off x="533400" y="2817813"/>
          <a:ext cx="3811588" cy="381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70" name="PhotoSuite Image" r:id="rId10" imgW="3943440" imgH="3943440" progId="PhotoSuite Image">
                  <p:embed/>
                </p:oleObj>
              </mc:Choice>
              <mc:Fallback>
                <p:oleObj name="PhotoSuite Image" r:id="rId10" imgW="3943440" imgH="3943440" progId="PhotoSuite 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817813"/>
                        <a:ext cx="3811588" cy="381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07634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ans_s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609600"/>
            <a:ext cx="186372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 descr="cans_out_s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827338"/>
            <a:ext cx="3725863" cy="372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 descr="windows_s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609600"/>
            <a:ext cx="186372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windows_out_s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827338"/>
            <a:ext cx="3725863" cy="372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25420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 descr="appl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403725"/>
            <a:ext cx="219392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3" descr="apples_ou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627438"/>
            <a:ext cx="4389438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4191000" y="419100"/>
          <a:ext cx="3314700" cy="293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43" name="PhotoSuite Image" r:id="rId6" imgW="3314880" imgH="2933640" progId="PhotoSuite Image">
                  <p:embed/>
                </p:oleObj>
              </mc:Choice>
              <mc:Fallback>
                <p:oleObj name="PhotoSuite Image" r:id="rId6" imgW="3314880" imgH="2933640" progId="PhotoSuite 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419100"/>
                        <a:ext cx="3314700" cy="293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5"/>
          <p:cNvGraphicFramePr>
            <a:graphicFrameLocks noChangeAspect="1"/>
          </p:cNvGraphicFramePr>
          <p:nvPr/>
        </p:nvGraphicFramePr>
        <p:xfrm>
          <a:off x="1752600" y="1209675"/>
          <a:ext cx="1619250" cy="145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44" name="PhotoSuite Image" r:id="rId8" imgW="1619280" imgH="1457280" progId="PhotoSuite Image">
                  <p:embed/>
                </p:oleObj>
              </mc:Choice>
              <mc:Fallback>
                <p:oleObj name="PhotoSuite Image" r:id="rId8" imgW="1619280" imgH="1457280" progId="PhotoSuite 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209675"/>
                        <a:ext cx="1619250" cy="1457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783503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257175" y="5486400"/>
          <a:ext cx="11430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801" name="PhotoSuite Image" r:id="rId4" imgW="914400" imgH="914400" progId="PhotoSuite Image">
                  <p:embed/>
                </p:oleObj>
              </mc:Choice>
              <mc:Fallback>
                <p:oleObj name="PhotoSuite Image" r:id="rId4" imgW="914400" imgH="914400" progId="PhotoSuite 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5" y="5486400"/>
                        <a:ext cx="11430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5" name="Picture 3" descr="S2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2041525"/>
            <a:ext cx="14636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4" descr="S29_ou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38" y="579438"/>
            <a:ext cx="2925762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5" descr="peanuts_ou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38600"/>
            <a:ext cx="2590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6" descr="yellow-peppers_ou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38" y="3703638"/>
            <a:ext cx="2925762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7" descr="yellow-pepper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5165725"/>
            <a:ext cx="14636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123" name="Object 8"/>
          <p:cNvGraphicFramePr>
            <a:graphicFrameLocks noChangeAspect="1"/>
          </p:cNvGraphicFramePr>
          <p:nvPr/>
        </p:nvGraphicFramePr>
        <p:xfrm>
          <a:off x="1600200" y="1104900"/>
          <a:ext cx="2419350" cy="241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802" name="PhotoSuite Image" r:id="rId11" imgW="2419200" imgH="2419200" progId="PhotoSuite Image">
                  <p:embed/>
                </p:oleObj>
              </mc:Choice>
              <mc:Fallback>
                <p:oleObj name="PhotoSuite Image" r:id="rId11" imgW="2419200" imgH="2419200" progId="PhotoSuite 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104900"/>
                        <a:ext cx="2419350" cy="2419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9"/>
          <p:cNvGraphicFramePr>
            <a:graphicFrameLocks noChangeAspect="1"/>
          </p:cNvGraphicFramePr>
          <p:nvPr/>
        </p:nvGraphicFramePr>
        <p:xfrm>
          <a:off x="266700" y="2286000"/>
          <a:ext cx="12192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803" name="PhotoSuite Image" r:id="rId13" imgW="1219320" imgH="1219320" progId="PhotoSuite Image">
                  <p:embed/>
                </p:oleObj>
              </mc:Choice>
              <mc:Fallback>
                <p:oleObj name="PhotoSuite Image" r:id="rId13" imgW="1219320" imgH="1219320" progId="PhotoSuite 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" y="2286000"/>
                        <a:ext cx="1219200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940930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5867400" y="609600"/>
          <a:ext cx="1828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59" name="PhotoSuite Image" r:id="rId4" imgW="2438280" imgH="2438280" progId="PhotoSuite Image">
                  <p:embed/>
                </p:oleObj>
              </mc:Choice>
              <mc:Fallback>
                <p:oleObj name="PhotoSuite Image" r:id="rId4" imgW="2438280" imgH="2438280" progId="PhotoSuite 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609600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4876800" y="2819400"/>
          <a:ext cx="3810000" cy="3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60" name="PhotoSuite Image" r:id="rId6" imgW="5086440" imgH="5086440" progId="PhotoSuite Image">
                  <p:embed/>
                </p:oleObj>
              </mc:Choice>
              <mc:Fallback>
                <p:oleObj name="PhotoSuite Image" r:id="rId6" imgW="5086440" imgH="5086440" progId="PhotoSuite 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2819400"/>
                        <a:ext cx="3810000" cy="381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8" name="Object 4"/>
          <p:cNvGraphicFramePr>
            <a:graphicFrameLocks noChangeAspect="1"/>
          </p:cNvGraphicFramePr>
          <p:nvPr/>
        </p:nvGraphicFramePr>
        <p:xfrm>
          <a:off x="457200" y="2819400"/>
          <a:ext cx="3810000" cy="3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61" name="PhotoSuite Image" r:id="rId8" imgW="5086440" imgH="5086440" progId="PhotoSuite Image">
                  <p:embed/>
                </p:oleObj>
              </mc:Choice>
              <mc:Fallback>
                <p:oleObj name="PhotoSuite Image" r:id="rId8" imgW="5086440" imgH="5086440" progId="PhotoSuite 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819400"/>
                        <a:ext cx="3810000" cy="381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9" name="Object 5"/>
          <p:cNvGraphicFramePr>
            <a:graphicFrameLocks noChangeAspect="1"/>
          </p:cNvGraphicFramePr>
          <p:nvPr/>
        </p:nvGraphicFramePr>
        <p:xfrm>
          <a:off x="1447800" y="609600"/>
          <a:ext cx="1828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62" name="PhotoSuite Image" r:id="rId10" imgW="2438280" imgH="2438280" progId="PhotoSuite Image">
                  <p:embed/>
                </p:oleObj>
              </mc:Choice>
              <mc:Fallback>
                <p:oleObj name="PhotoSuite Image" r:id="rId10" imgW="2438280" imgH="2438280" progId="PhotoSuite 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609600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3565525" y="676275"/>
            <a:ext cx="1844675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FFFFFF"/>
                </a:solidFill>
                <a:latin typeface="Trebuchet MS" charset="0"/>
                <a:cs typeface="Arial" charset="0"/>
              </a:rPr>
              <a:t>Failures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Trebuchet MS" charset="0"/>
                <a:cs typeface="Arial" charset="0"/>
              </a:rPr>
              <a:t>(Chernobyl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Trebuchet MS" charset="0"/>
                <a:cs typeface="Arial" charset="0"/>
              </a:rPr>
              <a:t>Harvest)</a:t>
            </a:r>
          </a:p>
        </p:txBody>
      </p:sp>
    </p:spTree>
    <p:extLst>
      <p:ext uri="{BB962C8B-B14F-4D97-AF65-F5344CB8AC3E}">
        <p14:creationId xmlns:p14="http://schemas.microsoft.com/office/powerpoint/2010/main" val="367141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457200" y="4724400"/>
            <a:ext cx="21478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FFFF"/>
                </a:solidFill>
                <a:latin typeface="Trebuchet MS" charset="0"/>
                <a:cs typeface="Arial" charset="0"/>
              </a:rPr>
              <a:t>input image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352800" y="2971800"/>
            <a:ext cx="2598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FFFFFF"/>
                </a:solidFill>
                <a:latin typeface="Trebuchet MS" charset="0"/>
                <a:cs typeface="Arial" charset="0"/>
              </a:rPr>
              <a:t>Portilla &amp; Simoncelli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3902075" y="6461125"/>
            <a:ext cx="1660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FFFFFF"/>
                </a:solidFill>
                <a:latin typeface="Trebuchet MS" charset="0"/>
                <a:cs typeface="Arial" charset="0"/>
              </a:rPr>
              <a:t>Wei &amp; Levoy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6629400" y="6461125"/>
            <a:ext cx="18335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47F96D"/>
                </a:solidFill>
                <a:latin typeface="Trebuchet MS" charset="0"/>
                <a:cs typeface="Arial" charset="0"/>
              </a:rPr>
              <a:t>Our algorithm</a:t>
            </a:r>
          </a:p>
        </p:txBody>
      </p:sp>
      <p:pic>
        <p:nvPicPr>
          <p:cNvPr id="30726" name="Picture 6" descr="D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1798638"/>
            <a:ext cx="2925762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7" descr="D1_m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38" y="76200"/>
            <a:ext cx="2925762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8" descr="D1_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238" y="76200"/>
            <a:ext cx="2925762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9" descr="D1_We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238" y="3505200"/>
            <a:ext cx="2925762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10" descr="D1_ou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38" y="3505200"/>
            <a:ext cx="2925762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1" name="Text Box 11"/>
          <p:cNvSpPr txBox="1">
            <a:spLocks noChangeArrowheads="1"/>
          </p:cNvSpPr>
          <p:nvPr/>
        </p:nvSpPr>
        <p:spPr bwMode="auto">
          <a:xfrm>
            <a:off x="6505575" y="2971800"/>
            <a:ext cx="2105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FFFFFF"/>
                </a:solidFill>
                <a:latin typeface="Trebuchet MS" charset="0"/>
                <a:cs typeface="Arial" charset="0"/>
              </a:rPr>
              <a:t>Xu, Guo &amp; Shum</a:t>
            </a:r>
          </a:p>
        </p:txBody>
      </p:sp>
    </p:spTree>
    <p:extLst>
      <p:ext uri="{BB962C8B-B14F-4D97-AF65-F5344CB8AC3E}">
        <p14:creationId xmlns:p14="http://schemas.microsoft.com/office/powerpoint/2010/main" val="37290980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3352800" y="2971800"/>
            <a:ext cx="2598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FFFFFF"/>
                </a:solidFill>
                <a:latin typeface="Trebuchet MS" charset="0"/>
                <a:cs typeface="Arial" charset="0"/>
              </a:rPr>
              <a:t>Portilla &amp; Simoncelli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902075" y="6461125"/>
            <a:ext cx="1660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FFFFFF"/>
                </a:solidFill>
                <a:latin typeface="Trebuchet MS" charset="0"/>
                <a:cs typeface="Arial" charset="0"/>
              </a:rPr>
              <a:t>Wei &amp; Levoy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6629400" y="6461125"/>
            <a:ext cx="18335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47F96D"/>
                </a:solidFill>
                <a:latin typeface="Trebuchet MS" charset="0"/>
                <a:cs typeface="Arial" charset="0"/>
              </a:rPr>
              <a:t>Our algorithm</a:t>
            </a:r>
          </a:p>
        </p:txBody>
      </p:sp>
      <p:pic>
        <p:nvPicPr>
          <p:cNvPr id="31749" name="Picture 5" descr="brick3_m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38" y="76200"/>
            <a:ext cx="2925762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 descr="brick3_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238" y="76200"/>
            <a:ext cx="2925762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7" descr="brick3_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1798638"/>
            <a:ext cx="2925762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8" descr="brick3_s_We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238" y="3505200"/>
            <a:ext cx="2925762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9" descr="brick3_s_ou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38" y="3505200"/>
            <a:ext cx="2925762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6505575" y="2971800"/>
            <a:ext cx="2105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FFFFFF"/>
                </a:solidFill>
                <a:latin typeface="Trebuchet MS" charset="0"/>
                <a:cs typeface="Arial" charset="0"/>
              </a:rPr>
              <a:t>Xu, Guo &amp; Shum</a:t>
            </a:r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457200" y="4724400"/>
            <a:ext cx="21478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FFFF"/>
                </a:solidFill>
                <a:latin typeface="Trebuchet MS" charset="0"/>
                <a:cs typeface="Arial" charset="0"/>
              </a:rPr>
              <a:t>input image</a:t>
            </a:r>
          </a:p>
        </p:txBody>
      </p:sp>
    </p:spTree>
    <p:extLst>
      <p:ext uri="{BB962C8B-B14F-4D97-AF65-F5344CB8AC3E}">
        <p14:creationId xmlns:p14="http://schemas.microsoft.com/office/powerpoint/2010/main" val="11453628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Texture Synthesis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Slides from Alexei </a:t>
            </a:r>
            <a:r>
              <a:rPr lang="en-US" dirty="0" err="1" smtClean="0"/>
              <a:t>Efros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(this was his PhD thesis topic)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Also see </a:t>
            </a:r>
            <a:r>
              <a:rPr lang="en-US" dirty="0" err="1" smtClean="0"/>
              <a:t>Szeliski</a:t>
            </a:r>
            <a:r>
              <a:rPr lang="en-US" dirty="0" smtClean="0"/>
              <a:t> Chapter 10.5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332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tex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1828800"/>
            <a:ext cx="2925762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 descr="tex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238" y="76200"/>
            <a:ext cx="2925762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text_mo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38" y="76200"/>
            <a:ext cx="2925762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 descr="text_We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238" y="3505200"/>
            <a:ext cx="2925762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 descr="text_ou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38" y="3505200"/>
            <a:ext cx="2925762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3352800" y="2971800"/>
            <a:ext cx="2598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FFFFFF"/>
                </a:solidFill>
                <a:latin typeface="Trebuchet MS" charset="0"/>
                <a:cs typeface="Arial" charset="0"/>
              </a:rPr>
              <a:t>Portilla &amp; Simoncelli</a:t>
            </a:r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3902075" y="6461125"/>
            <a:ext cx="1660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FFFFFF"/>
                </a:solidFill>
                <a:latin typeface="Trebuchet MS" charset="0"/>
                <a:cs typeface="Arial" charset="0"/>
              </a:rPr>
              <a:t>Wei &amp; Levoy</a:t>
            </a: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6629400" y="6461125"/>
            <a:ext cx="18335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47F96D"/>
                </a:solidFill>
                <a:latin typeface="Trebuchet MS" charset="0"/>
                <a:cs typeface="Arial" charset="0"/>
              </a:rPr>
              <a:t>Our algorithm</a:t>
            </a:r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457200" y="4724400"/>
            <a:ext cx="21478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FFFF"/>
                </a:solidFill>
                <a:latin typeface="Trebuchet MS" charset="0"/>
                <a:cs typeface="Arial" charset="0"/>
              </a:rPr>
              <a:t>input image</a:t>
            </a:r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6505575" y="2971800"/>
            <a:ext cx="2105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FFFFFF"/>
                </a:solidFill>
                <a:latin typeface="Trebuchet MS" charset="0"/>
                <a:cs typeface="Arial" charset="0"/>
              </a:rPr>
              <a:t>Xu, Guo &amp; Shum</a:t>
            </a:r>
          </a:p>
        </p:txBody>
      </p:sp>
    </p:spTree>
    <p:extLst>
      <p:ext uri="{BB962C8B-B14F-4D97-AF65-F5344CB8AC3E}">
        <p14:creationId xmlns:p14="http://schemas.microsoft.com/office/powerpoint/2010/main" val="10392999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  <a:cs typeface="Arial" charset="0"/>
              </a:rPr>
              <a:t>Political Texture Synthesis!</a:t>
            </a:r>
          </a:p>
        </p:txBody>
      </p:sp>
      <p:pic>
        <p:nvPicPr>
          <p:cNvPr id="33795" name="Picture 3" descr="The image “http://www-2.cs.cmu.edu/~efros/bush_ad.jpg” cannot be displayed, because it contains error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990600"/>
            <a:ext cx="4422775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73967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4354" name="Picture 2" descr="temp2-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2436813"/>
            <a:ext cx="31369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4355" name="Picture 3" descr="temp1-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2436813"/>
            <a:ext cx="31369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4356" name="Text Box 4"/>
          <p:cNvSpPr txBox="1">
            <a:spLocks noChangeArrowheads="1"/>
          </p:cNvSpPr>
          <p:nvPr/>
        </p:nvSpPr>
        <p:spPr bwMode="auto">
          <a:xfrm>
            <a:off x="2667000" y="2898775"/>
            <a:ext cx="7048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>
                <a:solidFill>
                  <a:srgbClr val="FFFFFF"/>
                </a:solidFill>
                <a:effectLst>
                  <a:outerShdw blurRad="38100" dist="38100" dir="2700000" algn="tl">
                    <a:srgbClr val="4D4D4D"/>
                  </a:outerShdw>
                </a:effectLst>
                <a:latin typeface="Times New Roman" pitchFamily="18" charset="0"/>
                <a:ea typeface="ＭＳ Ｐゴシック" charset="0"/>
                <a:cs typeface="Arial"/>
              </a:rPr>
              <a:t>+</a:t>
            </a:r>
            <a:endParaRPr lang="en-US" sz="6000" b="1">
              <a:solidFill>
                <a:srgbClr val="FFFFFF"/>
              </a:solidFill>
              <a:effectLst>
                <a:outerShdw blurRad="38100" dist="38100" dir="2700000" algn="tl">
                  <a:srgbClr val="4D4D4D"/>
                </a:outerShdw>
              </a:effectLst>
              <a:latin typeface="Times New Roman" pitchFamily="18" charset="0"/>
              <a:ea typeface="ＭＳ Ｐゴシック" charset="0"/>
              <a:cs typeface="Arial"/>
            </a:endParaRPr>
          </a:p>
        </p:txBody>
      </p:sp>
      <p:sp>
        <p:nvSpPr>
          <p:cNvPr id="1764357" name="Rectangle 5"/>
          <p:cNvSpPr>
            <a:spLocks noChangeArrowheads="1"/>
          </p:cNvSpPr>
          <p:nvPr/>
        </p:nvSpPr>
        <p:spPr bwMode="auto">
          <a:xfrm>
            <a:off x="5715000" y="2868613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4D4D4D"/>
                  </a:outerShdw>
                </a:effectLst>
                <a:latin typeface="Times New Roman" charset="0"/>
                <a:ea typeface="ＭＳ Ｐゴシック" charset="0"/>
                <a:cs typeface="Arial" charset="0"/>
              </a:rPr>
              <a:t>=</a:t>
            </a:r>
          </a:p>
        </p:txBody>
      </p:sp>
      <p:pic>
        <p:nvPicPr>
          <p:cNvPr id="34822" name="Picture 6" descr="newpotato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2571750"/>
            <a:ext cx="2822575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7" descr="neworang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438400"/>
            <a:ext cx="2560638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  <a:cs typeface="Arial" charset="0"/>
              </a:rPr>
              <a:t>Application: Texture Transfer</a:t>
            </a:r>
          </a:p>
        </p:txBody>
      </p:sp>
      <p:sp>
        <p:nvSpPr>
          <p:cNvPr id="34825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1295400"/>
          </a:xfrm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  <a:cs typeface="Arial" charset="0"/>
              </a:rPr>
              <a:t>Try to explain one object with bits and pieces of another object:</a:t>
            </a:r>
          </a:p>
        </p:txBody>
      </p:sp>
    </p:spTree>
    <p:extLst>
      <p:ext uri="{BB962C8B-B14F-4D97-AF65-F5344CB8AC3E}">
        <p14:creationId xmlns:p14="http://schemas.microsoft.com/office/powerpoint/2010/main" val="29367838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6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  <a:cs typeface="Arial" charset="0"/>
              </a:rPr>
              <a:t>Texture Transfer </a:t>
            </a:r>
            <a:endParaRPr lang="en-US" sz="3800">
              <a:latin typeface="Times New Roman" charset="0"/>
              <a:cs typeface="Arial" charset="0"/>
            </a:endParaRPr>
          </a:p>
        </p:txBody>
      </p:sp>
      <p:graphicFrame>
        <p:nvGraphicFramePr>
          <p:cNvPr id="7170" name="Object 3"/>
          <p:cNvGraphicFramePr>
            <a:graphicFrameLocks noChangeAspect="1"/>
          </p:cNvGraphicFramePr>
          <p:nvPr/>
        </p:nvGraphicFramePr>
        <p:xfrm>
          <a:off x="1371600" y="990600"/>
          <a:ext cx="2144713" cy="260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37" name="PhotoSuite Image" r:id="rId4" imgW="1143000" imgH="1390680" progId="PhotoSuite Image">
                  <p:embed/>
                </p:oleObj>
              </mc:Choice>
              <mc:Fallback>
                <p:oleObj name="PhotoSuite Image" r:id="rId4" imgW="1143000" imgH="1390680" progId="PhotoSuite 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990600"/>
                        <a:ext cx="2144713" cy="2609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4"/>
          <p:cNvGraphicFramePr>
            <a:graphicFrameLocks noChangeAspect="1"/>
          </p:cNvGraphicFramePr>
          <p:nvPr/>
        </p:nvGraphicFramePr>
        <p:xfrm>
          <a:off x="1504950" y="4419600"/>
          <a:ext cx="2076450" cy="209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38" name="PhotoSuite Image" r:id="rId6" imgW="2076480" imgH="2095560" progId="PhotoSuite Image">
                  <p:embed/>
                </p:oleObj>
              </mc:Choice>
              <mc:Fallback>
                <p:oleObj name="PhotoSuite Image" r:id="rId6" imgW="2076480" imgH="2095560" progId="PhotoSuite 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4950" y="4419600"/>
                        <a:ext cx="2076450" cy="209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2" name="Object 5"/>
          <p:cNvGraphicFramePr>
            <a:graphicFrameLocks noChangeAspect="1"/>
          </p:cNvGraphicFramePr>
          <p:nvPr/>
        </p:nvGraphicFramePr>
        <p:xfrm>
          <a:off x="6172200" y="2209800"/>
          <a:ext cx="2286000" cy="278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39" name="PhotoSuite Image" r:id="rId8" imgW="2286000" imgH="2781360" progId="PhotoSuite Image">
                  <p:embed/>
                </p:oleObj>
              </mc:Choice>
              <mc:Fallback>
                <p:oleObj name="PhotoSuite Image" r:id="rId8" imgW="2286000" imgH="2781360" progId="PhotoSuite 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2209800"/>
                        <a:ext cx="2286000" cy="278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3733800" y="990600"/>
            <a:ext cx="1452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cs typeface="Arial" charset="0"/>
              </a:rPr>
              <a:t>Constraint</a:t>
            </a:r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 flipV="1">
            <a:off x="3581400" y="3505200"/>
            <a:ext cx="10668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  <a:cs typeface="Arial"/>
            </a:endParaRPr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>
            <a:off x="3505200" y="2286000"/>
            <a:ext cx="11430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  <a:cs typeface="Arial"/>
            </a:endParaRPr>
          </a:p>
        </p:txBody>
      </p:sp>
      <p:sp>
        <p:nvSpPr>
          <p:cNvPr id="7177" name="Line 9"/>
          <p:cNvSpPr>
            <a:spLocks noChangeShapeType="1"/>
          </p:cNvSpPr>
          <p:nvPr/>
        </p:nvSpPr>
        <p:spPr bwMode="auto">
          <a:xfrm>
            <a:off x="4648200" y="35052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  <a:cs typeface="Arial"/>
            </a:endParaRP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3886200" y="6019800"/>
            <a:ext cx="20685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cs typeface="Arial" charset="0"/>
              </a:rPr>
              <a:t>Texture sample</a:t>
            </a:r>
          </a:p>
        </p:txBody>
      </p:sp>
    </p:spTree>
    <p:extLst>
      <p:ext uri="{BB962C8B-B14F-4D97-AF65-F5344CB8AC3E}">
        <p14:creationId xmlns:p14="http://schemas.microsoft.com/office/powerpoint/2010/main" val="1944217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454025" y="1219200"/>
            <a:ext cx="510857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800" smtClean="0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 charset="0"/>
              </a:rPr>
              <a:t>Take the texture from one image and </a:t>
            </a:r>
            <a:r>
              <a:rPr lang="ja-JP" altLang="en-US" sz="2800" smtClean="0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 charset="0"/>
              </a:rPr>
              <a:t>“</a:t>
            </a:r>
            <a:r>
              <a:rPr lang="en-US" sz="2800" smtClean="0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 charset="0"/>
              </a:rPr>
              <a:t>paint</a:t>
            </a:r>
            <a:r>
              <a:rPr lang="ja-JP" altLang="en-US" sz="2800" smtClean="0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 charset="0"/>
              </a:rPr>
              <a:t>”</a:t>
            </a:r>
            <a:r>
              <a:rPr lang="en-US" sz="2800" smtClean="0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 charset="0"/>
              </a:rPr>
              <a:t> it onto another object</a:t>
            </a: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smtClean="0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 charset="0"/>
              </a:rPr>
              <a:t> </a:t>
            </a:r>
          </a:p>
        </p:txBody>
      </p:sp>
      <p:pic>
        <p:nvPicPr>
          <p:cNvPr id="8196" name="Picture 3" descr="half-bi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00" y="1447800"/>
            <a:ext cx="27559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7219950" y="3048000"/>
            <a:ext cx="304800" cy="30480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400" smtClean="0">
                <a:solidFill>
                  <a:srgbClr val="FFFF00"/>
                </a:solidFill>
                <a:latin typeface="Times New Roman" charset="0"/>
                <a:ea typeface="ＭＳ Ｐゴシック" charset="0"/>
                <a:cs typeface="Arial" charset="0"/>
              </a:rPr>
              <a:t>Texture Transfer</a:t>
            </a:r>
          </a:p>
        </p:txBody>
      </p:sp>
      <p:graphicFrame>
        <p:nvGraphicFramePr>
          <p:cNvPr id="8194" name="Object 6"/>
          <p:cNvGraphicFramePr>
            <a:graphicFrameLocks noChangeAspect="1"/>
          </p:cNvGraphicFramePr>
          <p:nvPr/>
        </p:nvGraphicFramePr>
        <p:xfrm>
          <a:off x="2057400" y="3048000"/>
          <a:ext cx="1876425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65" name="PhotoSuite Image" r:id="rId5" imgW="1876320" imgH="1266840" progId="PhotoSuite Image">
                  <p:embed/>
                </p:oleObj>
              </mc:Choice>
              <mc:Fallback>
                <p:oleObj name="PhotoSuite Image" r:id="rId5" imgW="1876320" imgH="1266840" progId="PhotoSuite 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3048000"/>
                        <a:ext cx="1876425" cy="1266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8455" name="Text Box 7"/>
          <p:cNvSpPr txBox="1">
            <a:spLocks noChangeArrowheads="1"/>
          </p:cNvSpPr>
          <p:nvPr/>
        </p:nvSpPr>
        <p:spPr bwMode="auto">
          <a:xfrm>
            <a:off x="304800" y="4953000"/>
            <a:ext cx="8445500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FFFFFF"/>
                </a:solidFill>
                <a:cs typeface="Arial" charset="0"/>
              </a:rPr>
              <a:t>Same as texture synthesis, except an additional constraint:</a:t>
            </a:r>
          </a:p>
          <a:p>
            <a:pPr lvl="1" defTabSz="9144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mtClean="0">
                <a:solidFill>
                  <a:srgbClr val="FFFFFF"/>
                </a:solidFill>
                <a:cs typeface="Arial" charset="0"/>
              </a:rPr>
              <a:t>Consistency of texture </a:t>
            </a:r>
          </a:p>
          <a:p>
            <a:pPr lvl="1" defTabSz="9144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mtClean="0">
                <a:solidFill>
                  <a:srgbClr val="FFFFFF"/>
                </a:solidFill>
                <a:cs typeface="Arial" charset="0"/>
              </a:rPr>
              <a:t>Similarity to the image being </a:t>
            </a:r>
            <a:r>
              <a:rPr lang="ja-JP" altLang="en-US" smtClean="0">
                <a:solidFill>
                  <a:srgbClr val="FFFFFF"/>
                </a:solidFill>
                <a:cs typeface="Arial" charset="0"/>
              </a:rPr>
              <a:t>“</a:t>
            </a:r>
            <a:r>
              <a:rPr lang="en-US" smtClean="0">
                <a:solidFill>
                  <a:srgbClr val="FFFFFF"/>
                </a:solidFill>
                <a:cs typeface="Arial" charset="0"/>
              </a:rPr>
              <a:t>explained</a:t>
            </a:r>
            <a:r>
              <a:rPr lang="ja-JP" altLang="en-US" smtClean="0">
                <a:solidFill>
                  <a:srgbClr val="FFFFFF"/>
                </a:solidFill>
                <a:cs typeface="Arial" charset="0"/>
              </a:rPr>
              <a:t>”</a:t>
            </a:r>
            <a:endParaRPr lang="en-US" smtClean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190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8455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498" name="Rectangle 2"/>
          <p:cNvSpPr>
            <a:spLocks noChangeArrowheads="1"/>
          </p:cNvSpPr>
          <p:nvPr/>
        </p:nvSpPr>
        <p:spPr bwMode="auto">
          <a:xfrm>
            <a:off x="5562600" y="1592263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4D4D4D"/>
                  </a:outerShdw>
                </a:effectLst>
                <a:latin typeface="Times New Roman" charset="0"/>
                <a:ea typeface="ＭＳ Ｐゴシック" charset="0"/>
                <a:cs typeface="Arial" charset="0"/>
              </a:rPr>
              <a:t>=</a:t>
            </a:r>
          </a:p>
        </p:txBody>
      </p:sp>
      <p:sp>
        <p:nvSpPr>
          <p:cNvPr id="1770499" name="Text Box 3"/>
          <p:cNvSpPr txBox="1">
            <a:spLocks noChangeArrowheads="1"/>
          </p:cNvSpPr>
          <p:nvPr/>
        </p:nvSpPr>
        <p:spPr bwMode="auto">
          <a:xfrm>
            <a:off x="2952750" y="1562100"/>
            <a:ext cx="7048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>
                <a:solidFill>
                  <a:srgbClr val="FFFFFF"/>
                </a:solidFill>
                <a:effectLst>
                  <a:outerShdw blurRad="38100" dist="38100" dir="2700000" algn="tl">
                    <a:srgbClr val="4D4D4D"/>
                  </a:outerShdw>
                </a:effectLst>
                <a:latin typeface="Times New Roman" pitchFamily="18" charset="0"/>
                <a:ea typeface="ＭＳ Ｐゴシック" charset="0"/>
                <a:cs typeface="Arial"/>
              </a:rPr>
              <a:t>+</a:t>
            </a:r>
            <a:endParaRPr lang="en-US" sz="6000" b="1">
              <a:solidFill>
                <a:srgbClr val="FFFFFF"/>
              </a:solidFill>
              <a:effectLst>
                <a:outerShdw blurRad="38100" dist="38100" dir="2700000" algn="tl">
                  <a:srgbClr val="4D4D4D"/>
                </a:outerShdw>
              </a:effectLst>
              <a:latin typeface="Times New Roman" pitchFamily="18" charset="0"/>
              <a:ea typeface="ＭＳ Ｐゴシック" charset="0"/>
              <a:cs typeface="Arial"/>
            </a:endParaRPr>
          </a:p>
        </p:txBody>
      </p:sp>
      <p:pic>
        <p:nvPicPr>
          <p:cNvPr id="35844" name="Picture 4" descr="orange-pear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33500"/>
            <a:ext cx="29829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 descr="pear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1333500"/>
            <a:ext cx="2982912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6" descr="oPaolina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00" y="3695700"/>
            <a:ext cx="3251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7" descr="Paolina_black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76650"/>
            <a:ext cx="3251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8" descr="neworang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963" y="1169988"/>
            <a:ext cx="2560637" cy="218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71462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girl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063" y="1123950"/>
            <a:ext cx="3233737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 descr="fabr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4384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 descr="gir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322262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59917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How do I put an object from one image into another?</a:t>
            </a:r>
            <a:endParaRPr lang="en-US" dirty="0"/>
          </a:p>
        </p:txBody>
      </p:sp>
      <p:pic>
        <p:nvPicPr>
          <p:cNvPr id="364547" name="Picture 3" descr="C:\Users\Hoiem\Documents\Classes\Computational Photography - Fall 2010\projects\cloning\samples\im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2743200"/>
            <a:ext cx="4291584" cy="3218688"/>
          </a:xfrm>
          <a:prstGeom prst="rect">
            <a:avLst/>
          </a:prstGeom>
          <a:noFill/>
        </p:spPr>
      </p:pic>
      <p:pic>
        <p:nvPicPr>
          <p:cNvPr id="364548" name="Picture 4" descr="C:\Users\Hoiem\Documents\Classes\Computational Photography - Fall 2010\projects\cloning\samples\pengu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581400"/>
            <a:ext cx="1234897" cy="1854200"/>
          </a:xfrm>
          <a:prstGeom prst="rect">
            <a:avLst/>
          </a:prstGeom>
          <a:noFill/>
        </p:spPr>
      </p:pic>
      <p:sp>
        <p:nvSpPr>
          <p:cNvPr id="7" name="Oval 6"/>
          <p:cNvSpPr/>
          <p:nvPr/>
        </p:nvSpPr>
        <p:spPr>
          <a:xfrm>
            <a:off x="1905000" y="4114800"/>
            <a:ext cx="762000" cy="1143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9" name="Straight Arrow Connector 8"/>
          <p:cNvCxnSpPr>
            <a:stCxn id="7" idx="6"/>
          </p:cNvCxnSpPr>
          <p:nvPr/>
        </p:nvCxnSpPr>
        <p:spPr>
          <a:xfrm>
            <a:off x="2667000" y="4686300"/>
            <a:ext cx="3048000" cy="6477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0" y="6488668"/>
            <a:ext cx="3677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Slide 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from 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Derek </a:t>
            </a:r>
            <a:r>
              <a:rPr lang="en-US" dirty="0" err="1" smtClean="0">
                <a:solidFill>
                  <a:prstClr val="black"/>
                </a:solidFill>
                <a:latin typeface="Arial" charset="0"/>
              </a:rPr>
              <a:t>Hoiem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 @ UIUC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030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 Compositing</a:t>
            </a:r>
          </a:p>
        </p:txBody>
      </p:sp>
      <p:pic>
        <p:nvPicPr>
          <p:cNvPr id="46797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200400"/>
            <a:ext cx="3933825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797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752600"/>
            <a:ext cx="4138613" cy="397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0" y="6550223"/>
            <a:ext cx="853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 charset="0"/>
              </a:rPr>
              <a:t>Some slides from Efros/Seitz</a:t>
            </a:r>
            <a:endParaRPr lang="en-US" sz="1400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716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News Composites</a:t>
            </a:r>
            <a:endParaRPr lang="en-US" dirty="0"/>
          </a:p>
        </p:txBody>
      </p:sp>
      <p:pic>
        <p:nvPicPr>
          <p:cNvPr id="367620" name="Picture 4" descr="US President Barack Obama leads President Hosni Mubarak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990600"/>
            <a:ext cx="4381500" cy="26289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62000" y="19812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Original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367622" name="Picture 6" descr="Al-Ahram's Photoshopped image of President Hosni Mubarak at the Middle East peace talks.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0400" y="3733800"/>
            <a:ext cx="4699000" cy="28194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04800" y="51054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“Enhanced” Version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0" y="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u="sng" dirty="0" smtClean="0">
                <a:solidFill>
                  <a:prstClr val="black"/>
                </a:solidFill>
                <a:latin typeface="Arial" charset="0"/>
                <a:hlinkClick r:id="rId4"/>
              </a:rPr>
              <a:t>http://www.guardian.co.uk/world/2010/sep/16/mubarak-doctored-red-carpet-picture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348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  <a:cs typeface="Arial" charset="0"/>
              </a:rPr>
              <a:t>Texture</a:t>
            </a:r>
            <a:endParaRPr lang="en-US" sz="2800" i="1">
              <a:latin typeface="Times New Roman" charset="0"/>
              <a:cs typeface="Arial" charset="0"/>
            </a:endParaRP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7772400" cy="1600200"/>
          </a:xfrm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  <a:cs typeface="Arial" charset="0"/>
              </a:rPr>
              <a:t>Texture depicts spatially repeating patterns</a:t>
            </a:r>
          </a:p>
          <a:p>
            <a:pPr eaLnBrk="1" hangingPunct="1"/>
            <a:r>
              <a:rPr lang="en-US">
                <a:latin typeface="Times New Roman" charset="0"/>
                <a:cs typeface="Arial" charset="0"/>
              </a:rPr>
              <a:t>Many natural phenomena are textures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762000" y="3505200"/>
          <a:ext cx="1828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45" name="PhotoSuite Image" r:id="rId4" imgW="2438280" imgH="2438280" progId="PhotoSuite Image">
                  <p:embed/>
                </p:oleObj>
              </mc:Choice>
              <mc:Fallback>
                <p:oleObj name="PhotoSuite Image" r:id="rId4" imgW="2438280" imgH="2438280" progId="PhotoSuite 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3505200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107763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5"/>
          <p:cNvGraphicFramePr>
            <a:graphicFrameLocks noChangeAspect="1"/>
          </p:cNvGraphicFramePr>
          <p:nvPr/>
        </p:nvGraphicFramePr>
        <p:xfrm>
          <a:off x="6096000" y="3533775"/>
          <a:ext cx="2000250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46" name="PhotoSuite Image" r:id="rId6" imgW="1619280" imgH="1457280" progId="PhotoSuite Image">
                  <p:embed/>
                </p:oleObj>
              </mc:Choice>
              <mc:Fallback>
                <p:oleObj name="PhotoSuite Image" r:id="rId6" imgW="1619280" imgH="1457280" progId="PhotoSuite 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3533775"/>
                        <a:ext cx="2000250" cy="180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6"/>
          <p:cNvGraphicFramePr>
            <a:graphicFrameLocks noChangeAspect="1"/>
          </p:cNvGraphicFramePr>
          <p:nvPr/>
        </p:nvGraphicFramePr>
        <p:xfrm>
          <a:off x="3429000" y="3505200"/>
          <a:ext cx="1828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47" name="PhotoSuite Image" r:id="rId8" imgW="1219320" imgH="1219320" progId="PhotoSuite Image">
                  <p:embed/>
                </p:oleObj>
              </mc:Choice>
              <mc:Fallback>
                <p:oleObj name="PhotoSuite Image" r:id="rId8" imgW="1219320" imgH="1219320" progId="PhotoSuite 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3505200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990600" y="5334000"/>
            <a:ext cx="1182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cs typeface="Arial" charset="0"/>
              </a:rPr>
              <a:t>radishes</a:t>
            </a:r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3886200" y="5334000"/>
            <a:ext cx="844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cs typeface="Arial" charset="0"/>
              </a:rPr>
              <a:t>rocks</a:t>
            </a:r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6553200" y="5334000"/>
            <a:ext cx="979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cs typeface="Arial" charset="0"/>
              </a:rPr>
              <a:t>yogurt</a:t>
            </a:r>
          </a:p>
        </p:txBody>
      </p:sp>
    </p:spTree>
    <p:extLst>
      <p:ext uri="{BB962C8B-B14F-4D97-AF65-F5344CB8AC3E}">
        <p14:creationId xmlns:p14="http://schemas.microsoft.com/office/powerpoint/2010/main" val="22502193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News Composites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19812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Original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51054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“Enhanced” Version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414724" name="Picture 4" descr="http://www.sree.net/teaching/lateditors_files/72352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44398"/>
            <a:ext cx="3962400" cy="278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726" name="Picture 6" descr="http://www.sree.net/teaching/lateditors_files/72352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57312"/>
            <a:ext cx="333375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728" name="Picture 8" descr="http://www.sree.net/teaching/lateditors_files/72352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357312"/>
            <a:ext cx="333375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35200" y="6444734"/>
            <a:ext cx="2574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prstClr val="black"/>
                </a:solidFill>
                <a:latin typeface="Arial" charset="0"/>
              </a:rPr>
              <a:t>Walski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, LA Times, 2003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351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Cut and paste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Laplacian</a:t>
            </a:r>
            <a:r>
              <a:rPr lang="en-US" dirty="0" smtClean="0"/>
              <a:t> pyramid blending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Poisson blending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488668"/>
            <a:ext cx="3677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Slide 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from 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Derek </a:t>
            </a:r>
            <a:r>
              <a:rPr lang="en-US" dirty="0" err="1" smtClean="0">
                <a:solidFill>
                  <a:prstClr val="black"/>
                </a:solidFill>
                <a:latin typeface="Arial" charset="0"/>
              </a:rPr>
              <a:t>Hoiem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 @ UIUC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388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1: Cut and Paste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5571" name="Picture 3"/>
          <p:cNvPicPr>
            <a:picLocks noChangeAspect="1" noChangeArrowheads="1"/>
          </p:cNvPicPr>
          <p:nvPr/>
        </p:nvPicPr>
        <p:blipFill>
          <a:blip r:embed="rId2" cstate="print"/>
          <a:srcRect l="27600" t="18133" r="26200" b="20000"/>
          <a:stretch>
            <a:fillRect/>
          </a:stretch>
        </p:blipFill>
        <p:spPr bwMode="auto">
          <a:xfrm>
            <a:off x="914400" y="990600"/>
            <a:ext cx="7315200" cy="5510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6488668"/>
            <a:ext cx="3677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Slide 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from 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Derek </a:t>
            </a:r>
            <a:r>
              <a:rPr lang="en-US" dirty="0" err="1" smtClean="0">
                <a:solidFill>
                  <a:prstClr val="black"/>
                </a:solidFill>
                <a:latin typeface="Arial" charset="0"/>
              </a:rPr>
              <a:t>Hoiem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 @ UIUC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469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7" name="Picture 5"/>
          <p:cNvPicPr>
            <a:picLocks noChangeAspect="1" noChangeArrowheads="1"/>
          </p:cNvPicPr>
          <p:nvPr/>
        </p:nvPicPr>
        <p:blipFill>
          <a:blip r:embed="rId2" cstate="print"/>
          <a:srcRect l="40400" t="28667" r="14000" b="10533"/>
          <a:stretch>
            <a:fillRect/>
          </a:stretch>
        </p:blipFill>
        <p:spPr bwMode="auto">
          <a:xfrm>
            <a:off x="1066800" y="1295400"/>
            <a:ext cx="6299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1: Cut and Paste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95400" y="990600"/>
            <a:ext cx="6112571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 charset="0"/>
              </a:rPr>
              <a:t>Method: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Arial" charset="0"/>
              </a:rPr>
              <a:t> Segment using intelligent scissors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Arial" charset="0"/>
              </a:rPr>
              <a:t> Paste foreground pixels onto target region</a:t>
            </a:r>
            <a:endParaRPr 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488668"/>
            <a:ext cx="3677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Slide 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from 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Derek </a:t>
            </a:r>
            <a:r>
              <a:rPr lang="en-US" dirty="0" err="1" smtClean="0">
                <a:solidFill>
                  <a:prstClr val="black"/>
                </a:solidFill>
                <a:latin typeface="Arial" charset="0"/>
              </a:rPr>
              <a:t>Hoiem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 @ UIUC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875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7" name="Picture 5"/>
          <p:cNvPicPr>
            <a:picLocks noChangeAspect="1" noChangeArrowheads="1"/>
          </p:cNvPicPr>
          <p:nvPr/>
        </p:nvPicPr>
        <p:blipFill>
          <a:blip r:embed="rId2" cstate="print"/>
          <a:srcRect l="40400" t="28667" r="14000" b="10533"/>
          <a:stretch>
            <a:fillRect/>
          </a:stretch>
        </p:blipFill>
        <p:spPr bwMode="auto">
          <a:xfrm>
            <a:off x="2209800" y="1371600"/>
            <a:ext cx="6299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1: Cut and Paste</a:t>
            </a:r>
            <a:endParaRPr lang="en-US" dirty="0"/>
          </a:p>
        </p:txBody>
      </p:sp>
      <p:pic>
        <p:nvPicPr>
          <p:cNvPr id="381956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2362200"/>
            <a:ext cx="1600200" cy="30353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438400" y="1066800"/>
            <a:ext cx="6070123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 charset="0"/>
              </a:rPr>
              <a:t>Problems: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Arial" charset="0"/>
              </a:rPr>
              <a:t> Small segmentation errors noticeable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Arial" charset="0"/>
              </a:rPr>
              <a:t> Pixels are too blocky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Arial" charset="0"/>
              </a:rPr>
              <a:t> Won’t work for semi-transparent materials</a:t>
            </a:r>
            <a:endParaRPr 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488668"/>
            <a:ext cx="3677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Slide 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from 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Derek </a:t>
            </a:r>
            <a:r>
              <a:rPr lang="en-US" dirty="0" err="1" smtClean="0">
                <a:solidFill>
                  <a:prstClr val="black"/>
                </a:solidFill>
                <a:latin typeface="Arial" charset="0"/>
              </a:rPr>
              <a:t>Hoiem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 @ UIUC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758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Feathering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Near object boundary pixel values come partly from foreground and partly from background</a:t>
            </a:r>
            <a:endParaRPr lang="en-US" dirty="0"/>
          </a:p>
        </p:txBody>
      </p:sp>
      <p:pic>
        <p:nvPicPr>
          <p:cNvPr id="3799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2895600"/>
            <a:ext cx="1600200" cy="303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9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2819400"/>
            <a:ext cx="187960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ight Arrow 7"/>
          <p:cNvSpPr/>
          <p:nvPr/>
        </p:nvSpPr>
        <p:spPr>
          <a:xfrm>
            <a:off x="4267200" y="4343400"/>
            <a:ext cx="914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488668"/>
            <a:ext cx="3677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Slide 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from 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Derek </a:t>
            </a:r>
            <a:r>
              <a:rPr lang="en-US" dirty="0" err="1" smtClean="0">
                <a:solidFill>
                  <a:prstClr val="black"/>
                </a:solidFill>
                <a:latin typeface="Arial" charset="0"/>
              </a:rPr>
              <a:t>Hoiem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 @ UIUC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63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Method 1: Cut and Paste (with feathering)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6594" name="Picture 2"/>
          <p:cNvPicPr>
            <a:picLocks noChangeAspect="1" noChangeArrowheads="1"/>
          </p:cNvPicPr>
          <p:nvPr/>
        </p:nvPicPr>
        <p:blipFill>
          <a:blip r:embed="rId2" cstate="print"/>
          <a:srcRect l="27600" t="18133" r="26200" b="20000"/>
          <a:stretch>
            <a:fillRect/>
          </a:stretch>
        </p:blipFill>
        <p:spPr bwMode="auto">
          <a:xfrm>
            <a:off x="457200" y="914400"/>
            <a:ext cx="7620000" cy="5739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45156" t="59200" r="46990" b="20000"/>
          <a:stretch>
            <a:fillRect/>
          </a:stretch>
        </p:blipFill>
        <p:spPr bwMode="auto">
          <a:xfrm>
            <a:off x="7162800" y="533400"/>
            <a:ext cx="1773428" cy="264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6488668"/>
            <a:ext cx="3677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Slide 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from 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Derek </a:t>
            </a:r>
            <a:r>
              <a:rPr lang="en-US" dirty="0" err="1" smtClean="0">
                <a:solidFill>
                  <a:prstClr val="black"/>
                </a:solidFill>
                <a:latin typeface="Arial" charset="0"/>
              </a:rPr>
              <a:t>Hoiem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 @ UIUC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519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Alpha compositing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1752600" y="1219200"/>
            <a:ext cx="3200400" cy="4267200"/>
            <a:chOff x="1524000" y="381000"/>
            <a:chExt cx="3643798" cy="4858397"/>
          </a:xfrm>
        </p:grpSpPr>
        <p:pic>
          <p:nvPicPr>
            <p:cNvPr id="411653" name="Picture 5" descr="C:\Users\Hoiem\Documents\Classes\Computational Photography - Fall 2010\projects\cloning\illus_mask_nf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24000" y="381000"/>
              <a:ext cx="3643798" cy="4858397"/>
            </a:xfrm>
            <a:prstGeom prst="rect">
              <a:avLst/>
            </a:prstGeom>
            <a:noFill/>
          </p:spPr>
        </p:pic>
        <p:sp>
          <p:nvSpPr>
            <p:cNvPr id="10" name="Rectangle 9"/>
            <p:cNvSpPr/>
            <p:nvPr/>
          </p:nvSpPr>
          <p:spPr>
            <a:xfrm>
              <a:off x="2000843" y="3429000"/>
              <a:ext cx="1066800" cy="13716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374830" y="2819400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prstClr val="black"/>
                </a:solidFill>
                <a:latin typeface="Arial" charset="0"/>
              </a:rPr>
              <a:t>+</a:t>
            </a:r>
            <a:endParaRPr lang="en-US" sz="36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5011947" y="33528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11656" name="Picture 8" descr="C:\Users\Hoiem\Documents\Classes\Computational Photography - Fall 2010\projects\cloning\samples\im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2800"/>
            <a:ext cx="1428750" cy="1905000"/>
          </a:xfrm>
          <a:prstGeom prst="rect">
            <a:avLst/>
          </a:prstGeom>
          <a:noFill/>
        </p:spPr>
      </p:pic>
      <p:pic>
        <p:nvPicPr>
          <p:cNvPr id="411657" name="Picture 9" descr="C:\Users\Hoiem\Documents\Classes\Computational Photography - Fall 2010\projects\cloning\illus_nofeath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1117600"/>
            <a:ext cx="3505200" cy="4673600"/>
          </a:xfrm>
          <a:prstGeom prst="rect">
            <a:avLst/>
          </a:prstGeom>
          <a:noFill/>
        </p:spPr>
      </p:pic>
      <p:pic>
        <p:nvPicPr>
          <p:cNvPr id="411655" name="Picture 7" descr="C:\Users\Hoiem\Documents\Classes\Computational Photography - Fall 2010\projects\cloning\samples\penguin-chick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1752600"/>
            <a:ext cx="990600" cy="122599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905000" y="6248400"/>
            <a:ext cx="5365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Output = foreground*mask + background*(1-mask)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488668"/>
            <a:ext cx="3677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Slide 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from 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Derek </a:t>
            </a:r>
            <a:r>
              <a:rPr lang="en-US" dirty="0" err="1" smtClean="0">
                <a:solidFill>
                  <a:prstClr val="black"/>
                </a:solidFill>
                <a:latin typeface="Arial" charset="0"/>
              </a:rPr>
              <a:t>Hoiem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 @ UIUC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827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Alpha compositing with feathering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11652" name="Picture 4" descr="C:\Users\Hoiem\Documents\Classes\Computational Photography - Fall 2010\projects\cloning\illus_mask_f.png"/>
          <p:cNvPicPr>
            <a:picLocks noChangeAspect="1" noChangeArrowheads="1"/>
          </p:cNvPicPr>
          <p:nvPr/>
        </p:nvPicPr>
        <p:blipFill>
          <a:blip r:embed="rId2" cstate="print"/>
          <a:srcRect l="16730" t="65873" r="60267" b="12168"/>
          <a:stretch>
            <a:fillRect/>
          </a:stretch>
        </p:blipFill>
        <p:spPr bwMode="auto">
          <a:xfrm>
            <a:off x="5257800" y="914400"/>
            <a:ext cx="2035629" cy="2590800"/>
          </a:xfrm>
          <a:prstGeom prst="rect">
            <a:avLst/>
          </a:prstGeom>
          <a:noFill/>
        </p:spPr>
      </p:pic>
      <p:pic>
        <p:nvPicPr>
          <p:cNvPr id="411653" name="Picture 5" descr="C:\Users\Hoiem\Documents\Classes\Computational Photography - Fall 2010\projects\cloning\illus_mask_nf.png"/>
          <p:cNvPicPr>
            <a:picLocks noChangeAspect="1" noChangeArrowheads="1"/>
          </p:cNvPicPr>
          <p:nvPr/>
        </p:nvPicPr>
        <p:blipFill>
          <a:blip r:embed="rId3" cstate="print"/>
          <a:srcRect l="18821" t="67442" r="62358" b="12169"/>
          <a:stretch>
            <a:fillRect/>
          </a:stretch>
        </p:blipFill>
        <p:spPr bwMode="auto">
          <a:xfrm>
            <a:off x="2743200" y="990600"/>
            <a:ext cx="1752600" cy="253153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905000" y="6248400"/>
            <a:ext cx="5365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Output = foreground*mask + background*(1-mask)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412674" name="Picture 2" descr="C:\Users\Hoiem\Documents\Classes\Computational Photography - Fall 2010\projects\cloning\illus_feather.jpg"/>
          <p:cNvPicPr>
            <a:picLocks noChangeAspect="1" noChangeArrowheads="1"/>
          </p:cNvPicPr>
          <p:nvPr/>
        </p:nvPicPr>
        <p:blipFill>
          <a:blip r:embed="rId4" cstate="print"/>
          <a:srcRect l="16410" t="67811" r="62604" b="12308"/>
          <a:stretch>
            <a:fillRect/>
          </a:stretch>
        </p:blipFill>
        <p:spPr bwMode="auto">
          <a:xfrm>
            <a:off x="5257800" y="3657600"/>
            <a:ext cx="1828800" cy="2310062"/>
          </a:xfrm>
          <a:prstGeom prst="rect">
            <a:avLst/>
          </a:prstGeom>
          <a:noFill/>
        </p:spPr>
      </p:pic>
      <p:sp>
        <p:nvSpPr>
          <p:cNvPr id="12" name="Right Arrow 11"/>
          <p:cNvSpPr/>
          <p:nvPr/>
        </p:nvSpPr>
        <p:spPr>
          <a:xfrm>
            <a:off x="4572000" y="2057400"/>
            <a:ext cx="4572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9" descr="C:\Users\Hoiem\Documents\Classes\Computational Photography - Fall 2010\projects\cloning\illus_nofeather.jpg"/>
          <p:cNvPicPr>
            <a:picLocks noChangeAspect="1" noChangeArrowheads="1"/>
          </p:cNvPicPr>
          <p:nvPr/>
        </p:nvPicPr>
        <p:blipFill>
          <a:blip r:embed="rId5" cstate="print"/>
          <a:srcRect l="16720" t="67097" r="61216" b="13597"/>
          <a:stretch>
            <a:fillRect/>
          </a:stretch>
        </p:blipFill>
        <p:spPr bwMode="auto">
          <a:xfrm>
            <a:off x="2743200" y="3810000"/>
            <a:ext cx="1763486" cy="2057400"/>
          </a:xfrm>
          <a:prstGeom prst="rect">
            <a:avLst/>
          </a:prstGeom>
          <a:noFill/>
        </p:spPr>
      </p:pic>
      <p:sp>
        <p:nvSpPr>
          <p:cNvPr id="14" name="Right Arrow 13"/>
          <p:cNvSpPr/>
          <p:nvPr/>
        </p:nvSpPr>
        <p:spPr>
          <a:xfrm>
            <a:off x="4648200" y="4572000"/>
            <a:ext cx="4572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488668"/>
            <a:ext cx="3677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Slide 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from 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Derek </a:t>
            </a:r>
            <a:r>
              <a:rPr lang="en-US" dirty="0" err="1" smtClean="0">
                <a:solidFill>
                  <a:prstClr val="black"/>
                </a:solidFill>
                <a:latin typeface="Arial" charset="0"/>
              </a:rPr>
              <a:t>Hoiem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 @ UIUC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257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example (without feathering)</a:t>
            </a:r>
            <a:endParaRPr lang="en-US" i="1" dirty="0" smtClean="0"/>
          </a:p>
        </p:txBody>
      </p:sp>
      <p:sp>
        <p:nvSpPr>
          <p:cNvPr id="470023" name="Text Box 7"/>
          <p:cNvSpPr txBox="1">
            <a:spLocks noChangeArrowheads="1"/>
          </p:cNvSpPr>
          <p:nvPr/>
        </p:nvSpPr>
        <p:spPr bwMode="auto">
          <a:xfrm>
            <a:off x="3733800" y="914400"/>
            <a:ext cx="9525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Arial" charset="0"/>
              </a:rPr>
              <a:t>Mattes</a:t>
            </a:r>
            <a:endParaRPr lang="en-US" sz="2000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47002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309688"/>
            <a:ext cx="2381250" cy="158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002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600200"/>
            <a:ext cx="15621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002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24150" y="1309688"/>
            <a:ext cx="2381250" cy="158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0027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6600" y="1581150"/>
            <a:ext cx="15621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0028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81200" y="3660775"/>
            <a:ext cx="4572000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0029" name="Text Box 13"/>
          <p:cNvSpPr txBox="1">
            <a:spLocks noChangeArrowheads="1"/>
          </p:cNvSpPr>
          <p:nvPr/>
        </p:nvSpPr>
        <p:spPr bwMode="auto">
          <a:xfrm>
            <a:off x="6629400" y="6200775"/>
            <a:ext cx="14827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prstClr val="black"/>
                </a:solidFill>
                <a:latin typeface="Arial" charset="0"/>
              </a:rPr>
              <a:t>Composite by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prstClr val="black"/>
                </a:solidFill>
                <a:latin typeface="Arial" charset="0"/>
              </a:rPr>
              <a:t>David Dewey</a:t>
            </a:r>
          </a:p>
        </p:txBody>
      </p:sp>
      <p:sp>
        <p:nvSpPr>
          <p:cNvPr id="470030" name="Text Box 14"/>
          <p:cNvSpPr txBox="1">
            <a:spLocks noChangeArrowheads="1"/>
          </p:cNvSpPr>
          <p:nvPr/>
        </p:nvSpPr>
        <p:spPr bwMode="auto">
          <a:xfrm>
            <a:off x="3581400" y="3276600"/>
            <a:ext cx="14109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Arial" charset="0"/>
              </a:rPr>
              <a:t>Composite</a:t>
            </a:r>
            <a:endParaRPr lang="en-US" sz="20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488668"/>
            <a:ext cx="3677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Slide 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from 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Derek </a:t>
            </a:r>
            <a:r>
              <a:rPr lang="en-US" dirty="0" err="1" smtClean="0">
                <a:solidFill>
                  <a:prstClr val="black"/>
                </a:solidFill>
                <a:latin typeface="Arial" charset="0"/>
              </a:rPr>
              <a:t>Hoiem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 @ UIUC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9092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  <a:cs typeface="Arial" charset="0"/>
              </a:rPr>
              <a:t>Texture Synthesis</a:t>
            </a:r>
            <a:endParaRPr lang="en-US" sz="2800" i="1">
              <a:latin typeface="Times New Roman" charset="0"/>
              <a:cs typeface="Arial" charset="0"/>
            </a:endParaRPr>
          </a:p>
        </p:txBody>
      </p:sp>
      <p:sp>
        <p:nvSpPr>
          <p:cNvPr id="20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>
                <a:latin typeface="Times New Roman" charset="0"/>
                <a:cs typeface="Arial" charset="0"/>
              </a:rPr>
              <a:t>Goal of Texture Synthesis: create new samples of a given texture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Times New Roman" charset="0"/>
                <a:cs typeface="Arial" charset="0"/>
              </a:rPr>
              <a:t>Many applications: virtual environments, hole-filling, texturing surfaces </a:t>
            </a: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990600" y="3962400"/>
          <a:ext cx="1828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23" name="PhotoSuite Image" r:id="rId4" imgW="2438280" imgH="2438280" progId="PhotoSuite Image">
                  <p:embed/>
                </p:oleObj>
              </mc:Choice>
              <mc:Fallback>
                <p:oleObj name="PhotoSuite Image" r:id="rId4" imgW="2438280" imgH="2438280" progId="PhotoSuite 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962400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107763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429000" y="3124200"/>
            <a:ext cx="4953000" cy="3657600"/>
            <a:chOff x="2160" y="1920"/>
            <a:chExt cx="3120" cy="2304"/>
          </a:xfrm>
        </p:grpSpPr>
        <p:sp>
          <p:nvSpPr>
            <p:cNvPr id="2059" name="AutoShape 6"/>
            <p:cNvSpPr>
              <a:spLocks noChangeArrowheads="1"/>
            </p:cNvSpPr>
            <p:nvPr/>
          </p:nvSpPr>
          <p:spPr bwMode="auto">
            <a:xfrm>
              <a:off x="2160" y="2784"/>
              <a:ext cx="480" cy="52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11B1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 charset="0"/>
              </a:endParaRPr>
            </a:p>
          </p:txBody>
        </p:sp>
        <p:graphicFrame>
          <p:nvGraphicFramePr>
            <p:cNvPr id="2052" name="Object 7"/>
            <p:cNvGraphicFramePr>
              <a:graphicFrameLocks noChangeAspect="1"/>
            </p:cNvGraphicFramePr>
            <p:nvPr/>
          </p:nvGraphicFramePr>
          <p:xfrm>
            <a:off x="2976" y="3072"/>
            <a:ext cx="1152" cy="1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824" name="PhotoSuite Image" r:id="rId6" imgW="2438280" imgH="2438280" progId="PhotoSuite Image">
                    <p:embed/>
                  </p:oleObj>
                </mc:Choice>
                <mc:Fallback>
                  <p:oleObj name="PhotoSuite Image" r:id="rId6" imgW="2438280" imgH="2438280" progId="PhotoSuite Imag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6" y="3072"/>
                          <a:ext cx="1152" cy="1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07763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3" name="Object 8"/>
            <p:cNvGraphicFramePr>
              <a:graphicFrameLocks noChangeAspect="1"/>
            </p:cNvGraphicFramePr>
            <p:nvPr/>
          </p:nvGraphicFramePr>
          <p:xfrm>
            <a:off x="2976" y="1920"/>
            <a:ext cx="1152" cy="1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825" name="PhotoSuite Image" r:id="rId7" imgW="2438280" imgH="2438280" progId="PhotoSuite Image">
                    <p:embed/>
                  </p:oleObj>
                </mc:Choice>
                <mc:Fallback>
                  <p:oleObj name="PhotoSuite Image" r:id="rId7" imgW="2438280" imgH="2438280" progId="PhotoSuite Imag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6" y="1920"/>
                          <a:ext cx="1152" cy="1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07763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4" name="Object 9"/>
            <p:cNvGraphicFramePr>
              <a:graphicFrameLocks noChangeAspect="1"/>
            </p:cNvGraphicFramePr>
            <p:nvPr/>
          </p:nvGraphicFramePr>
          <p:xfrm>
            <a:off x="4128" y="1920"/>
            <a:ext cx="1152" cy="1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826" name="PhotoSuite Image" r:id="rId8" imgW="2438280" imgH="2438280" progId="PhotoSuite Image">
                    <p:embed/>
                  </p:oleObj>
                </mc:Choice>
                <mc:Fallback>
                  <p:oleObj name="PhotoSuite Image" r:id="rId8" imgW="2438280" imgH="2438280" progId="PhotoSuite Imag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8" y="1920"/>
                          <a:ext cx="1152" cy="1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07763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5" name="Object 10"/>
            <p:cNvGraphicFramePr>
              <a:graphicFrameLocks noChangeAspect="1"/>
            </p:cNvGraphicFramePr>
            <p:nvPr/>
          </p:nvGraphicFramePr>
          <p:xfrm>
            <a:off x="4128" y="3072"/>
            <a:ext cx="1152" cy="1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827" name="PhotoSuite Image" r:id="rId9" imgW="2438280" imgH="2438280" progId="PhotoSuite Image">
                    <p:embed/>
                  </p:oleObj>
                </mc:Choice>
                <mc:Fallback>
                  <p:oleObj name="PhotoSuite Image" r:id="rId9" imgW="2438280" imgH="2438280" progId="PhotoSuite Imag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8" y="3072"/>
                          <a:ext cx="1152" cy="1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07763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702923" name="Object 11"/>
          <p:cNvGraphicFramePr>
            <a:graphicFrameLocks noChangeAspect="1"/>
          </p:cNvGraphicFramePr>
          <p:nvPr/>
        </p:nvGraphicFramePr>
        <p:xfrm>
          <a:off x="4648200" y="3006725"/>
          <a:ext cx="3775075" cy="377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28" name="PhotoSuite Image" r:id="rId10" imgW="5029200" imgH="5029200" progId="PhotoSuite Image">
                  <p:embed/>
                </p:oleObj>
              </mc:Choice>
              <mc:Fallback>
                <p:oleObj name="PhotoSuite Image" r:id="rId10" imgW="5029200" imgH="5029200" progId="PhotoSuite 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3006725"/>
                        <a:ext cx="3775075" cy="3775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107763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31386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2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 blending is key</a:t>
            </a:r>
          </a:p>
        </p:txBody>
      </p:sp>
      <p:pic>
        <p:nvPicPr>
          <p:cNvPr id="8195" name="Picture 3" descr="lef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417637"/>
            <a:ext cx="292576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 descr="rig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417637"/>
            <a:ext cx="292576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3397" name="Picture 5" descr="ti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3627437"/>
            <a:ext cx="2925763" cy="29257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6488668"/>
            <a:ext cx="3677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Slide 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from 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Derek </a:t>
            </a:r>
            <a:r>
              <a:rPr lang="en-US" dirty="0" err="1" smtClean="0">
                <a:solidFill>
                  <a:prstClr val="black"/>
                </a:solidFill>
                <a:latin typeface="Arial" charset="0"/>
              </a:rPr>
              <a:t>Hoiem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 @ UIUC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126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Alpha Blending / Feathering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990600" y="990600"/>
            <a:ext cx="6775450" cy="3059113"/>
            <a:chOff x="388" y="624"/>
            <a:chExt cx="4700" cy="2137"/>
          </a:xfrm>
        </p:grpSpPr>
        <p:pic>
          <p:nvPicPr>
            <p:cNvPr id="9224" name="Picture 4" descr="lfade3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72" y="624"/>
              <a:ext cx="1810" cy="1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5" name="Picture 5" descr="rfade3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71" y="624"/>
              <a:ext cx="1817" cy="1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388" y="2361"/>
              <a:ext cx="2108" cy="400"/>
              <a:chOff x="388" y="2361"/>
              <a:chExt cx="2108" cy="400"/>
            </a:xfrm>
          </p:grpSpPr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388" y="2505"/>
                <a:ext cx="236" cy="256"/>
                <a:chOff x="484" y="3273"/>
                <a:chExt cx="236" cy="256"/>
              </a:xfrm>
            </p:grpSpPr>
            <p:sp>
              <p:nvSpPr>
                <p:cNvPr id="9245" name="Line 8"/>
                <p:cNvSpPr>
                  <a:spLocks noChangeShapeType="1"/>
                </p:cNvSpPr>
                <p:nvPr/>
              </p:nvSpPr>
              <p:spPr bwMode="auto">
                <a:xfrm>
                  <a:off x="624" y="3408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9246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484" y="3273"/>
                  <a:ext cx="207" cy="2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>
                      <a:solidFill>
                        <a:prstClr val="black"/>
                      </a:solidFill>
                      <a:latin typeface="Times New Roman" pitchFamily="18" charset="0"/>
                    </a:rPr>
                    <a:t>0</a:t>
                  </a:r>
                </a:p>
              </p:txBody>
            </p:sp>
          </p:grpSp>
          <p:sp>
            <p:nvSpPr>
              <p:cNvPr id="9239" name="Line 10"/>
              <p:cNvSpPr>
                <a:spLocks noChangeShapeType="1"/>
              </p:cNvSpPr>
              <p:nvPr/>
            </p:nvSpPr>
            <p:spPr bwMode="auto">
              <a:xfrm>
                <a:off x="672" y="2496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9240" name="Line 11"/>
              <p:cNvSpPr>
                <a:spLocks noChangeShapeType="1"/>
              </p:cNvSpPr>
              <p:nvPr/>
            </p:nvSpPr>
            <p:spPr bwMode="auto">
              <a:xfrm>
                <a:off x="1680" y="2640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9241" name="Line 12"/>
              <p:cNvSpPr>
                <a:spLocks noChangeShapeType="1"/>
              </p:cNvSpPr>
              <p:nvPr/>
            </p:nvSpPr>
            <p:spPr bwMode="auto">
              <a:xfrm>
                <a:off x="1488" y="2496"/>
                <a:ext cx="192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grpSp>
            <p:nvGrpSpPr>
              <p:cNvPr id="5" name="Group 13"/>
              <p:cNvGrpSpPr>
                <a:grpSpLocks/>
              </p:cNvGrpSpPr>
              <p:nvPr/>
            </p:nvGrpSpPr>
            <p:grpSpPr bwMode="auto">
              <a:xfrm>
                <a:off x="388" y="2361"/>
                <a:ext cx="236" cy="256"/>
                <a:chOff x="484" y="3273"/>
                <a:chExt cx="236" cy="256"/>
              </a:xfrm>
            </p:grpSpPr>
            <p:sp>
              <p:nvSpPr>
                <p:cNvPr id="9243" name="Line 14"/>
                <p:cNvSpPr>
                  <a:spLocks noChangeShapeType="1"/>
                </p:cNvSpPr>
                <p:nvPr/>
              </p:nvSpPr>
              <p:spPr bwMode="auto">
                <a:xfrm>
                  <a:off x="624" y="3408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9244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484" y="3273"/>
                  <a:ext cx="207" cy="2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>
                      <a:solidFill>
                        <a:prstClr val="black"/>
                      </a:solidFill>
                      <a:latin typeface="Times New Roman" pitchFamily="18" charset="0"/>
                    </a:rPr>
                    <a:t>1</a:t>
                  </a:r>
                </a:p>
              </p:txBody>
            </p:sp>
          </p:grpSp>
        </p:grpSp>
        <p:grpSp>
          <p:nvGrpSpPr>
            <p:cNvPr id="6" name="Group 16"/>
            <p:cNvGrpSpPr>
              <a:grpSpLocks/>
            </p:cNvGrpSpPr>
            <p:nvPr/>
          </p:nvGrpSpPr>
          <p:grpSpPr bwMode="auto">
            <a:xfrm>
              <a:off x="2980" y="2505"/>
              <a:ext cx="236" cy="256"/>
              <a:chOff x="484" y="3273"/>
              <a:chExt cx="236" cy="256"/>
            </a:xfrm>
          </p:grpSpPr>
          <p:sp>
            <p:nvSpPr>
              <p:cNvPr id="9236" name="Line 17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9237" name="Text Box 18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207" cy="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prstClr val="black"/>
                    </a:solidFill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7" name="Group 19"/>
            <p:cNvGrpSpPr>
              <a:grpSpLocks/>
            </p:cNvGrpSpPr>
            <p:nvPr/>
          </p:nvGrpSpPr>
          <p:grpSpPr bwMode="auto">
            <a:xfrm flipH="1">
              <a:off x="3264" y="2496"/>
              <a:ext cx="1824" cy="144"/>
              <a:chOff x="3264" y="2496"/>
              <a:chExt cx="1824" cy="144"/>
            </a:xfrm>
          </p:grpSpPr>
          <p:sp>
            <p:nvSpPr>
              <p:cNvPr id="9233" name="Line 20"/>
              <p:cNvSpPr>
                <a:spLocks noChangeShapeType="1"/>
              </p:cNvSpPr>
              <p:nvPr/>
            </p:nvSpPr>
            <p:spPr bwMode="auto">
              <a:xfrm>
                <a:off x="3264" y="2496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9234" name="Line 21"/>
              <p:cNvSpPr>
                <a:spLocks noChangeShapeType="1"/>
              </p:cNvSpPr>
              <p:nvPr/>
            </p:nvSpPr>
            <p:spPr bwMode="auto">
              <a:xfrm>
                <a:off x="4272" y="2640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9235" name="Line 22"/>
              <p:cNvSpPr>
                <a:spLocks noChangeShapeType="1"/>
              </p:cNvSpPr>
              <p:nvPr/>
            </p:nvSpPr>
            <p:spPr bwMode="auto">
              <a:xfrm>
                <a:off x="4080" y="2496"/>
                <a:ext cx="192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8" name="Group 23"/>
            <p:cNvGrpSpPr>
              <a:grpSpLocks/>
            </p:cNvGrpSpPr>
            <p:nvPr/>
          </p:nvGrpSpPr>
          <p:grpSpPr bwMode="auto">
            <a:xfrm>
              <a:off x="2980" y="2360"/>
              <a:ext cx="236" cy="257"/>
              <a:chOff x="484" y="3272"/>
              <a:chExt cx="236" cy="257"/>
            </a:xfrm>
          </p:grpSpPr>
          <p:sp>
            <p:nvSpPr>
              <p:cNvPr id="9231" name="Line 24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9232" name="Text Box 25"/>
              <p:cNvSpPr txBox="1">
                <a:spLocks noChangeArrowheads="1"/>
              </p:cNvSpPr>
              <p:nvPr/>
            </p:nvSpPr>
            <p:spPr bwMode="auto">
              <a:xfrm>
                <a:off x="484" y="3272"/>
                <a:ext cx="20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prstClr val="black"/>
                    </a:solidFill>
                    <a:latin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9230" name="Text Box 26"/>
            <p:cNvSpPr txBox="1">
              <a:spLocks noChangeArrowheads="1"/>
            </p:cNvSpPr>
            <p:nvPr/>
          </p:nvSpPr>
          <p:spPr bwMode="auto">
            <a:xfrm>
              <a:off x="2688" y="1142"/>
              <a:ext cx="430" cy="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0" b="1">
                  <a:solidFill>
                    <a:srgbClr val="FF0000"/>
                  </a:solidFill>
                  <a:latin typeface="Times New Roman" pitchFamily="18" charset="0"/>
                </a:rPr>
                <a:t>+</a:t>
              </a:r>
            </a:p>
          </p:txBody>
        </p:sp>
      </p:grpSp>
      <p:grpSp>
        <p:nvGrpSpPr>
          <p:cNvPr id="9" name="Group 27"/>
          <p:cNvGrpSpPr>
            <a:grpSpLocks/>
          </p:cNvGrpSpPr>
          <p:nvPr/>
        </p:nvGrpSpPr>
        <p:grpSpPr bwMode="auto">
          <a:xfrm>
            <a:off x="1143000" y="4114800"/>
            <a:ext cx="3571875" cy="2514600"/>
            <a:chOff x="720" y="2592"/>
            <a:chExt cx="2250" cy="1584"/>
          </a:xfrm>
        </p:grpSpPr>
        <p:pic>
          <p:nvPicPr>
            <p:cNvPr id="9222" name="Picture 28" descr="win3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98" y="2592"/>
              <a:ext cx="1572" cy="1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3" name="Text Box 29"/>
            <p:cNvSpPr txBox="1">
              <a:spLocks noChangeArrowheads="1"/>
            </p:cNvSpPr>
            <p:nvPr/>
          </p:nvSpPr>
          <p:spPr bwMode="auto">
            <a:xfrm>
              <a:off x="720" y="3024"/>
              <a:ext cx="390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0" b="1">
                  <a:solidFill>
                    <a:srgbClr val="FF0000"/>
                  </a:solidFill>
                  <a:latin typeface="Times New Roman" pitchFamily="18" charset="0"/>
                </a:rPr>
                <a:t>=</a:t>
              </a:r>
            </a:p>
          </p:txBody>
        </p:sp>
      </p:grpSp>
      <p:sp>
        <p:nvSpPr>
          <p:cNvPr id="444446" name="Text Box 30"/>
          <p:cNvSpPr txBox="1">
            <a:spLocks noChangeArrowheads="1"/>
          </p:cNvSpPr>
          <p:nvPr/>
        </p:nvSpPr>
        <p:spPr bwMode="auto">
          <a:xfrm>
            <a:off x="5181600" y="4191000"/>
            <a:ext cx="36576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prstClr val="black"/>
                </a:solidFill>
                <a:latin typeface="Times New Roman" pitchFamily="18" charset="0"/>
              </a:rPr>
              <a:t>I</a:t>
            </a:r>
            <a:r>
              <a:rPr lang="en-US" sz="2800" baseline="-25000">
                <a:solidFill>
                  <a:prstClr val="black"/>
                </a:solidFill>
                <a:latin typeface="Times New Roman" pitchFamily="18" charset="0"/>
              </a:rPr>
              <a:t>blend</a:t>
            </a:r>
            <a:r>
              <a:rPr lang="en-US" sz="2800">
                <a:solidFill>
                  <a:prstClr val="black"/>
                </a:solidFill>
                <a:latin typeface="Times New Roman" pitchFamily="18" charset="0"/>
              </a:rPr>
              <a:t> = </a:t>
            </a:r>
            <a:r>
              <a:rPr lang="en-US" sz="2800">
                <a:solidFill>
                  <a:prstClr val="black"/>
                </a:solidFill>
                <a:latin typeface="Symbol" pitchFamily="18" charset="2"/>
              </a:rPr>
              <a:t>a</a:t>
            </a:r>
            <a:r>
              <a:rPr lang="en-US" sz="2800">
                <a:solidFill>
                  <a:prstClr val="black"/>
                </a:solidFill>
                <a:latin typeface="Times New Roman" pitchFamily="18" charset="0"/>
              </a:rPr>
              <a:t>I</a:t>
            </a:r>
            <a:r>
              <a:rPr lang="en-US" sz="2800" baseline="-25000">
                <a:solidFill>
                  <a:prstClr val="black"/>
                </a:solidFill>
                <a:latin typeface="Times New Roman" pitchFamily="18" charset="0"/>
              </a:rPr>
              <a:t>left</a:t>
            </a:r>
            <a:r>
              <a:rPr lang="en-US" sz="2800">
                <a:solidFill>
                  <a:prstClr val="black"/>
                </a:solidFill>
                <a:latin typeface="Times New Roman" pitchFamily="18" charset="0"/>
              </a:rPr>
              <a:t> + (1-</a:t>
            </a:r>
            <a:r>
              <a:rPr lang="en-US" sz="2800">
                <a:solidFill>
                  <a:prstClr val="black"/>
                </a:solidFill>
                <a:latin typeface="Symbol" pitchFamily="18" charset="2"/>
              </a:rPr>
              <a:t>a</a:t>
            </a:r>
            <a:r>
              <a:rPr lang="en-US" sz="2800">
                <a:solidFill>
                  <a:prstClr val="black"/>
                </a:solidFill>
                <a:latin typeface="Times New Roman" pitchFamily="18" charset="0"/>
              </a:rPr>
              <a:t>)I</a:t>
            </a:r>
            <a:r>
              <a:rPr lang="en-US" sz="2800" baseline="-25000">
                <a:solidFill>
                  <a:prstClr val="black"/>
                </a:solidFill>
                <a:latin typeface="Times New Roman" pitchFamily="18" charset="0"/>
              </a:rPr>
              <a:t>right</a:t>
            </a:r>
            <a:endParaRPr lang="en-US">
              <a:solidFill>
                <a:prstClr val="black"/>
              </a:solidFill>
              <a:latin typeface="Times New Roman" pitchFamily="18" charset="0"/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0" y="6488668"/>
            <a:ext cx="3677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Slide 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from 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Derek </a:t>
            </a:r>
            <a:r>
              <a:rPr lang="en-US" dirty="0" err="1" smtClean="0">
                <a:solidFill>
                  <a:prstClr val="black"/>
                </a:solidFill>
                <a:latin typeface="Arial" charset="0"/>
              </a:rPr>
              <a:t>Hoiem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 @ UIUC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052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Affect of Window Size</a:t>
            </a:r>
          </a:p>
        </p:txBody>
      </p:sp>
      <p:pic>
        <p:nvPicPr>
          <p:cNvPr id="14339" name="Picture 3" descr="win2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143000"/>
            <a:ext cx="3225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 descr="win1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1400" y="1143000"/>
            <a:ext cx="3225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Line 5"/>
          <p:cNvSpPr>
            <a:spLocks noChangeShapeType="1"/>
          </p:cNvSpPr>
          <p:nvPr/>
        </p:nvSpPr>
        <p:spPr bwMode="auto">
          <a:xfrm flipV="1">
            <a:off x="1066800" y="4648200"/>
            <a:ext cx="32004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 flipH="1" flipV="1">
            <a:off x="1066800" y="4648200"/>
            <a:ext cx="32004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 flipV="1">
            <a:off x="914400" y="44958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>
            <a:off x="1066800" y="5486400"/>
            <a:ext cx="3200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15950" y="5195888"/>
            <a:ext cx="374650" cy="366712"/>
            <a:chOff x="484" y="3273"/>
            <a:chExt cx="236" cy="231"/>
          </a:xfrm>
        </p:grpSpPr>
        <p:sp>
          <p:nvSpPr>
            <p:cNvPr id="14362" name="Line 10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4363" name="Text Box 11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prstClr val="black"/>
                  </a:solidFill>
                  <a:latin typeface="Times New Roman" pitchFamily="18" charset="0"/>
                </a:rPr>
                <a:t>0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609600" y="4433888"/>
            <a:ext cx="374650" cy="366712"/>
            <a:chOff x="484" y="3273"/>
            <a:chExt cx="236" cy="231"/>
          </a:xfrm>
        </p:grpSpPr>
        <p:sp>
          <p:nvSpPr>
            <p:cNvPr id="14360" name="Line 13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4361" name="Text Box 14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prstClr val="black"/>
                  </a:solidFill>
                  <a:latin typeface="Times New Roman" pitchFamily="18" charset="0"/>
                </a:rPr>
                <a:t>1</a:t>
              </a:r>
            </a:p>
          </p:txBody>
        </p:sp>
      </p:grpSp>
      <p:sp>
        <p:nvSpPr>
          <p:cNvPr id="14347" name="Text Box 15"/>
          <p:cNvSpPr txBox="1">
            <a:spLocks noChangeArrowheads="1"/>
          </p:cNvSpPr>
          <p:nvPr/>
        </p:nvSpPr>
        <p:spPr bwMode="auto">
          <a:xfrm>
            <a:off x="1371600" y="4464050"/>
            <a:ext cx="457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prstClr val="black"/>
                </a:solidFill>
                <a:latin typeface="Times New Roman" pitchFamily="18" charset="0"/>
              </a:rPr>
              <a:t>left</a:t>
            </a:r>
          </a:p>
        </p:txBody>
      </p:sp>
      <p:sp>
        <p:nvSpPr>
          <p:cNvPr id="14348" name="Text Box 16"/>
          <p:cNvSpPr txBox="1">
            <a:spLocks noChangeArrowheads="1"/>
          </p:cNvSpPr>
          <p:nvPr/>
        </p:nvSpPr>
        <p:spPr bwMode="auto">
          <a:xfrm>
            <a:off x="1335088" y="4953000"/>
            <a:ext cx="5699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prstClr val="black"/>
                </a:solidFill>
                <a:latin typeface="Times New Roman" pitchFamily="18" charset="0"/>
              </a:rPr>
              <a:t>right</a:t>
            </a:r>
          </a:p>
        </p:txBody>
      </p:sp>
      <p:sp>
        <p:nvSpPr>
          <p:cNvPr id="14349" name="Line 17"/>
          <p:cNvSpPr>
            <a:spLocks noChangeShapeType="1"/>
          </p:cNvSpPr>
          <p:nvPr/>
        </p:nvSpPr>
        <p:spPr bwMode="auto">
          <a:xfrm flipV="1">
            <a:off x="5632450" y="44958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5784850" y="4648200"/>
            <a:ext cx="1600200" cy="838200"/>
            <a:chOff x="3168" y="2928"/>
            <a:chExt cx="2016" cy="528"/>
          </a:xfrm>
        </p:grpSpPr>
        <p:sp>
          <p:nvSpPr>
            <p:cNvPr id="14357" name="Line 19"/>
            <p:cNvSpPr>
              <a:spLocks noChangeShapeType="1"/>
            </p:cNvSpPr>
            <p:nvPr/>
          </p:nvSpPr>
          <p:spPr bwMode="auto">
            <a:xfrm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4358" name="Line 20"/>
            <p:cNvSpPr>
              <a:spLocks noChangeShapeType="1"/>
            </p:cNvSpPr>
            <p:nvPr/>
          </p:nvSpPr>
          <p:spPr bwMode="auto">
            <a:xfrm flipH="1"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4359" name="Line 21"/>
            <p:cNvSpPr>
              <a:spLocks noChangeShapeType="1"/>
            </p:cNvSpPr>
            <p:nvPr/>
          </p:nvSpPr>
          <p:spPr bwMode="auto">
            <a:xfrm>
              <a:off x="3168" y="3456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5334000" y="5195888"/>
            <a:ext cx="374650" cy="366712"/>
            <a:chOff x="484" y="3273"/>
            <a:chExt cx="236" cy="231"/>
          </a:xfrm>
        </p:grpSpPr>
        <p:sp>
          <p:nvSpPr>
            <p:cNvPr id="14355" name="Line 23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4356" name="Text Box 24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prstClr val="black"/>
                  </a:solidFill>
                  <a:latin typeface="Times New Roman" pitchFamily="18" charset="0"/>
                </a:rPr>
                <a:t>0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5334000" y="4433888"/>
            <a:ext cx="374650" cy="366712"/>
            <a:chOff x="484" y="3273"/>
            <a:chExt cx="236" cy="231"/>
          </a:xfrm>
        </p:grpSpPr>
        <p:sp>
          <p:nvSpPr>
            <p:cNvPr id="14353" name="Line 26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4354" name="Text Box 27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prstClr val="black"/>
                  </a:solidFill>
                  <a:latin typeface="Times New Roman" pitchFamily="18" charset="0"/>
                </a:rPr>
                <a:t>1</a:t>
              </a:r>
            </a:p>
          </p:txBody>
        </p:sp>
      </p:grpSp>
      <p:sp>
        <p:nvSpPr>
          <p:cNvPr id="28" name="Rectangle 27"/>
          <p:cNvSpPr/>
          <p:nvPr/>
        </p:nvSpPr>
        <p:spPr>
          <a:xfrm>
            <a:off x="0" y="6488668"/>
            <a:ext cx="3677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Slide 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from 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Derek </a:t>
            </a:r>
            <a:r>
              <a:rPr lang="en-US" dirty="0" err="1" smtClean="0">
                <a:solidFill>
                  <a:prstClr val="black"/>
                </a:solidFill>
                <a:latin typeface="Arial" charset="0"/>
              </a:rPr>
              <a:t>Hoiem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 @ UIUC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96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Affect of Window Size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185988" y="4433888"/>
            <a:ext cx="557212" cy="1128712"/>
            <a:chOff x="384" y="2793"/>
            <a:chExt cx="351" cy="711"/>
          </a:xfrm>
        </p:grpSpPr>
        <p:sp>
          <p:nvSpPr>
            <p:cNvPr id="15377" name="Line 4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15385" name="Line 6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5386" name="Line 7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5387" name="Line 8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15383" name="Line 10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5384" name="Text Box 11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prstClr val="black"/>
                    </a:solidFill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15381" name="Line 13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5382" name="Text Box 14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prstClr val="black"/>
                    </a:solidFill>
                    <a:latin typeface="Times New Roman" pitchFamily="18" charset="0"/>
                  </a:rPr>
                  <a:t>1</a:t>
                </a:r>
              </a:p>
            </p:txBody>
          </p:sp>
        </p:grpSp>
      </p:grpSp>
      <p:sp>
        <p:nvSpPr>
          <p:cNvPr id="15364" name="Line 15"/>
          <p:cNvSpPr>
            <a:spLocks noChangeShapeType="1"/>
          </p:cNvSpPr>
          <p:nvPr/>
        </p:nvSpPr>
        <p:spPr bwMode="auto">
          <a:xfrm flipV="1">
            <a:off x="6318250" y="44958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6470650" y="4648200"/>
            <a:ext cx="19050" cy="838200"/>
            <a:chOff x="3168" y="2928"/>
            <a:chExt cx="2016" cy="528"/>
          </a:xfrm>
        </p:grpSpPr>
        <p:sp>
          <p:nvSpPr>
            <p:cNvPr id="15374" name="Line 17"/>
            <p:cNvSpPr>
              <a:spLocks noChangeShapeType="1"/>
            </p:cNvSpPr>
            <p:nvPr/>
          </p:nvSpPr>
          <p:spPr bwMode="auto">
            <a:xfrm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5375" name="Line 18"/>
            <p:cNvSpPr>
              <a:spLocks noChangeShapeType="1"/>
            </p:cNvSpPr>
            <p:nvPr/>
          </p:nvSpPr>
          <p:spPr bwMode="auto">
            <a:xfrm flipH="1"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5376" name="Line 19"/>
            <p:cNvSpPr>
              <a:spLocks noChangeShapeType="1"/>
            </p:cNvSpPr>
            <p:nvPr/>
          </p:nvSpPr>
          <p:spPr bwMode="auto">
            <a:xfrm>
              <a:off x="3168" y="3456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6019800" y="5195888"/>
            <a:ext cx="374650" cy="366712"/>
            <a:chOff x="484" y="3273"/>
            <a:chExt cx="236" cy="231"/>
          </a:xfrm>
        </p:grpSpPr>
        <p:sp>
          <p:nvSpPr>
            <p:cNvPr id="15372" name="Line 21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5373" name="Text Box 22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prstClr val="black"/>
                  </a:solidFill>
                  <a:latin typeface="Times New Roman" pitchFamily="18" charset="0"/>
                </a:rPr>
                <a:t>0</a:t>
              </a:r>
            </a:p>
          </p:txBody>
        </p:sp>
      </p:grpSp>
      <p:grpSp>
        <p:nvGrpSpPr>
          <p:cNvPr id="8" name="Group 23"/>
          <p:cNvGrpSpPr>
            <a:grpSpLocks/>
          </p:cNvGrpSpPr>
          <p:nvPr/>
        </p:nvGrpSpPr>
        <p:grpSpPr bwMode="auto">
          <a:xfrm>
            <a:off x="6019800" y="4433888"/>
            <a:ext cx="374650" cy="366712"/>
            <a:chOff x="484" y="3273"/>
            <a:chExt cx="236" cy="231"/>
          </a:xfrm>
        </p:grpSpPr>
        <p:sp>
          <p:nvSpPr>
            <p:cNvPr id="15370" name="Line 24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5371" name="Text Box 25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prstClr val="black"/>
                  </a:solidFill>
                  <a:latin typeface="Times New Roman" pitchFamily="18" charset="0"/>
                </a:rPr>
                <a:t>1</a:t>
              </a:r>
            </a:p>
          </p:txBody>
        </p:sp>
      </p:grpSp>
      <p:pic>
        <p:nvPicPr>
          <p:cNvPr id="15368" name="Picture 26" descr="win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143000"/>
            <a:ext cx="3225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27" descr="wi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143000"/>
            <a:ext cx="3225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27"/>
          <p:cNvSpPr/>
          <p:nvPr/>
        </p:nvSpPr>
        <p:spPr>
          <a:xfrm>
            <a:off x="0" y="6488668"/>
            <a:ext cx="3677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Slide 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from 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Derek </a:t>
            </a:r>
            <a:r>
              <a:rPr lang="en-US" dirty="0" err="1" smtClean="0">
                <a:solidFill>
                  <a:prstClr val="black"/>
                </a:solidFill>
                <a:latin typeface="Arial" charset="0"/>
              </a:rPr>
              <a:t>Hoiem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 @ UIUC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638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Good Window Size</a:t>
            </a:r>
          </a:p>
        </p:txBody>
      </p:sp>
      <p:pic>
        <p:nvPicPr>
          <p:cNvPr id="16387" name="Picture 3" descr="win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1143000"/>
            <a:ext cx="3225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886200" y="4419600"/>
            <a:ext cx="658813" cy="1128713"/>
            <a:chOff x="2481" y="2793"/>
            <a:chExt cx="415" cy="711"/>
          </a:xfrm>
        </p:grpSpPr>
        <p:sp>
          <p:nvSpPr>
            <p:cNvPr id="16390" name="Line 5"/>
            <p:cNvSpPr>
              <a:spLocks noChangeShapeType="1"/>
            </p:cNvSpPr>
            <p:nvPr/>
          </p:nvSpPr>
          <p:spPr bwMode="auto">
            <a:xfrm flipV="1">
              <a:off x="2673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769" y="2928"/>
              <a:ext cx="127" cy="528"/>
              <a:chOff x="672" y="2928"/>
              <a:chExt cx="2016" cy="528"/>
            </a:xfrm>
          </p:grpSpPr>
          <p:sp>
            <p:nvSpPr>
              <p:cNvPr id="16398" name="Line 7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6399" name="Line 8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6400" name="Line 9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2485" y="3273"/>
              <a:ext cx="236" cy="231"/>
              <a:chOff x="484" y="3273"/>
              <a:chExt cx="236" cy="231"/>
            </a:xfrm>
          </p:grpSpPr>
          <p:sp>
            <p:nvSpPr>
              <p:cNvPr id="16396" name="Line 11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6397" name="Text Box 12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prstClr val="black"/>
                    </a:solidFill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5" name="Group 13"/>
            <p:cNvGrpSpPr>
              <a:grpSpLocks/>
            </p:cNvGrpSpPr>
            <p:nvPr/>
          </p:nvGrpSpPr>
          <p:grpSpPr bwMode="auto">
            <a:xfrm>
              <a:off x="2481" y="2793"/>
              <a:ext cx="236" cy="231"/>
              <a:chOff x="484" y="3273"/>
              <a:chExt cx="236" cy="231"/>
            </a:xfrm>
          </p:grpSpPr>
          <p:sp>
            <p:nvSpPr>
              <p:cNvPr id="16394" name="Line 14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6395" name="Text Box 15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prstClr val="black"/>
                    </a:solidFill>
                    <a:latin typeface="Times New Roman" pitchFamily="18" charset="0"/>
                  </a:rPr>
                  <a:t>1</a:t>
                </a:r>
              </a:p>
            </p:txBody>
          </p:sp>
        </p:grpSp>
      </p:grpSp>
      <p:sp>
        <p:nvSpPr>
          <p:cNvPr id="16389" name="Rectangle 16"/>
          <p:cNvSpPr>
            <a:spLocks noChangeArrowheads="1"/>
          </p:cNvSpPr>
          <p:nvPr/>
        </p:nvSpPr>
        <p:spPr bwMode="auto">
          <a:xfrm>
            <a:off x="838200" y="56388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800">
                <a:solidFill>
                  <a:prstClr val="black"/>
                </a:solidFill>
                <a:latin typeface="Arial" charset="0"/>
              </a:rPr>
              <a:t>“Optimal” Window:  smooth but not ghosted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488668"/>
            <a:ext cx="3677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Slide 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from 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Derek </a:t>
            </a:r>
            <a:r>
              <a:rPr lang="en-US" dirty="0" err="1" smtClean="0">
                <a:solidFill>
                  <a:prstClr val="black"/>
                </a:solidFill>
                <a:latin typeface="Arial" charset="0"/>
              </a:rPr>
              <a:t>Hoiem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 @ UIUC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980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much should we blend?</a:t>
            </a:r>
          </a:p>
        </p:txBody>
      </p:sp>
      <p:pic>
        <p:nvPicPr>
          <p:cNvPr id="21507" name="Picture 3" descr="ap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95400"/>
            <a:ext cx="349091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oran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95400"/>
            <a:ext cx="3429000" cy="24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29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3886200"/>
            <a:ext cx="4209552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83549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2: Pyramid Blending</a:t>
            </a:r>
          </a:p>
        </p:txBody>
      </p:sp>
      <p:pic>
        <p:nvPicPr>
          <p:cNvPr id="21507" name="Picture 3" descr="ap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95400"/>
            <a:ext cx="349091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oran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95400"/>
            <a:ext cx="3429000" cy="24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29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3929062"/>
            <a:ext cx="4105172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23561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2: Pyramid Blending</a:t>
            </a:r>
          </a:p>
        </p:txBody>
      </p:sp>
      <p:graphicFrame>
        <p:nvGraphicFramePr>
          <p:cNvPr id="2050" name="Object 6"/>
          <p:cNvGraphicFramePr>
            <a:graphicFrameLocks noGrp="1" noChangeAspect="1"/>
          </p:cNvGraphicFramePr>
          <p:nvPr>
            <p:ph sz="half" idx="1"/>
          </p:nvPr>
        </p:nvGraphicFramePr>
        <p:xfrm>
          <a:off x="-76200" y="2438400"/>
          <a:ext cx="3733800" cy="350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387" name="Photo Editor Photo" r:id="rId3" imgW="4896533" imgH="3419952" progId="MSPhotoEd.3">
                  <p:embed/>
                </p:oleObj>
              </mc:Choice>
              <mc:Fallback>
                <p:oleObj name="Photo Editor Photo" r:id="rId3" imgW="4896533" imgH="341995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7688" r="32880" b="22145"/>
                      <a:stretch>
                        <a:fillRect/>
                      </a:stretch>
                    </p:blipFill>
                    <p:spPr bwMode="auto">
                      <a:xfrm>
                        <a:off x="-76200" y="2438400"/>
                        <a:ext cx="3733800" cy="350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11"/>
          <p:cNvGraphicFramePr>
            <a:graphicFrameLocks noGrp="1" noChangeAspect="1"/>
          </p:cNvGraphicFramePr>
          <p:nvPr>
            <p:ph sz="half" idx="2"/>
          </p:nvPr>
        </p:nvGraphicFramePr>
        <p:xfrm>
          <a:off x="5410200" y="2438400"/>
          <a:ext cx="3657600" cy="351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388" name="Photo Editor Photo" r:id="rId5" imgW="4896533" imgH="3419952" progId="MSPhotoEd.3">
                  <p:embed/>
                </p:oleObj>
              </mc:Choice>
              <mc:Fallback>
                <p:oleObj name="Photo Editor Photo" r:id="rId5" imgW="4896533" imgH="341995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7688" r="32880" b="22145"/>
                      <a:stretch>
                        <a:fillRect/>
                      </a:stretch>
                    </p:blipFill>
                    <p:spPr bwMode="auto">
                      <a:xfrm>
                        <a:off x="5410200" y="2438400"/>
                        <a:ext cx="3657600" cy="3511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4038600" y="2209800"/>
            <a:ext cx="838200" cy="1128713"/>
            <a:chOff x="384" y="2793"/>
            <a:chExt cx="351" cy="711"/>
          </a:xfrm>
        </p:grpSpPr>
        <p:sp>
          <p:nvSpPr>
            <p:cNvPr id="2081" name="Line 42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grpSp>
          <p:nvGrpSpPr>
            <p:cNvPr id="3" name="Group 43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2089" name="Line 44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90" name="Line 45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91" name="Line 46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4" name="Group 47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2087" name="Line 48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88" name="Text Box 49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prstClr val="black"/>
                    </a:solidFill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5" name="Group 50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2085" name="Line 51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86" name="Text Box 52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prstClr val="black"/>
                    </a:solidFill>
                    <a:latin typeface="Times New Roman" pitchFamily="18" charset="0"/>
                  </a:rPr>
                  <a:t>1</a:t>
                </a:r>
              </a:p>
            </p:txBody>
          </p:sp>
        </p:grpSp>
      </p:grp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4038600" y="3214688"/>
            <a:ext cx="838200" cy="1128712"/>
            <a:chOff x="384" y="2793"/>
            <a:chExt cx="351" cy="711"/>
          </a:xfrm>
        </p:grpSpPr>
        <p:sp>
          <p:nvSpPr>
            <p:cNvPr id="2070" name="Line 54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grpSp>
          <p:nvGrpSpPr>
            <p:cNvPr id="7" name="Group 55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2078" name="Line 56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79" name="Line 57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80" name="Line 58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8" name="Group 59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2076" name="Line 60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77" name="Text Box 61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prstClr val="black"/>
                    </a:solidFill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9" name="Group 62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2074" name="Line 63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75" name="Text Box 64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prstClr val="black"/>
                    </a:solidFill>
                    <a:latin typeface="Times New Roman" pitchFamily="18" charset="0"/>
                  </a:rPr>
                  <a:t>1</a:t>
                </a:r>
              </a:p>
            </p:txBody>
          </p:sp>
        </p:grpSp>
      </p:grpSp>
      <p:grpSp>
        <p:nvGrpSpPr>
          <p:cNvPr id="10" name="Group 65"/>
          <p:cNvGrpSpPr>
            <a:grpSpLocks/>
          </p:cNvGrpSpPr>
          <p:nvPr/>
        </p:nvGrpSpPr>
        <p:grpSpPr bwMode="auto">
          <a:xfrm>
            <a:off x="4038600" y="4662488"/>
            <a:ext cx="838200" cy="1128712"/>
            <a:chOff x="384" y="2793"/>
            <a:chExt cx="351" cy="711"/>
          </a:xfrm>
        </p:grpSpPr>
        <p:sp>
          <p:nvSpPr>
            <p:cNvPr id="2059" name="Line 66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grpSp>
          <p:nvGrpSpPr>
            <p:cNvPr id="11" name="Group 67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2067" name="Line 68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68" name="Line 69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69" name="Line 70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12" name="Group 71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2065" name="Line 72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66" name="Text Box 73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prstClr val="black"/>
                    </a:solidFill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13" name="Group 74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2063" name="Line 75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64" name="Text Box 76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prstClr val="black"/>
                    </a:solidFill>
                    <a:latin typeface="Times New Roman" pitchFamily="18" charset="0"/>
                  </a:rPr>
                  <a:t>1</a:t>
                </a:r>
              </a:p>
            </p:txBody>
          </p:sp>
        </p:grpSp>
      </p:grpSp>
      <p:sp>
        <p:nvSpPr>
          <p:cNvPr id="2056" name="Text Box 77"/>
          <p:cNvSpPr txBox="1">
            <a:spLocks noChangeArrowheads="1"/>
          </p:cNvSpPr>
          <p:nvPr/>
        </p:nvSpPr>
        <p:spPr bwMode="auto">
          <a:xfrm>
            <a:off x="898525" y="6400800"/>
            <a:ext cx="1862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Left pyramid</a:t>
            </a:r>
          </a:p>
        </p:txBody>
      </p:sp>
      <p:sp>
        <p:nvSpPr>
          <p:cNvPr id="2057" name="Text Box 78"/>
          <p:cNvSpPr txBox="1">
            <a:spLocks noChangeArrowheads="1"/>
          </p:cNvSpPr>
          <p:nvPr/>
        </p:nvSpPr>
        <p:spPr bwMode="auto">
          <a:xfrm>
            <a:off x="6172200" y="6400800"/>
            <a:ext cx="2066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Right pyramid</a:t>
            </a:r>
          </a:p>
        </p:txBody>
      </p:sp>
      <p:sp>
        <p:nvSpPr>
          <p:cNvPr id="2058" name="Text Box 79"/>
          <p:cNvSpPr txBox="1">
            <a:spLocks noChangeArrowheads="1"/>
          </p:cNvSpPr>
          <p:nvPr/>
        </p:nvSpPr>
        <p:spPr bwMode="auto">
          <a:xfrm>
            <a:off x="4098925" y="6400800"/>
            <a:ext cx="931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blend</a:t>
            </a:r>
          </a:p>
        </p:txBody>
      </p:sp>
      <p:sp>
        <p:nvSpPr>
          <p:cNvPr id="44" name="Content Placeholder 3"/>
          <p:cNvSpPr txBox="1">
            <a:spLocks/>
          </p:cNvSpPr>
          <p:nvPr/>
        </p:nvSpPr>
        <p:spPr bwMode="auto">
          <a:xfrm>
            <a:off x="457200" y="990600"/>
            <a:ext cx="82296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At low frequencies, blend slowly</a:t>
            </a: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At high frequencies, blend quickly</a:t>
            </a: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1684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609600" y="685800"/>
            <a:ext cx="80010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22531" name="Picture 3" descr="level0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6988" y="4340225"/>
            <a:ext cx="7466012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17475" y="255588"/>
            <a:ext cx="8643938" cy="2068512"/>
            <a:chOff x="74" y="161"/>
            <a:chExt cx="5445" cy="1303"/>
          </a:xfrm>
        </p:grpSpPr>
        <p:pic>
          <p:nvPicPr>
            <p:cNvPr id="22541" name="Picture 5" descr="level4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16" y="161"/>
              <a:ext cx="4703" cy="1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42" name="Text Box 6"/>
            <p:cNvSpPr txBox="1">
              <a:spLocks noChangeArrowheads="1"/>
            </p:cNvSpPr>
            <p:nvPr/>
          </p:nvSpPr>
          <p:spPr bwMode="auto">
            <a:xfrm>
              <a:off x="74" y="432"/>
              <a:ext cx="807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prstClr val="black"/>
                  </a:solidFill>
                  <a:latin typeface="Times New Roman" pitchFamily="18" charset="0"/>
                </a:rPr>
                <a:t>laplacian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prstClr val="black"/>
                  </a:solidFill>
                  <a:latin typeface="Times New Roman" pitchFamily="18" charset="0"/>
                </a:rPr>
                <a:t>level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prstClr val="black"/>
                  </a:solidFill>
                  <a:latin typeface="Times New Roman" pitchFamily="18" charset="0"/>
                </a:rPr>
                <a:t>4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17475" y="2305050"/>
            <a:ext cx="8645525" cy="2062163"/>
            <a:chOff x="74" y="1452"/>
            <a:chExt cx="5446" cy="1299"/>
          </a:xfrm>
        </p:grpSpPr>
        <p:pic>
          <p:nvPicPr>
            <p:cNvPr id="22539" name="Picture 8" descr="level2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16" y="1452"/>
              <a:ext cx="4704" cy="1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40" name="Text Box 9"/>
            <p:cNvSpPr txBox="1">
              <a:spLocks noChangeArrowheads="1"/>
            </p:cNvSpPr>
            <p:nvPr/>
          </p:nvSpPr>
          <p:spPr bwMode="auto">
            <a:xfrm>
              <a:off x="74" y="1728"/>
              <a:ext cx="807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prstClr val="black"/>
                  </a:solidFill>
                  <a:latin typeface="Times New Roman" pitchFamily="18" charset="0"/>
                </a:rPr>
                <a:t>laplacian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prstClr val="black"/>
                  </a:solidFill>
                  <a:latin typeface="Times New Roman" pitchFamily="18" charset="0"/>
                </a:rPr>
                <a:t>level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prstClr val="black"/>
                  </a:solidFill>
                  <a:latin typeface="Times New Roman" pitchFamily="18" charset="0"/>
                </a:rPr>
                <a:t>2</a:t>
              </a:r>
            </a:p>
          </p:txBody>
        </p:sp>
      </p:grpSp>
      <p:sp>
        <p:nvSpPr>
          <p:cNvPr id="22534" name="Text Box 10"/>
          <p:cNvSpPr txBox="1">
            <a:spLocks noChangeArrowheads="1"/>
          </p:cNvSpPr>
          <p:nvPr/>
        </p:nvSpPr>
        <p:spPr bwMode="auto">
          <a:xfrm>
            <a:off x="117475" y="4756150"/>
            <a:ext cx="128111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Times New Roman" pitchFamily="18" charset="0"/>
              </a:rPr>
              <a:t>laplacian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Times New Roman" pitchFamily="18" charset="0"/>
              </a:rPr>
              <a:t>level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Times New Roman" pitchFamily="18" charset="0"/>
              </a:rPr>
              <a:t>0</a:t>
            </a:r>
          </a:p>
        </p:txBody>
      </p:sp>
      <p:sp>
        <p:nvSpPr>
          <p:cNvPr id="22535" name="Text Box 11"/>
          <p:cNvSpPr txBox="1">
            <a:spLocks noChangeArrowheads="1"/>
          </p:cNvSpPr>
          <p:nvPr/>
        </p:nvSpPr>
        <p:spPr bwMode="auto">
          <a:xfrm>
            <a:off x="1631950" y="6324600"/>
            <a:ext cx="1679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Times New Roman" pitchFamily="18" charset="0"/>
              </a:rPr>
              <a:t>left pyramid</a:t>
            </a:r>
          </a:p>
        </p:txBody>
      </p:sp>
      <p:sp>
        <p:nvSpPr>
          <p:cNvPr id="22536" name="Text Box 12"/>
          <p:cNvSpPr txBox="1">
            <a:spLocks noChangeArrowheads="1"/>
          </p:cNvSpPr>
          <p:nvPr/>
        </p:nvSpPr>
        <p:spPr bwMode="auto">
          <a:xfrm>
            <a:off x="3951288" y="6324600"/>
            <a:ext cx="18494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Times New Roman" pitchFamily="18" charset="0"/>
              </a:rPr>
              <a:t>right pyramid</a:t>
            </a:r>
          </a:p>
        </p:txBody>
      </p:sp>
      <p:sp>
        <p:nvSpPr>
          <p:cNvPr id="22537" name="Text Box 13"/>
          <p:cNvSpPr txBox="1">
            <a:spLocks noChangeArrowheads="1"/>
          </p:cNvSpPr>
          <p:nvPr/>
        </p:nvSpPr>
        <p:spPr bwMode="auto">
          <a:xfrm>
            <a:off x="6500813" y="6324600"/>
            <a:ext cx="2238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Times New Roman" pitchFamily="18" charset="0"/>
              </a:rPr>
              <a:t>blended pyramid</a:t>
            </a:r>
          </a:p>
        </p:txBody>
      </p:sp>
      <p:sp>
        <p:nvSpPr>
          <p:cNvPr id="22538" name="Line 14"/>
          <p:cNvSpPr>
            <a:spLocks noChangeShapeType="1"/>
          </p:cNvSpPr>
          <p:nvPr/>
        </p:nvSpPr>
        <p:spPr bwMode="auto">
          <a:xfrm flipV="1">
            <a:off x="2514600" y="304800"/>
            <a:ext cx="0" cy="5943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791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2: Pyramid Blending</a:t>
            </a:r>
          </a:p>
        </p:txBody>
      </p:sp>
      <p:pic>
        <p:nvPicPr>
          <p:cNvPr id="21507" name="Picture 3" descr="ap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95400"/>
            <a:ext cx="349091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oran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95400"/>
            <a:ext cx="3429000" cy="24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 descr="contrib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4038600"/>
            <a:ext cx="8763000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39964" y="4038600"/>
            <a:ext cx="3204036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625297" y="6488668"/>
            <a:ext cx="2518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Burt and </a:t>
            </a:r>
            <a:r>
              <a:rPr lang="en-US" dirty="0" err="1" smtClean="0">
                <a:solidFill>
                  <a:prstClr val="black"/>
                </a:solidFill>
                <a:latin typeface="Arial" charset="0"/>
              </a:rPr>
              <a:t>Adelson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 1983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59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  <a:cs typeface="Arial" charset="0"/>
              </a:rPr>
              <a:t>The Challenge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19600"/>
            <a:ext cx="7910513" cy="1371600"/>
          </a:xfrm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  <a:cs typeface="Arial" charset="0"/>
              </a:rPr>
              <a:t>Need to model the whole spectrum: from repeated to stochastic texture</a:t>
            </a:r>
          </a:p>
        </p:txBody>
      </p:sp>
      <p:pic>
        <p:nvPicPr>
          <p:cNvPr id="12292" name="Picture 10" descr="C:\Documents and Settings\James\Desktop\comp_photo\hays_slides\15\Texture_spectr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1295400"/>
            <a:ext cx="8215312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32130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Laplacian</a:t>
            </a:r>
            <a:r>
              <a:rPr lang="en-US" dirty="0" smtClean="0"/>
              <a:t> Pyramid Blending</a:t>
            </a:r>
          </a:p>
        </p:txBody>
      </p:sp>
      <p:sp>
        <p:nvSpPr>
          <p:cNvPr id="453646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486400"/>
          </a:xfrm>
        </p:spPr>
        <p:txBody>
          <a:bodyPr>
            <a:normAutofit lnSpcReduction="10000"/>
          </a:bodyPr>
          <a:lstStyle/>
          <a:p>
            <a:pPr marL="533400" indent="-533400">
              <a:buNone/>
            </a:pPr>
            <a:r>
              <a:rPr lang="en-US" dirty="0" smtClean="0"/>
              <a:t>Implementation:</a:t>
            </a:r>
          </a:p>
          <a:p>
            <a:pPr marL="438150" indent="-381000">
              <a:buFontTx/>
              <a:buAutoNum type="arabicPeriod"/>
            </a:pPr>
            <a:r>
              <a:rPr lang="en-US" dirty="0" smtClean="0"/>
              <a:t>Build </a:t>
            </a:r>
            <a:r>
              <a:rPr lang="en-US" dirty="0" err="1" smtClean="0"/>
              <a:t>Laplacian</a:t>
            </a:r>
            <a:r>
              <a:rPr lang="en-US" dirty="0" smtClean="0"/>
              <a:t> pyramids for each image</a:t>
            </a:r>
            <a:endParaRPr lang="en-US" i="1" dirty="0" smtClean="0"/>
          </a:p>
          <a:p>
            <a:pPr marL="438150" indent="-381000">
              <a:buFontTx/>
              <a:buAutoNum type="arabicPeriod"/>
            </a:pPr>
            <a:r>
              <a:rPr lang="en-US" dirty="0" smtClean="0"/>
              <a:t>Build a Gaussian pyramid of region mask</a:t>
            </a:r>
            <a:endParaRPr lang="en-US" i="1" dirty="0" smtClean="0"/>
          </a:p>
          <a:p>
            <a:pPr marL="438150" indent="-381000">
              <a:buFontTx/>
              <a:buAutoNum type="arabicPeriod"/>
            </a:pPr>
            <a:r>
              <a:rPr lang="en-US" dirty="0" smtClean="0"/>
              <a:t>Blend each level of pyramid using region mask from the same level</a:t>
            </a:r>
          </a:p>
          <a:p>
            <a:pPr marL="438150" indent="-381000">
              <a:buFontTx/>
              <a:buAutoNum type="arabicPeriod"/>
            </a:pPr>
            <a:endParaRPr lang="en-US" dirty="0" smtClean="0"/>
          </a:p>
          <a:p>
            <a:pPr marL="438150" indent="-381000">
              <a:buFontTx/>
              <a:buAutoNum type="arabicPeriod"/>
            </a:pPr>
            <a:endParaRPr lang="en-US" dirty="0" smtClean="0"/>
          </a:p>
          <a:p>
            <a:pPr marL="438150" indent="-381000">
              <a:buFontTx/>
              <a:buAutoNum type="arabicPeriod"/>
            </a:pPr>
            <a:endParaRPr lang="en-US" dirty="0" smtClean="0"/>
          </a:p>
          <a:p>
            <a:pPr marL="438150" indent="-381000">
              <a:buFontTx/>
              <a:buAutoNum type="arabicPeriod"/>
            </a:pPr>
            <a:r>
              <a:rPr lang="en-US" dirty="0" smtClean="0"/>
              <a:t>Collapse the pyramid to get the final blended image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335213" y="3581400"/>
          <a:ext cx="4827587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403" name="Equation" r:id="rId3" imgW="1523880" imgH="228600" progId="Equation.3">
                  <p:embed/>
                </p:oleObj>
              </mc:Choice>
              <mc:Fallback>
                <p:oleObj name="Equation" r:id="rId3" imgW="15238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5213" y="3581400"/>
                        <a:ext cx="4827587" cy="72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842455" y="6396335"/>
            <a:ext cx="3301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 charset="0"/>
              </a:rPr>
              <a:t>Burt and </a:t>
            </a:r>
            <a:r>
              <a:rPr lang="en-US" sz="2400" dirty="0" err="1" smtClean="0">
                <a:solidFill>
                  <a:prstClr val="black"/>
                </a:solidFill>
                <a:latin typeface="Arial" charset="0"/>
              </a:rPr>
              <a:t>Adelson</a:t>
            </a:r>
            <a:r>
              <a:rPr lang="en-US" sz="2400" dirty="0" smtClean="0">
                <a:solidFill>
                  <a:prstClr val="black"/>
                </a:solidFill>
                <a:latin typeface="Arial" charset="0"/>
              </a:rPr>
              <a:t> 1983</a:t>
            </a:r>
            <a:endParaRPr 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21200" y="4379912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Region mask at level </a:t>
            </a:r>
            <a:r>
              <a:rPr lang="en-US" dirty="0" err="1" smtClean="0">
                <a:solidFill>
                  <a:prstClr val="black"/>
                </a:solidFill>
                <a:latin typeface="Arial" charset="0"/>
              </a:rPr>
              <a:t>i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 of Gaussian pyramid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10800000">
            <a:off x="4292600" y="4151312"/>
            <a:ext cx="3048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397000" y="4303712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Image 1 at level </a:t>
            </a:r>
            <a:r>
              <a:rPr lang="en-US" dirty="0" err="1" smtClean="0">
                <a:solidFill>
                  <a:prstClr val="black"/>
                </a:solidFill>
                <a:latin typeface="Arial" charset="0"/>
              </a:rPr>
              <a:t>i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 of </a:t>
            </a:r>
            <a:r>
              <a:rPr lang="en-US" dirty="0" err="1" smtClean="0">
                <a:solidFill>
                  <a:prstClr val="black"/>
                </a:solidFill>
                <a:latin typeface="Arial" charset="0"/>
              </a:rPr>
              <a:t>Laplacian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 pyramid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149600" y="4227512"/>
            <a:ext cx="4572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2596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Simplification: Two-band Blending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Brown &amp; Lowe, 2003</a:t>
            </a:r>
          </a:p>
          <a:p>
            <a:pPr lvl="1"/>
            <a:r>
              <a:rPr lang="en-US" smtClean="0"/>
              <a:t>Only use two bands: high freq. and low freq.</a:t>
            </a:r>
          </a:p>
          <a:p>
            <a:pPr lvl="1"/>
            <a:r>
              <a:rPr lang="en-US" smtClean="0"/>
              <a:t>Blends low freq. smoothly</a:t>
            </a:r>
          </a:p>
          <a:p>
            <a:pPr lvl="1"/>
            <a:r>
              <a:rPr lang="en-US" smtClean="0"/>
              <a:t>Blend high freq. with no smoothing: use binary alpha</a:t>
            </a:r>
          </a:p>
          <a:p>
            <a:pPr lvl="1"/>
            <a:endParaRPr lang="en-US" smtClean="0"/>
          </a:p>
        </p:txBody>
      </p:sp>
      <p:pic>
        <p:nvPicPr>
          <p:cNvPr id="26628" name="Picture 4" descr="7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146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2309" name="Picture 5" descr="pan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146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4951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 descr="high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62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3398570" y="3429000"/>
            <a:ext cx="262123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prstClr val="black"/>
                </a:solidFill>
                <a:latin typeface="Verdana" pitchFamily="34" charset="0"/>
              </a:rPr>
              <a:t>Low </a:t>
            </a:r>
            <a:r>
              <a:rPr lang="en-US" sz="2600" dirty="0" smtClean="0">
                <a:solidFill>
                  <a:prstClr val="black"/>
                </a:solidFill>
                <a:latin typeface="Verdana" pitchFamily="34" charset="0"/>
              </a:rPr>
              <a:t>frequency</a:t>
            </a:r>
            <a:endParaRPr lang="en-US" sz="2600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3429000" y="6369050"/>
            <a:ext cx="272222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prstClr val="black"/>
                </a:solidFill>
                <a:latin typeface="Verdana" pitchFamily="34" charset="0"/>
              </a:rPr>
              <a:t>High </a:t>
            </a:r>
            <a:r>
              <a:rPr lang="en-US" sz="2600" dirty="0" smtClean="0">
                <a:solidFill>
                  <a:prstClr val="black"/>
                </a:solidFill>
                <a:latin typeface="Verdana" pitchFamily="34" charset="0"/>
              </a:rPr>
              <a:t>frequency</a:t>
            </a:r>
            <a:endParaRPr lang="en-US" sz="2600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2-band Blending</a:t>
            </a:r>
          </a:p>
        </p:txBody>
      </p:sp>
    </p:spTree>
    <p:extLst>
      <p:ext uri="{BB962C8B-B14F-4D97-AF65-F5344CB8AC3E}">
        <p14:creationId xmlns:p14="http://schemas.microsoft.com/office/powerpoint/2010/main" val="4130461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linear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164763" cy="762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Linear Blending</a:t>
            </a:r>
          </a:p>
        </p:txBody>
      </p:sp>
    </p:spTree>
    <p:extLst>
      <p:ext uri="{BB962C8B-B14F-4D97-AF65-F5344CB8AC3E}">
        <p14:creationId xmlns:p14="http://schemas.microsoft.com/office/powerpoint/2010/main" val="15104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2band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164763" cy="762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2-band Blending</a:t>
            </a:r>
          </a:p>
        </p:txBody>
      </p:sp>
    </p:spTree>
    <p:extLst>
      <p:ext uri="{BB962C8B-B14F-4D97-AF65-F5344CB8AC3E}">
        <p14:creationId xmlns:p14="http://schemas.microsoft.com/office/powerpoint/2010/main" val="34560182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Blending Regions</a:t>
            </a:r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1905000" y="1524000"/>
          <a:ext cx="5337810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27" name="Photo Editor Photo" r:id="rId3" imgW="4447619" imgH="4191585" progId="MSPhotoEd.3">
                  <p:embed/>
                </p:oleObj>
              </mc:Choice>
              <mc:Fallback>
                <p:oleObj name="Photo Editor Photo" r:id="rId3" imgW="4447619" imgH="419158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1524000"/>
                        <a:ext cx="5337810" cy="50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74257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560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181100"/>
            <a:ext cx="79248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6"/>
          <p:cNvSpPr txBox="1">
            <a:spLocks noChangeArrowheads="1"/>
          </p:cNvSpPr>
          <p:nvPr/>
        </p:nvSpPr>
        <p:spPr bwMode="auto">
          <a:xfrm>
            <a:off x="517525" y="6288088"/>
            <a:ext cx="2544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© Chris Cameron</a:t>
            </a:r>
            <a:endParaRPr lang="ru-RU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778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idea: Poisson Blending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	A good blend should preserve gradients of source region without changing the background</a:t>
            </a:r>
            <a:endParaRPr lang="en-US" sz="2800" dirty="0"/>
          </a:p>
        </p:txBody>
      </p:sp>
      <p:pic>
        <p:nvPicPr>
          <p:cNvPr id="384002" name="Picture 2"/>
          <p:cNvPicPr>
            <a:picLocks noChangeAspect="1" noChangeArrowheads="1"/>
          </p:cNvPicPr>
          <p:nvPr/>
        </p:nvPicPr>
        <p:blipFill>
          <a:blip r:embed="rId2" cstate="print"/>
          <a:srcRect l="54600" t="16000" r="17800" b="17867"/>
          <a:stretch>
            <a:fillRect/>
          </a:stretch>
        </p:blipFill>
        <p:spPr bwMode="auto">
          <a:xfrm>
            <a:off x="2819400" y="1981200"/>
            <a:ext cx="3335594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215267" y="64886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Perez et al. 2003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98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idea: Poisson Blending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	A good blend should preserve gradients of source region without changing the background</a:t>
            </a:r>
            <a:endParaRPr lang="en-US" sz="2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9600" t="11733" r="58000" b="11467"/>
          <a:stretch>
            <a:fillRect/>
          </a:stretch>
        </p:blipFill>
        <p:spPr bwMode="auto">
          <a:xfrm>
            <a:off x="5105400" y="2133600"/>
            <a:ext cx="32575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54600" t="16000" r="17800" b="17867"/>
          <a:stretch>
            <a:fillRect/>
          </a:stretch>
        </p:blipFill>
        <p:spPr bwMode="auto">
          <a:xfrm>
            <a:off x="762000" y="2120348"/>
            <a:ext cx="3200400" cy="4313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ight Arrow 7"/>
          <p:cNvSpPr/>
          <p:nvPr/>
        </p:nvSpPr>
        <p:spPr>
          <a:xfrm>
            <a:off x="4191000" y="41910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15267" y="64886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Perez et al. 2003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" name="Explosion 1 10"/>
          <p:cNvSpPr/>
          <p:nvPr/>
        </p:nvSpPr>
        <p:spPr>
          <a:xfrm>
            <a:off x="2743200" y="1524000"/>
            <a:ext cx="3505200" cy="2438400"/>
          </a:xfrm>
          <a:prstGeom prst="irregularSeal1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Sub-part of assignment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3389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3: Poisson Blending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	A good blend should preserve gradients of source region without changing the background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	Treat pixels as variables to be solved</a:t>
            </a:r>
          </a:p>
          <a:p>
            <a:pPr lvl="1"/>
            <a:r>
              <a:rPr lang="en-US" sz="2400" dirty="0" smtClean="0"/>
              <a:t>Minimize squared difference between gradients of foreground region and gradients of target region</a:t>
            </a:r>
          </a:p>
          <a:p>
            <a:pPr lvl="1"/>
            <a:r>
              <a:rPr lang="en-US" sz="2400" dirty="0" smtClean="0"/>
              <a:t>Keep background pixels constant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7215267" y="64886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Perez et al. 2003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385026" name="Picture 2" descr="http://www.cs.illinois.edu/class/fa10/cs498dwh/projects/gradient/poissonblend_eq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4191000"/>
            <a:ext cx="7572375" cy="7334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0439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  <a:cs typeface="Arial" charset="0"/>
              </a:rPr>
              <a:t>Efros &amp; Leung Algorithm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3962400"/>
            <a:ext cx="8686800" cy="1143000"/>
          </a:xfrm>
        </p:spPr>
        <p:txBody>
          <a:bodyPr/>
          <a:lstStyle/>
          <a:p>
            <a:pPr eaLnBrk="1" hangingPunct="1">
              <a:spcBef>
                <a:spcPts val="700"/>
              </a:spcBef>
            </a:pPr>
            <a:r>
              <a:rPr lang="en-GB" sz="3300">
                <a:latin typeface="Times New Roman" charset="0"/>
                <a:cs typeface="Arial" charset="0"/>
              </a:rPr>
              <a:t>Assuming Markov property, compute P(</a:t>
            </a:r>
            <a:r>
              <a:rPr lang="en-GB" sz="3300" b="1">
                <a:latin typeface="Times New Roman" charset="0"/>
                <a:cs typeface="Arial" charset="0"/>
              </a:rPr>
              <a:t>p</a:t>
            </a:r>
            <a:r>
              <a:rPr lang="en-GB" sz="3300">
                <a:latin typeface="Times New Roman" charset="0"/>
                <a:cs typeface="Arial" charset="0"/>
              </a:rPr>
              <a:t>|N(</a:t>
            </a:r>
            <a:r>
              <a:rPr lang="en-GB" sz="3300" b="1">
                <a:latin typeface="Times New Roman" charset="0"/>
                <a:cs typeface="Arial" charset="0"/>
              </a:rPr>
              <a:t>p</a:t>
            </a:r>
            <a:r>
              <a:rPr lang="en-GB" sz="3300">
                <a:latin typeface="Times New Roman" charset="0"/>
                <a:cs typeface="Arial" charset="0"/>
              </a:rPr>
              <a:t>))</a:t>
            </a:r>
          </a:p>
          <a:p>
            <a:pPr lvl="1" eaLnBrk="1" hangingPunct="1">
              <a:spcBef>
                <a:spcPts val="700"/>
              </a:spcBef>
            </a:pPr>
            <a:r>
              <a:rPr lang="en-GB">
                <a:latin typeface="Times New Roman" charset="0"/>
                <a:cs typeface="Arial" charset="0"/>
              </a:rPr>
              <a:t>Building explicit probability tables infeasible </a:t>
            </a:r>
            <a:endParaRPr lang="en-US" sz="2900" i="1">
              <a:latin typeface="Times New Roman" charset="0"/>
              <a:cs typeface="Arial" charset="0"/>
            </a:endParaRPr>
          </a:p>
        </p:txBody>
      </p:sp>
      <p:grpSp>
        <p:nvGrpSpPr>
          <p:cNvPr id="13316" name="Group 4"/>
          <p:cNvGrpSpPr>
            <a:grpSpLocks/>
          </p:cNvGrpSpPr>
          <p:nvPr/>
        </p:nvGrpSpPr>
        <p:grpSpPr bwMode="auto">
          <a:xfrm>
            <a:off x="488950" y="1295400"/>
            <a:ext cx="3321050" cy="2227263"/>
            <a:chOff x="2852" y="973"/>
            <a:chExt cx="2092" cy="1403"/>
          </a:xfrm>
        </p:grpSpPr>
        <p:pic>
          <p:nvPicPr>
            <p:cNvPr id="13801" name="Picture 5" descr="ex2-part-large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2" y="973"/>
              <a:ext cx="2092" cy="1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802" name="Group 6"/>
            <p:cNvGrpSpPr>
              <a:grpSpLocks/>
            </p:cNvGrpSpPr>
            <p:nvPr/>
          </p:nvGrpSpPr>
          <p:grpSpPr bwMode="auto">
            <a:xfrm>
              <a:off x="3288" y="1296"/>
              <a:ext cx="1080" cy="648"/>
              <a:chOff x="3288" y="1296"/>
              <a:chExt cx="1080" cy="648"/>
            </a:xfrm>
          </p:grpSpPr>
          <p:sp>
            <p:nvSpPr>
              <p:cNvPr id="14060" name="Rectangle 7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4061" name="Rectangle 8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4062" name="Rectangle 9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4063" name="Rectangle 10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4064" name="Rectangle 11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4065" name="Rectangle 12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4066" name="Rectangle 13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4067" name="Rectangle 14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4068" name="Rectangle 15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4069" name="Rectangle 16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4070" name="Rectangle 17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4071" name="Rectangle 18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4072" name="Rectangle 19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4073" name="Rectangle 20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4074" name="Group 21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14169" name="Rectangle 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70" name="Rectangle 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71" name="Rectangle 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72" name="Rectangle 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73" name="Rectangle 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74" name="Rectangle 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75" name="Rectangle 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76" name="Rectangle 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77" name="Rectangle 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14075" name="Group 31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14160" name="Rectangle 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61" name="Rectangle 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62" name="Rectangle 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63" name="Rectangle 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64" name="Rectangle 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65" name="Rectangle 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66" name="Rectangle 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67" name="Rectangle 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68" name="Rectangle 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sp>
            <p:nvSpPr>
              <p:cNvPr id="14076" name="Rectangle 41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4077" name="Rectangle 42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4078" name="Rectangle 43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4079" name="Rectangle 44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4080" name="Rectangle 45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4081" name="Rectangle 46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4082" name="Rectangle 47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4083" name="Rectangle 48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4084" name="Rectangle 49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4085" name="Rectangle 50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4086" name="Rectangle 51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4087" name="Rectangle 52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4088" name="Rectangle 53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4089" name="Group 54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14151" name="Rectangle 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52" name="Rectangle 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53" name="Rectangle 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54" name="Rectangle 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55" name="Rectangle 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56" name="Rectangle 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57" name="Rectangle 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58" name="Rectangle 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59" name="Rectangle 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14090" name="Group 64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14142" name="Rectangle 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43" name="Rectangle 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44" name="Rectangle 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45" name="Rectangle 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46" name="Rectangle 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47" name="Rectangle 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48" name="Rectangle 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49" name="Rectangle 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50" name="Rectangle 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14091" name="Group 74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14133" name="Rectangle 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34" name="Rectangle 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35" name="Rectangle 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36" name="Rectangle 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37" name="Rectangle 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38" name="Rectangle 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39" name="Rectangle 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40" name="Rectangle 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41" name="Rectangle 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14092" name="Group 84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14124" name="Rectangle 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25" name="Rectangle 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26" name="Rectangle 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27" name="Rectangle 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28" name="Rectangle 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29" name="Rectangle 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30" name="Rectangle 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31" name="Rectangle 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32" name="Rectangle 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14093" name="Group 94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14115" name="Rectangle 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16" name="Rectangle 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17" name="Rectangle 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18" name="Rectangle 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19" name="Rectangle 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20" name="Rectangle 1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21" name="Rectangle 1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22" name="Rectangle 1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23" name="Rectangle 1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14094" name="Group 104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14106" name="Rectangle 1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07" name="Rectangle 1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08" name="Rectangle 1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09" name="Rectangle 1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10" name="Rectangle 1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11" name="Rectangle 1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12" name="Rectangle 1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13" name="Rectangle 1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14" name="Rectangle 1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14095" name="Group 114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14097" name="Rectangle 1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098" name="Rectangle 1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099" name="Rectangle 1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00" name="Rectangle 1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01" name="Rectangle 1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02" name="Rectangle 1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03" name="Rectangle 1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04" name="Rectangle 1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4105" name="Rectangle 1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sp>
            <p:nvSpPr>
              <p:cNvPr id="14096" name="Rectangle 124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</p:grpSp>
        <p:grpSp>
          <p:nvGrpSpPr>
            <p:cNvPr id="13803" name="Group 125"/>
            <p:cNvGrpSpPr>
              <a:grpSpLocks/>
            </p:cNvGrpSpPr>
            <p:nvPr/>
          </p:nvGrpSpPr>
          <p:grpSpPr bwMode="auto">
            <a:xfrm>
              <a:off x="3288" y="1296"/>
              <a:ext cx="1080" cy="1080"/>
              <a:chOff x="3384" y="1392"/>
              <a:chExt cx="1080" cy="1080"/>
            </a:xfrm>
          </p:grpSpPr>
          <p:grpSp>
            <p:nvGrpSpPr>
              <p:cNvPr id="13805" name="Group 126"/>
              <p:cNvGrpSpPr>
                <a:grpSpLocks/>
              </p:cNvGrpSpPr>
              <p:nvPr/>
            </p:nvGrpSpPr>
            <p:grpSpPr bwMode="auto">
              <a:xfrm>
                <a:off x="3384" y="2040"/>
                <a:ext cx="432" cy="432"/>
                <a:chOff x="2040" y="2544"/>
                <a:chExt cx="432" cy="432"/>
              </a:xfrm>
            </p:grpSpPr>
            <p:grpSp>
              <p:nvGrpSpPr>
                <p:cNvPr id="14020" name="Group 127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14051" name="Rectangle 1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4052" name="Rectangle 1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4053" name="Rectangle 1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4054" name="Rectangle 1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4055" name="Rectangle 1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4056" name="Rectangle 1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4057" name="Rectangle 1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4058" name="Rectangle 1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4059" name="Rectangle 1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14021" name="Group 137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14042" name="Rectangle 1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4043" name="Rectangle 1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4044" name="Rectangle 1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4045" name="Rectangle 1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4046" name="Rectangle 1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4047" name="Rectangle 1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4048" name="Rectangle 1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4049" name="Rectangle 1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4050" name="Rectangle 1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14022" name="Group 147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4033" name="Rectangle 1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4034" name="Rectangle 1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4035" name="Rectangle 1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4036" name="Rectangle 1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4037" name="Rectangle 1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4038" name="Rectangle 1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4039" name="Rectangle 1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4040" name="Rectangle 1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4041" name="Rectangle 1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14023" name="Group 157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4024" name="Rectangle 1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4025" name="Rectangle 1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4026" name="Rectangle 1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4027" name="Rectangle 1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4028" name="Rectangle 1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4029" name="Rectangle 1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4030" name="Rectangle 1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4031" name="Rectangle 1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4032" name="Rectangle 1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</p:grpSp>
          <p:grpSp>
            <p:nvGrpSpPr>
              <p:cNvPr id="13806" name="Group 167"/>
              <p:cNvGrpSpPr>
                <a:grpSpLocks/>
              </p:cNvGrpSpPr>
              <p:nvPr/>
            </p:nvGrpSpPr>
            <p:grpSpPr bwMode="auto">
              <a:xfrm>
                <a:off x="3816" y="2040"/>
                <a:ext cx="432" cy="432"/>
                <a:chOff x="2040" y="2544"/>
                <a:chExt cx="432" cy="432"/>
              </a:xfrm>
            </p:grpSpPr>
            <p:grpSp>
              <p:nvGrpSpPr>
                <p:cNvPr id="13980" name="Group 168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14011" name="Rectangle 1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4012" name="Rectangle 1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4013" name="Rectangle 1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4014" name="Rectangle 1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4015" name="Rectangle 1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4016" name="Rectangle 1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4017" name="Rectangle 1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4018" name="Rectangle 1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4019" name="Rectangle 1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13981" name="Group 178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14002" name="Rectangle 1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4003" name="Rectangle 1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4004" name="Rectangle 1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4005" name="Rectangle 1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4006" name="Rectangle 1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4007" name="Rectangle 1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4008" name="Rectangle 1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4009" name="Rectangle 1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4010" name="Rectangle 1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13982" name="Group 188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3993" name="Rectangle 1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94" name="Rectangle 1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95" name="Rectangle 1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96" name="Rectangle 1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97" name="Rectangle 1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98" name="Rectangle 1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99" name="Rectangle 1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4000" name="Rectangle 1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4001" name="Rectangle 1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13983" name="Group 198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3984" name="Rectangle 1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85" name="Rectangle 2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86" name="Rectangle 2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87" name="Rectangle 2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88" name="Rectangle 2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89" name="Rectangle 2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90" name="Rectangle 2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91" name="Rectangle 2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92" name="Rectangle 20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</p:grpSp>
          <p:grpSp>
            <p:nvGrpSpPr>
              <p:cNvPr id="13807" name="Group 208"/>
              <p:cNvGrpSpPr>
                <a:grpSpLocks/>
              </p:cNvGrpSpPr>
              <p:nvPr/>
            </p:nvGrpSpPr>
            <p:grpSpPr bwMode="auto">
              <a:xfrm>
                <a:off x="3384" y="1608"/>
                <a:ext cx="432" cy="432"/>
                <a:chOff x="2040" y="2544"/>
                <a:chExt cx="432" cy="432"/>
              </a:xfrm>
            </p:grpSpPr>
            <p:grpSp>
              <p:nvGrpSpPr>
                <p:cNvPr id="13940" name="Group 209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13971" name="Rectangle 2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72" name="Rectangle 21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73" name="Rectangle 2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74" name="Rectangle 2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75" name="Rectangle 2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76" name="Rectangle 2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77" name="Rectangle 2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78" name="Rectangle 21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79" name="Rectangle 2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13941" name="Group 219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13962" name="Rectangle 2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63" name="Rectangle 2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64" name="Rectangle 2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65" name="Rectangle 2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66" name="Rectangle 2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67" name="Rectangle 22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68" name="Rectangle 2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69" name="Rectangle 2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70" name="Rectangle 2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13942" name="Group 229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3953" name="Rectangle 2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54" name="Rectangle 2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55" name="Rectangle 2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56" name="Rectangle 2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57" name="Rectangle 2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58" name="Rectangle 2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59" name="Rectangle 2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60" name="Rectangle 2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61" name="Rectangle 2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13943" name="Group 239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3944" name="Rectangle 2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45" name="Rectangle 2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46" name="Rectangle 2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47" name="Rectangle 2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48" name="Rectangle 2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49" name="Rectangle 2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50" name="Rectangle 2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51" name="Rectangle 2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52" name="Rectangle 2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</p:grpSp>
          <p:grpSp>
            <p:nvGrpSpPr>
              <p:cNvPr id="13808" name="Group 249"/>
              <p:cNvGrpSpPr>
                <a:grpSpLocks/>
              </p:cNvGrpSpPr>
              <p:nvPr/>
            </p:nvGrpSpPr>
            <p:grpSpPr bwMode="auto">
              <a:xfrm>
                <a:off x="3816" y="1608"/>
                <a:ext cx="432" cy="432"/>
                <a:chOff x="2040" y="2544"/>
                <a:chExt cx="432" cy="432"/>
              </a:xfrm>
            </p:grpSpPr>
            <p:grpSp>
              <p:nvGrpSpPr>
                <p:cNvPr id="13900" name="Group 250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13931" name="Rectangle 2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32" name="Rectangle 2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33" name="Rectangle 2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34" name="Rectangle 2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35" name="Rectangle 2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36" name="Rectangle 2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37" name="Rectangle 2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38" name="Rectangle 2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39" name="Rectangle 2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13901" name="Group 260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13922" name="Rectangle 2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23" name="Rectangle 2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24" name="Rectangle 2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25" name="Rectangle 2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26" name="Rectangle 2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27" name="Rectangle 2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28" name="Rectangle 2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29" name="Rectangle 26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30" name="Rectangle 2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13902" name="Group 270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3913" name="Rectangle 2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14" name="Rectangle 2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15" name="Rectangle 2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16" name="Rectangle 2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17" name="Rectangle 2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18" name="Rectangle 2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19" name="Rectangle 2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20" name="Rectangle 2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21" name="Rectangle 2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13903" name="Group 280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3904" name="Rectangle 2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05" name="Rectangle 2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06" name="Rectangle 2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07" name="Rectangle 2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08" name="Rectangle 2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09" name="Rectangle 2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10" name="Rectangle 2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11" name="Rectangle 2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912" name="Rectangle 2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</p:grpSp>
          <p:grpSp>
            <p:nvGrpSpPr>
              <p:cNvPr id="13809" name="Group 290"/>
              <p:cNvGrpSpPr>
                <a:grpSpLocks noChangeAspect="1"/>
              </p:cNvGrpSpPr>
              <p:nvPr/>
            </p:nvGrpSpPr>
            <p:grpSpPr bwMode="auto">
              <a:xfrm>
                <a:off x="3384" y="1392"/>
                <a:ext cx="216" cy="216"/>
                <a:chOff x="2928" y="2448"/>
                <a:chExt cx="144" cy="144"/>
              </a:xfrm>
            </p:grpSpPr>
            <p:sp>
              <p:nvSpPr>
                <p:cNvPr id="13891" name="Rectangle 2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92" name="Rectangle 2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93" name="Rectangle 2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94" name="Rectangle 2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95" name="Rectangle 2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96" name="Rectangle 2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97" name="Rectangle 2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98" name="Rectangle 2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99" name="Rectangle 2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13810" name="Group 300"/>
              <p:cNvGrpSpPr>
                <a:grpSpLocks noChangeAspect="1"/>
              </p:cNvGrpSpPr>
              <p:nvPr/>
            </p:nvGrpSpPr>
            <p:grpSpPr bwMode="auto">
              <a:xfrm>
                <a:off x="3600" y="1392"/>
                <a:ext cx="216" cy="216"/>
                <a:chOff x="2928" y="2448"/>
                <a:chExt cx="144" cy="144"/>
              </a:xfrm>
            </p:grpSpPr>
            <p:sp>
              <p:nvSpPr>
                <p:cNvPr id="13882" name="Rectangle 3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83" name="Rectangle 3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84" name="Rectangle 3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85" name="Rectangle 3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86" name="Rectangle 3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87" name="Rectangle 3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88" name="Rectangle 3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89" name="Rectangle 3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90" name="Rectangle 3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13811" name="Group 310"/>
              <p:cNvGrpSpPr>
                <a:grpSpLocks noChangeAspect="1"/>
              </p:cNvGrpSpPr>
              <p:nvPr/>
            </p:nvGrpSpPr>
            <p:grpSpPr bwMode="auto">
              <a:xfrm>
                <a:off x="3816" y="1392"/>
                <a:ext cx="216" cy="216"/>
                <a:chOff x="2928" y="2448"/>
                <a:chExt cx="144" cy="144"/>
              </a:xfrm>
            </p:grpSpPr>
            <p:sp>
              <p:nvSpPr>
                <p:cNvPr id="13873" name="Rectangle 3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74" name="Rectangle 3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75" name="Rectangle 3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76" name="Rectangle 3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77" name="Rectangle 3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78" name="Rectangle 3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79" name="Rectangle 3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80" name="Rectangle 3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81" name="Rectangle 3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13812" name="Group 320"/>
              <p:cNvGrpSpPr>
                <a:grpSpLocks noChangeAspect="1"/>
              </p:cNvGrpSpPr>
              <p:nvPr/>
            </p:nvGrpSpPr>
            <p:grpSpPr bwMode="auto">
              <a:xfrm>
                <a:off x="4032" y="1392"/>
                <a:ext cx="216" cy="216"/>
                <a:chOff x="2928" y="2448"/>
                <a:chExt cx="144" cy="144"/>
              </a:xfrm>
            </p:grpSpPr>
            <p:sp>
              <p:nvSpPr>
                <p:cNvPr id="13864" name="Rectangle 3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65" name="Rectangle 3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66" name="Rectangle 3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67" name="Rectangle 3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68" name="Rectangle 3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69" name="Rectangle 3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70" name="Rectangle 3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71" name="Rectangle 3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72" name="Rectangle 3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13813" name="Group 330"/>
              <p:cNvGrpSpPr>
                <a:grpSpLocks noChangeAspect="1"/>
              </p:cNvGrpSpPr>
              <p:nvPr/>
            </p:nvGrpSpPr>
            <p:grpSpPr bwMode="auto">
              <a:xfrm>
                <a:off x="4248" y="1392"/>
                <a:ext cx="216" cy="216"/>
                <a:chOff x="2928" y="2448"/>
                <a:chExt cx="144" cy="144"/>
              </a:xfrm>
            </p:grpSpPr>
            <p:sp>
              <p:nvSpPr>
                <p:cNvPr id="13855" name="Rectangle 3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56" name="Rectangle 3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57" name="Rectangle 3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58" name="Rectangle 3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59" name="Rectangle 3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60" name="Rectangle 3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61" name="Rectangle 3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62" name="Rectangle 3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63" name="Rectangle 3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13814" name="Group 340"/>
              <p:cNvGrpSpPr>
                <a:grpSpLocks noChangeAspect="1"/>
              </p:cNvGrpSpPr>
              <p:nvPr/>
            </p:nvGrpSpPr>
            <p:grpSpPr bwMode="auto">
              <a:xfrm>
                <a:off x="4248" y="1608"/>
                <a:ext cx="216" cy="216"/>
                <a:chOff x="2928" y="2448"/>
                <a:chExt cx="144" cy="144"/>
              </a:xfrm>
            </p:grpSpPr>
            <p:sp>
              <p:nvSpPr>
                <p:cNvPr id="13846" name="Rectangle 3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47" name="Rectangle 3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48" name="Rectangle 3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49" name="Rectangle 3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50" name="Rectangle 3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51" name="Rectangle 3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52" name="Rectangle 3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53" name="Rectangle 3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54" name="Rectangle 3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13815" name="Group 350"/>
              <p:cNvGrpSpPr>
                <a:grpSpLocks noChangeAspect="1"/>
              </p:cNvGrpSpPr>
              <p:nvPr/>
            </p:nvGrpSpPr>
            <p:grpSpPr bwMode="auto">
              <a:xfrm>
                <a:off x="4248" y="1824"/>
                <a:ext cx="216" cy="216"/>
                <a:chOff x="2928" y="2448"/>
                <a:chExt cx="144" cy="144"/>
              </a:xfrm>
            </p:grpSpPr>
            <p:sp>
              <p:nvSpPr>
                <p:cNvPr id="13837" name="Rectangle 3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38" name="Rectangle 3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39" name="Rectangle 3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40" name="Rectangle 3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41" name="Rectangle 3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42" name="Rectangle 3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43" name="Rectangle 3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44" name="Rectangle 3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45" name="Rectangle 3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13816" name="Group 360"/>
              <p:cNvGrpSpPr>
                <a:grpSpLocks noChangeAspect="1"/>
              </p:cNvGrpSpPr>
              <p:nvPr/>
            </p:nvGrpSpPr>
            <p:grpSpPr bwMode="auto">
              <a:xfrm>
                <a:off x="4248" y="2040"/>
                <a:ext cx="216" cy="216"/>
                <a:chOff x="2928" y="2448"/>
                <a:chExt cx="144" cy="144"/>
              </a:xfrm>
            </p:grpSpPr>
            <p:sp>
              <p:nvSpPr>
                <p:cNvPr id="13828" name="Rectangle 3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29" name="Rectangle 3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30" name="Rectangle 3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31" name="Rectangle 3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32" name="Rectangle 3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33" name="Rectangle 3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34" name="Rectangle 3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35" name="Rectangle 3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36" name="Rectangle 3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13817" name="Group 370"/>
              <p:cNvGrpSpPr>
                <a:grpSpLocks noChangeAspect="1"/>
              </p:cNvGrpSpPr>
              <p:nvPr/>
            </p:nvGrpSpPr>
            <p:grpSpPr bwMode="auto">
              <a:xfrm>
                <a:off x="4248" y="2256"/>
                <a:ext cx="216" cy="216"/>
                <a:chOff x="2928" y="2448"/>
                <a:chExt cx="144" cy="144"/>
              </a:xfrm>
            </p:grpSpPr>
            <p:sp>
              <p:nvSpPr>
                <p:cNvPr id="13819" name="Rectangle 3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20" name="Rectangle 3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21" name="Rectangle 3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22" name="Rectangle 3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23" name="Rectangle 3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24" name="Rectangle 3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25" name="Rectangle 3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26" name="Rectangle 3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827" name="Rectangle 3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sp>
            <p:nvSpPr>
              <p:cNvPr id="13818" name="Rectangle 380"/>
              <p:cNvSpPr>
                <a:spLocks noChangeAspect="1" noChangeArrowheads="1"/>
              </p:cNvSpPr>
              <p:nvPr/>
            </p:nvSpPr>
            <p:spPr bwMode="auto">
              <a:xfrm flipV="1">
                <a:off x="3888" y="1896"/>
                <a:ext cx="72" cy="72"/>
              </a:xfrm>
              <a:prstGeom prst="rect">
                <a:avLst/>
              </a:prstGeom>
              <a:noFill/>
              <a:ln w="9525" cap="rnd">
                <a:solidFill>
                  <a:srgbClr val="11B119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1707389" name="Rectangle 381"/>
            <p:cNvSpPr>
              <a:spLocks noChangeArrowheads="1"/>
            </p:cNvSpPr>
            <p:nvPr/>
          </p:nvSpPr>
          <p:spPr bwMode="auto">
            <a:xfrm>
              <a:off x="3598" y="1728"/>
              <a:ext cx="242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2700" b="1">
                  <a:solidFill>
                    <a:srgbClr val="FFFFFF"/>
                  </a:solidFill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  <a:ea typeface="ＭＳ Ｐゴシック" charset="0"/>
                  <a:cs typeface="Arial"/>
                </a:rPr>
                <a:t>p</a:t>
              </a:r>
              <a:endParaRPr lang="en-US" sz="2700" b="1">
                <a:solidFill>
                  <a:srgbClr val="FFFFFF"/>
                </a:solidFill>
                <a:effectLst>
                  <a:outerShdw blurRad="38100" dist="38100" dir="2700000" algn="tl">
                    <a:srgbClr val="4D4D4D"/>
                  </a:outerShdw>
                </a:effectLst>
                <a:latin typeface="Trebuchet MS" pitchFamily="34" charset="0"/>
                <a:ea typeface="ＭＳ Ｐゴシック" charset="0"/>
                <a:cs typeface="Arial"/>
              </a:endParaRPr>
            </a:p>
          </p:txBody>
        </p:sp>
      </p:grpSp>
      <p:sp>
        <p:nvSpPr>
          <p:cNvPr id="13317" name="Text Box 382"/>
          <p:cNvSpPr txBox="1">
            <a:spLocks noChangeArrowheads="1"/>
          </p:cNvSpPr>
          <p:nvPr/>
        </p:nvSpPr>
        <p:spPr bwMode="auto">
          <a:xfrm>
            <a:off x="893763" y="3557588"/>
            <a:ext cx="23066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FFFFFF"/>
                </a:solidFill>
                <a:latin typeface="Trebuchet MS" charset="0"/>
                <a:cs typeface="Arial" charset="0"/>
              </a:rPr>
              <a:t>Synthesizing a pixel</a:t>
            </a:r>
            <a:endParaRPr lang="en-US" sz="1600" smtClean="0">
              <a:solidFill>
                <a:srgbClr val="FFFFFF"/>
              </a:solidFill>
              <a:latin typeface="Trebuchet MS" charset="0"/>
              <a:cs typeface="Arial" charset="0"/>
            </a:endParaRPr>
          </a:p>
        </p:txBody>
      </p:sp>
      <p:grpSp>
        <p:nvGrpSpPr>
          <p:cNvPr id="11935" name="Group 383"/>
          <p:cNvGrpSpPr>
            <a:grpSpLocks/>
          </p:cNvGrpSpPr>
          <p:nvPr/>
        </p:nvGrpSpPr>
        <p:grpSpPr bwMode="auto">
          <a:xfrm>
            <a:off x="304800" y="1447800"/>
            <a:ext cx="8686800" cy="5334000"/>
            <a:chOff x="192" y="912"/>
            <a:chExt cx="5472" cy="3360"/>
          </a:xfrm>
        </p:grpSpPr>
        <p:grpSp>
          <p:nvGrpSpPr>
            <p:cNvPr id="13319" name="Group 384"/>
            <p:cNvGrpSpPr>
              <a:grpSpLocks/>
            </p:cNvGrpSpPr>
            <p:nvPr/>
          </p:nvGrpSpPr>
          <p:grpSpPr bwMode="auto">
            <a:xfrm>
              <a:off x="3724" y="912"/>
              <a:ext cx="1604" cy="1162"/>
              <a:chOff x="412" y="1067"/>
              <a:chExt cx="1604" cy="1162"/>
            </a:xfrm>
          </p:grpSpPr>
          <p:pic>
            <p:nvPicPr>
              <p:cNvPr id="13324" name="Picture 385" descr="ex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" y="1125"/>
                <a:ext cx="1536" cy="1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3325" name="Group 386"/>
              <p:cNvGrpSpPr>
                <a:grpSpLocks noChangeAspect="1"/>
              </p:cNvGrpSpPr>
              <p:nvPr/>
            </p:nvGrpSpPr>
            <p:grpSpPr bwMode="auto">
              <a:xfrm>
                <a:off x="702" y="1680"/>
                <a:ext cx="432" cy="262"/>
                <a:chOff x="3288" y="1296"/>
                <a:chExt cx="1080" cy="648"/>
              </a:xfrm>
            </p:grpSpPr>
            <p:sp>
              <p:nvSpPr>
                <p:cNvPr id="13683" name="Rectangle 3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684" name="Rectangle 3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685" name="Rectangle 3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686" name="Rectangle 3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687" name="Rectangle 3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688" name="Rectangle 3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689" name="Rectangle 3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690" name="Rectangle 3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691" name="Rectangle 3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692" name="Rectangle 3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693" name="Rectangle 3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694" name="Rectangle 3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695" name="Rectangle 3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696" name="Rectangle 4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grpSp>
              <p:nvGrpSpPr>
                <p:cNvPr id="13697" name="Group 401"/>
                <p:cNvGrpSpPr>
                  <a:grpSpLocks noChangeAspect="1"/>
                </p:cNvGrpSpPr>
                <p:nvPr/>
              </p:nvGrpSpPr>
              <p:grpSpPr bwMode="auto">
                <a:xfrm>
                  <a:off x="3720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13792" name="Rectangle 4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93" name="Rectangle 4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94" name="Rectangle 4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95" name="Rectangle 4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96" name="Rectangle 4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97" name="Rectangle 40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98" name="Rectangle 4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99" name="Rectangle 4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800" name="Rectangle 4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13698" name="Group 411"/>
                <p:cNvGrpSpPr>
                  <a:grpSpLocks noChangeAspect="1"/>
                </p:cNvGrpSpPr>
                <p:nvPr/>
              </p:nvGrpSpPr>
              <p:grpSpPr bwMode="auto">
                <a:xfrm>
                  <a:off x="3936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13783" name="Rectangle 4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84" name="Rectangle 4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85" name="Rectangle 4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86" name="Rectangle 4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87" name="Rectangle 4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88" name="Rectangle 41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89" name="Rectangle 4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90" name="Rectangle 4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91" name="Rectangle 4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  <p:sp>
              <p:nvSpPr>
                <p:cNvPr id="13699" name="Rectangle 4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700" name="Rectangle 4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701" name="Rectangle 4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702" name="Rectangle 4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703" name="Rectangle 4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704" name="Rectangle 4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705" name="Rectangle 4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706" name="Rectangle 4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707" name="Rectangle 4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708" name="Rectangle 4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709" name="Rectangle 4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710" name="Rectangle 4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2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711" name="Rectangle 4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grpSp>
              <p:nvGrpSpPr>
                <p:cNvPr id="13712" name="Group 434"/>
                <p:cNvGrpSpPr>
                  <a:grpSpLocks noChangeAspect="1"/>
                </p:cNvGrpSpPr>
                <p:nvPr/>
              </p:nvGrpSpPr>
              <p:grpSpPr bwMode="auto">
                <a:xfrm>
                  <a:off x="3288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13774" name="Rectangle 4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75" name="Rectangle 4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76" name="Rectangle 4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77" name="Rectangle 4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78" name="Rectangle 4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79" name="Rectangle 4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80" name="Rectangle 4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81" name="Rectangle 4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82" name="Rectangle 4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13713" name="Group 444"/>
                <p:cNvGrpSpPr>
                  <a:grpSpLocks noChangeAspect="1"/>
                </p:cNvGrpSpPr>
                <p:nvPr/>
              </p:nvGrpSpPr>
              <p:grpSpPr bwMode="auto">
                <a:xfrm>
                  <a:off x="3504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13765" name="Rectangle 4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66" name="Rectangle 4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67" name="Rectangle 4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68" name="Rectangle 4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69" name="Rectangle 4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70" name="Rectangle 4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71" name="Rectangle 4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72" name="Rectangle 4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73" name="Rectangle 4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13714" name="Group 454"/>
                <p:cNvGrpSpPr>
                  <a:grpSpLocks noChangeAspect="1"/>
                </p:cNvGrpSpPr>
                <p:nvPr/>
              </p:nvGrpSpPr>
              <p:grpSpPr bwMode="auto">
                <a:xfrm>
                  <a:off x="3720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13756" name="Rectangle 4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57" name="Rectangle 4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58" name="Rectangle 4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59" name="Rectangle 4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60" name="Rectangle 4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61" name="Rectangle 4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62" name="Rectangle 4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63" name="Rectangle 4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64" name="Rectangle 4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13715" name="Group 464"/>
                <p:cNvGrpSpPr>
                  <a:grpSpLocks noChangeAspect="1"/>
                </p:cNvGrpSpPr>
                <p:nvPr/>
              </p:nvGrpSpPr>
              <p:grpSpPr bwMode="auto">
                <a:xfrm>
                  <a:off x="3936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13747" name="Rectangle 4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48" name="Rectangle 4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49" name="Rectangle 4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50" name="Rectangle 46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51" name="Rectangle 4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52" name="Rectangle 4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53" name="Rectangle 4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54" name="Rectangle 4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55" name="Rectangle 4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13716" name="Group 474"/>
                <p:cNvGrpSpPr>
                  <a:grpSpLocks noChangeAspect="1"/>
                </p:cNvGrpSpPr>
                <p:nvPr/>
              </p:nvGrpSpPr>
              <p:grpSpPr bwMode="auto">
                <a:xfrm>
                  <a:off x="4152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13738" name="Rectangle 4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39" name="Rectangle 4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40" name="Rectangle 4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41" name="Rectangle 4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42" name="Rectangle 4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43" name="Rectangle 4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44" name="Rectangle 4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45" name="Rectangle 4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46" name="Rectangle 4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13717" name="Group 484"/>
                <p:cNvGrpSpPr>
                  <a:grpSpLocks noChangeAspect="1"/>
                </p:cNvGrpSpPr>
                <p:nvPr/>
              </p:nvGrpSpPr>
              <p:grpSpPr bwMode="auto">
                <a:xfrm>
                  <a:off x="4152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13729" name="Rectangle 4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30" name="Rectangle 4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31" name="Rectangle 4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32" name="Rectangle 4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33" name="Rectangle 4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34" name="Rectangle 4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35" name="Rectangle 4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36" name="Rectangle 4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37" name="Rectangle 4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13718" name="Group 494"/>
                <p:cNvGrpSpPr>
                  <a:grpSpLocks noChangeAspect="1"/>
                </p:cNvGrpSpPr>
                <p:nvPr/>
              </p:nvGrpSpPr>
              <p:grpSpPr bwMode="auto">
                <a:xfrm>
                  <a:off x="4152" y="1728"/>
                  <a:ext cx="216" cy="216"/>
                  <a:chOff x="2928" y="2448"/>
                  <a:chExt cx="144" cy="144"/>
                </a:xfrm>
              </p:grpSpPr>
              <p:sp>
                <p:nvSpPr>
                  <p:cNvPr id="13720" name="Rectangle 4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21" name="Rectangle 4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22" name="Rectangle 4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23" name="Rectangle 4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24" name="Rectangle 4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25" name="Rectangle 5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26" name="Rectangle 5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27" name="Rectangle 5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728" name="Rectangle 5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  <p:sp>
              <p:nvSpPr>
                <p:cNvPr id="13719" name="Rectangle 5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solidFill>
                  <a:srgbClr val="11B119"/>
                </a:solidFill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13326" name="Group 505"/>
              <p:cNvGrpSpPr>
                <a:grpSpLocks noChangeAspect="1"/>
              </p:cNvGrpSpPr>
              <p:nvPr/>
            </p:nvGrpSpPr>
            <p:grpSpPr bwMode="auto">
              <a:xfrm>
                <a:off x="1584" y="1882"/>
                <a:ext cx="432" cy="262"/>
                <a:chOff x="3288" y="1296"/>
                <a:chExt cx="1080" cy="648"/>
              </a:xfrm>
            </p:grpSpPr>
            <p:sp>
              <p:nvSpPr>
                <p:cNvPr id="13565" name="Rectangle 5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566" name="Rectangle 5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567" name="Rectangle 5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568" name="Rectangle 5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569" name="Rectangle 5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570" name="Rectangle 5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571" name="Rectangle 5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572" name="Rectangle 5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573" name="Rectangle 5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574" name="Rectangle 5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575" name="Rectangle 5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576" name="Rectangle 5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577" name="Rectangle 5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578" name="Rectangle 5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grpSp>
              <p:nvGrpSpPr>
                <p:cNvPr id="13579" name="Group 520"/>
                <p:cNvGrpSpPr>
                  <a:grpSpLocks noChangeAspect="1"/>
                </p:cNvGrpSpPr>
                <p:nvPr/>
              </p:nvGrpSpPr>
              <p:grpSpPr bwMode="auto">
                <a:xfrm>
                  <a:off x="3720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13674" name="Rectangle 5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75" name="Rectangle 5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76" name="Rectangle 5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77" name="Rectangle 5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78" name="Rectangle 52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79" name="Rectangle 5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80" name="Rectangle 5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81" name="Rectangle 5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82" name="Rectangle 5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13580" name="Group 530"/>
                <p:cNvGrpSpPr>
                  <a:grpSpLocks noChangeAspect="1"/>
                </p:cNvGrpSpPr>
                <p:nvPr/>
              </p:nvGrpSpPr>
              <p:grpSpPr bwMode="auto">
                <a:xfrm>
                  <a:off x="3936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13665" name="Rectangle 5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66" name="Rectangle 5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67" name="Rectangle 5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68" name="Rectangle 5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69" name="Rectangle 5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70" name="Rectangle 5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71" name="Rectangle 5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72" name="Rectangle 5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73" name="Rectangle 5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  <p:sp>
              <p:nvSpPr>
                <p:cNvPr id="13581" name="Rectangle 5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582" name="Rectangle 5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583" name="Rectangle 5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584" name="Rectangle 5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585" name="Rectangle 5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586" name="Rectangle 5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587" name="Rectangle 5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588" name="Rectangle 5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589" name="Rectangle 5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590" name="Rectangle 5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591" name="Rectangle 5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592" name="Rectangle 5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2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593" name="Rectangle 5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grpSp>
              <p:nvGrpSpPr>
                <p:cNvPr id="13594" name="Group 553"/>
                <p:cNvGrpSpPr>
                  <a:grpSpLocks noChangeAspect="1"/>
                </p:cNvGrpSpPr>
                <p:nvPr/>
              </p:nvGrpSpPr>
              <p:grpSpPr bwMode="auto">
                <a:xfrm>
                  <a:off x="3288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13656" name="Rectangle 5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57" name="Rectangle 5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58" name="Rectangle 5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59" name="Rectangle 5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60" name="Rectangle 5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61" name="Rectangle 5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62" name="Rectangle 5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63" name="Rectangle 5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64" name="Rectangle 5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13595" name="Group 563"/>
                <p:cNvGrpSpPr>
                  <a:grpSpLocks noChangeAspect="1"/>
                </p:cNvGrpSpPr>
                <p:nvPr/>
              </p:nvGrpSpPr>
              <p:grpSpPr bwMode="auto">
                <a:xfrm>
                  <a:off x="3504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13647" name="Rectangle 5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48" name="Rectangle 5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49" name="Rectangle 5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50" name="Rectangle 5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51" name="Rectangle 56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52" name="Rectangle 5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53" name="Rectangle 5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54" name="Rectangle 5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55" name="Rectangle 5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13596" name="Group 573"/>
                <p:cNvGrpSpPr>
                  <a:grpSpLocks noChangeAspect="1"/>
                </p:cNvGrpSpPr>
                <p:nvPr/>
              </p:nvGrpSpPr>
              <p:grpSpPr bwMode="auto">
                <a:xfrm>
                  <a:off x="3720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13638" name="Rectangle 5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39" name="Rectangle 5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40" name="Rectangle 5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41" name="Rectangle 5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42" name="Rectangle 5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43" name="Rectangle 5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44" name="Rectangle 5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45" name="Rectangle 5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46" name="Rectangle 5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13597" name="Group 583"/>
                <p:cNvGrpSpPr>
                  <a:grpSpLocks noChangeAspect="1"/>
                </p:cNvGrpSpPr>
                <p:nvPr/>
              </p:nvGrpSpPr>
              <p:grpSpPr bwMode="auto">
                <a:xfrm>
                  <a:off x="3936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13629" name="Rectangle 5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30" name="Rectangle 5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31" name="Rectangle 5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32" name="Rectangle 5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33" name="Rectangle 5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34" name="Rectangle 5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35" name="Rectangle 5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36" name="Rectangle 5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37" name="Rectangle 5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13598" name="Group 593"/>
                <p:cNvGrpSpPr>
                  <a:grpSpLocks noChangeAspect="1"/>
                </p:cNvGrpSpPr>
                <p:nvPr/>
              </p:nvGrpSpPr>
              <p:grpSpPr bwMode="auto">
                <a:xfrm>
                  <a:off x="4152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13620" name="Rectangle 5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21" name="Rectangle 5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22" name="Rectangle 5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23" name="Rectangle 5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24" name="Rectangle 5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25" name="Rectangle 5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26" name="Rectangle 6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27" name="Rectangle 6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28" name="Rectangle 6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13599" name="Group 603"/>
                <p:cNvGrpSpPr>
                  <a:grpSpLocks noChangeAspect="1"/>
                </p:cNvGrpSpPr>
                <p:nvPr/>
              </p:nvGrpSpPr>
              <p:grpSpPr bwMode="auto">
                <a:xfrm>
                  <a:off x="4152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13611" name="Rectangle 6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12" name="Rectangle 6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13" name="Rectangle 6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14" name="Rectangle 60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15" name="Rectangle 6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16" name="Rectangle 6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17" name="Rectangle 6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18" name="Rectangle 61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19" name="Rectangle 6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13600" name="Group 613"/>
                <p:cNvGrpSpPr>
                  <a:grpSpLocks noChangeAspect="1"/>
                </p:cNvGrpSpPr>
                <p:nvPr/>
              </p:nvGrpSpPr>
              <p:grpSpPr bwMode="auto">
                <a:xfrm>
                  <a:off x="4152" y="1728"/>
                  <a:ext cx="216" cy="216"/>
                  <a:chOff x="2928" y="2448"/>
                  <a:chExt cx="144" cy="144"/>
                </a:xfrm>
              </p:grpSpPr>
              <p:sp>
                <p:nvSpPr>
                  <p:cNvPr id="13602" name="Rectangle 6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03" name="Rectangle 6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04" name="Rectangle 6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05" name="Rectangle 61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06" name="Rectangle 6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07" name="Rectangle 6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08" name="Rectangle 6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09" name="Rectangle 6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610" name="Rectangle 6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  <p:sp>
              <p:nvSpPr>
                <p:cNvPr id="13601" name="Rectangle 6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solidFill>
                  <a:srgbClr val="11B119"/>
                </a:solidFill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13327" name="Group 624"/>
              <p:cNvGrpSpPr>
                <a:grpSpLocks noChangeAspect="1"/>
              </p:cNvGrpSpPr>
              <p:nvPr/>
            </p:nvGrpSpPr>
            <p:grpSpPr bwMode="auto">
              <a:xfrm>
                <a:off x="1320" y="1277"/>
                <a:ext cx="432" cy="262"/>
                <a:chOff x="3288" y="1296"/>
                <a:chExt cx="1080" cy="648"/>
              </a:xfrm>
            </p:grpSpPr>
            <p:sp>
              <p:nvSpPr>
                <p:cNvPr id="13447" name="Rectangle 6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448" name="Rectangle 6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449" name="Rectangle 6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450" name="Rectangle 6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451" name="Rectangle 6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452" name="Rectangle 6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453" name="Rectangle 6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454" name="Rectangle 6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455" name="Rectangle 6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456" name="Rectangle 6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457" name="Rectangle 6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458" name="Rectangle 6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459" name="Rectangle 6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460" name="Rectangle 6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grpSp>
              <p:nvGrpSpPr>
                <p:cNvPr id="13461" name="Group 639"/>
                <p:cNvGrpSpPr>
                  <a:grpSpLocks noChangeAspect="1"/>
                </p:cNvGrpSpPr>
                <p:nvPr/>
              </p:nvGrpSpPr>
              <p:grpSpPr bwMode="auto">
                <a:xfrm>
                  <a:off x="3720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13556" name="Rectangle 6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557" name="Rectangle 6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558" name="Rectangle 6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559" name="Rectangle 6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560" name="Rectangle 6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561" name="Rectangle 6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562" name="Rectangle 6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563" name="Rectangle 6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564" name="Rectangle 6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13462" name="Group 649"/>
                <p:cNvGrpSpPr>
                  <a:grpSpLocks noChangeAspect="1"/>
                </p:cNvGrpSpPr>
                <p:nvPr/>
              </p:nvGrpSpPr>
              <p:grpSpPr bwMode="auto">
                <a:xfrm>
                  <a:off x="3936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13547" name="Rectangle 6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548" name="Rectangle 6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549" name="Rectangle 6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550" name="Rectangle 6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551" name="Rectangle 6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552" name="Rectangle 6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553" name="Rectangle 6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554" name="Rectangle 6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555" name="Rectangle 6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  <p:sp>
              <p:nvSpPr>
                <p:cNvPr id="13463" name="Rectangle 6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464" name="Rectangle 6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465" name="Rectangle 6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466" name="Rectangle 6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467" name="Rectangle 6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468" name="Rectangle 6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469" name="Rectangle 6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470" name="Rectangle 6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471" name="Rectangle 6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472" name="Rectangle 6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473" name="Rectangle 6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474" name="Rectangle 6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2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475" name="Rectangle 6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grpSp>
              <p:nvGrpSpPr>
                <p:cNvPr id="13476" name="Group 672"/>
                <p:cNvGrpSpPr>
                  <a:grpSpLocks noChangeAspect="1"/>
                </p:cNvGrpSpPr>
                <p:nvPr/>
              </p:nvGrpSpPr>
              <p:grpSpPr bwMode="auto">
                <a:xfrm>
                  <a:off x="3288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13538" name="Rectangle 6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539" name="Rectangle 6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540" name="Rectangle 6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541" name="Rectangle 6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542" name="Rectangle 6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543" name="Rectangle 6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544" name="Rectangle 6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545" name="Rectangle 6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546" name="Rectangle 6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13477" name="Group 682"/>
                <p:cNvGrpSpPr>
                  <a:grpSpLocks noChangeAspect="1"/>
                </p:cNvGrpSpPr>
                <p:nvPr/>
              </p:nvGrpSpPr>
              <p:grpSpPr bwMode="auto">
                <a:xfrm>
                  <a:off x="3504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13529" name="Rectangle 6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530" name="Rectangle 6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531" name="Rectangle 6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532" name="Rectangle 6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533" name="Rectangle 6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534" name="Rectangle 6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535" name="Rectangle 6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536" name="Rectangle 6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537" name="Rectangle 6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13478" name="Group 692"/>
                <p:cNvGrpSpPr>
                  <a:grpSpLocks noChangeAspect="1"/>
                </p:cNvGrpSpPr>
                <p:nvPr/>
              </p:nvGrpSpPr>
              <p:grpSpPr bwMode="auto">
                <a:xfrm>
                  <a:off x="3720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13520" name="Rectangle 6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521" name="Rectangle 6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522" name="Rectangle 6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523" name="Rectangle 6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524" name="Rectangle 6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525" name="Rectangle 6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526" name="Rectangle 6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527" name="Rectangle 7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528" name="Rectangle 7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13479" name="Group 702"/>
                <p:cNvGrpSpPr>
                  <a:grpSpLocks noChangeAspect="1"/>
                </p:cNvGrpSpPr>
                <p:nvPr/>
              </p:nvGrpSpPr>
              <p:grpSpPr bwMode="auto">
                <a:xfrm>
                  <a:off x="3936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13511" name="Rectangle 7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512" name="Rectangle 7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513" name="Rectangle 7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514" name="Rectangle 7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515" name="Rectangle 70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516" name="Rectangle 7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517" name="Rectangle 7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518" name="Rectangle 7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519" name="Rectangle 71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13480" name="Group 712"/>
                <p:cNvGrpSpPr>
                  <a:grpSpLocks noChangeAspect="1"/>
                </p:cNvGrpSpPr>
                <p:nvPr/>
              </p:nvGrpSpPr>
              <p:grpSpPr bwMode="auto">
                <a:xfrm>
                  <a:off x="4152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13502" name="Rectangle 7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503" name="Rectangle 7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504" name="Rectangle 7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505" name="Rectangle 7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506" name="Rectangle 71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507" name="Rectangle 7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508" name="Rectangle 7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509" name="Rectangle 7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510" name="Rectangle 7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13481" name="Group 722"/>
                <p:cNvGrpSpPr>
                  <a:grpSpLocks noChangeAspect="1"/>
                </p:cNvGrpSpPr>
                <p:nvPr/>
              </p:nvGrpSpPr>
              <p:grpSpPr bwMode="auto">
                <a:xfrm>
                  <a:off x="4152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13493" name="Rectangle 7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494" name="Rectangle 7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495" name="Rectangle 72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496" name="Rectangle 7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497" name="Rectangle 7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498" name="Rectangle 7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499" name="Rectangle 7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500" name="Rectangle 7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501" name="Rectangle 7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13482" name="Group 732"/>
                <p:cNvGrpSpPr>
                  <a:grpSpLocks noChangeAspect="1"/>
                </p:cNvGrpSpPr>
                <p:nvPr/>
              </p:nvGrpSpPr>
              <p:grpSpPr bwMode="auto">
                <a:xfrm>
                  <a:off x="4152" y="1728"/>
                  <a:ext cx="216" cy="216"/>
                  <a:chOff x="2928" y="2448"/>
                  <a:chExt cx="144" cy="144"/>
                </a:xfrm>
              </p:grpSpPr>
              <p:sp>
                <p:nvSpPr>
                  <p:cNvPr id="13484" name="Rectangle 7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485" name="Rectangle 7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486" name="Rectangle 7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487" name="Rectangle 7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488" name="Rectangle 7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489" name="Rectangle 7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490" name="Rectangle 7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491" name="Rectangle 7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492" name="Rectangle 7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  <p:sp>
              <p:nvSpPr>
                <p:cNvPr id="13483" name="Rectangle 7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solidFill>
                  <a:srgbClr val="11B119"/>
                </a:solidFill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13328" name="Group 743"/>
              <p:cNvGrpSpPr>
                <a:grpSpLocks noChangeAspect="1"/>
              </p:cNvGrpSpPr>
              <p:nvPr/>
            </p:nvGrpSpPr>
            <p:grpSpPr bwMode="auto">
              <a:xfrm>
                <a:off x="412" y="1067"/>
                <a:ext cx="432" cy="262"/>
                <a:chOff x="3288" y="1296"/>
                <a:chExt cx="1080" cy="648"/>
              </a:xfrm>
            </p:grpSpPr>
            <p:sp>
              <p:nvSpPr>
                <p:cNvPr id="13329" name="Rectangle 7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330" name="Rectangle 7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331" name="Rectangle 7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332" name="Rectangle 7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333" name="Rectangle 7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334" name="Rectangle 7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335" name="Rectangle 7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336" name="Rectangle 7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337" name="Rectangle 7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338" name="Rectangle 7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339" name="Rectangle 7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340" name="Rectangle 7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341" name="Rectangle 7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342" name="Rectangle 7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grpSp>
              <p:nvGrpSpPr>
                <p:cNvPr id="13343" name="Group 758"/>
                <p:cNvGrpSpPr>
                  <a:grpSpLocks noChangeAspect="1"/>
                </p:cNvGrpSpPr>
                <p:nvPr/>
              </p:nvGrpSpPr>
              <p:grpSpPr bwMode="auto">
                <a:xfrm>
                  <a:off x="3720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13438" name="Rectangle 7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439" name="Rectangle 7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440" name="Rectangle 7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441" name="Rectangle 7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442" name="Rectangle 7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443" name="Rectangle 7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444" name="Rectangle 7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445" name="Rectangle 7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446" name="Rectangle 7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13344" name="Group 768"/>
                <p:cNvGrpSpPr>
                  <a:grpSpLocks noChangeAspect="1"/>
                </p:cNvGrpSpPr>
                <p:nvPr/>
              </p:nvGrpSpPr>
              <p:grpSpPr bwMode="auto">
                <a:xfrm>
                  <a:off x="3936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13429" name="Rectangle 7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430" name="Rectangle 7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431" name="Rectangle 7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432" name="Rectangle 7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433" name="Rectangle 7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434" name="Rectangle 7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435" name="Rectangle 7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436" name="Rectangle 7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437" name="Rectangle 7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  <p:sp>
              <p:nvSpPr>
                <p:cNvPr id="13345" name="Rectangle 7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346" name="Rectangle 7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347" name="Rectangle 7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348" name="Rectangle 7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349" name="Rectangle 7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350" name="Rectangle 7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351" name="Rectangle 7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352" name="Rectangle 7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353" name="Rectangle 7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354" name="Rectangle 7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355" name="Rectangle 7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356" name="Rectangle 7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2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3357" name="Rectangle 7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grpSp>
              <p:nvGrpSpPr>
                <p:cNvPr id="13358" name="Group 791"/>
                <p:cNvGrpSpPr>
                  <a:grpSpLocks noChangeAspect="1"/>
                </p:cNvGrpSpPr>
                <p:nvPr/>
              </p:nvGrpSpPr>
              <p:grpSpPr bwMode="auto">
                <a:xfrm>
                  <a:off x="3288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13420" name="Rectangle 7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421" name="Rectangle 7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422" name="Rectangle 7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423" name="Rectangle 7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424" name="Rectangle 7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425" name="Rectangle 7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426" name="Rectangle 7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427" name="Rectangle 7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428" name="Rectangle 8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13359" name="Group 801"/>
                <p:cNvGrpSpPr>
                  <a:grpSpLocks noChangeAspect="1"/>
                </p:cNvGrpSpPr>
                <p:nvPr/>
              </p:nvGrpSpPr>
              <p:grpSpPr bwMode="auto">
                <a:xfrm>
                  <a:off x="3504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13411" name="Rectangle 8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412" name="Rectangle 8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413" name="Rectangle 8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414" name="Rectangle 8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415" name="Rectangle 8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416" name="Rectangle 80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417" name="Rectangle 8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418" name="Rectangle 8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419" name="Rectangle 8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13360" name="Group 811"/>
                <p:cNvGrpSpPr>
                  <a:grpSpLocks noChangeAspect="1"/>
                </p:cNvGrpSpPr>
                <p:nvPr/>
              </p:nvGrpSpPr>
              <p:grpSpPr bwMode="auto">
                <a:xfrm>
                  <a:off x="3720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13402" name="Rectangle 8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403" name="Rectangle 8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404" name="Rectangle 8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405" name="Rectangle 8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406" name="Rectangle 8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407" name="Rectangle 81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408" name="Rectangle 8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409" name="Rectangle 8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410" name="Rectangle 8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13361" name="Group 821"/>
                <p:cNvGrpSpPr>
                  <a:grpSpLocks noChangeAspect="1"/>
                </p:cNvGrpSpPr>
                <p:nvPr/>
              </p:nvGrpSpPr>
              <p:grpSpPr bwMode="auto">
                <a:xfrm>
                  <a:off x="3936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13393" name="Rectangle 8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394" name="Rectangle 8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395" name="Rectangle 8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396" name="Rectangle 82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397" name="Rectangle 8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398" name="Rectangle 8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399" name="Rectangle 8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400" name="Rectangle 8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401" name="Rectangle 8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13362" name="Group 831"/>
                <p:cNvGrpSpPr>
                  <a:grpSpLocks noChangeAspect="1"/>
                </p:cNvGrpSpPr>
                <p:nvPr/>
              </p:nvGrpSpPr>
              <p:grpSpPr bwMode="auto">
                <a:xfrm>
                  <a:off x="4152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13384" name="Rectangle 8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385" name="Rectangle 8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386" name="Rectangle 8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387" name="Rectangle 8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388" name="Rectangle 8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389" name="Rectangle 8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390" name="Rectangle 8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391" name="Rectangle 8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392" name="Rectangle 8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13363" name="Group 841"/>
                <p:cNvGrpSpPr>
                  <a:grpSpLocks noChangeAspect="1"/>
                </p:cNvGrpSpPr>
                <p:nvPr/>
              </p:nvGrpSpPr>
              <p:grpSpPr bwMode="auto">
                <a:xfrm>
                  <a:off x="4152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13375" name="Rectangle 8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376" name="Rectangle 8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377" name="Rectangle 8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378" name="Rectangle 8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379" name="Rectangle 8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380" name="Rectangle 8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381" name="Rectangle 8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382" name="Rectangle 8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383" name="Rectangle 8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13364" name="Group 851"/>
                <p:cNvGrpSpPr>
                  <a:grpSpLocks noChangeAspect="1"/>
                </p:cNvGrpSpPr>
                <p:nvPr/>
              </p:nvGrpSpPr>
              <p:grpSpPr bwMode="auto">
                <a:xfrm>
                  <a:off x="4152" y="1728"/>
                  <a:ext cx="216" cy="216"/>
                  <a:chOff x="2928" y="2448"/>
                  <a:chExt cx="144" cy="144"/>
                </a:xfrm>
              </p:grpSpPr>
              <p:sp>
                <p:nvSpPr>
                  <p:cNvPr id="13366" name="Rectangle 8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367" name="Rectangle 8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368" name="Rectangle 8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369" name="Rectangle 8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370" name="Rectangle 8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371" name="Rectangle 8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372" name="Rectangle 8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373" name="Rectangle 8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3374" name="Rectangle 8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smtClean="0">
                      <a:solidFill>
                        <a:srgbClr val="FFFFFF"/>
                      </a:solidFill>
                      <a:latin typeface="Times New Roman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  <p:sp>
              <p:nvSpPr>
                <p:cNvPr id="13365" name="Rectangle 8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solidFill>
                  <a:srgbClr val="11B119"/>
                </a:solidFill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</p:grpSp>
        </p:grpSp>
        <p:sp>
          <p:nvSpPr>
            <p:cNvPr id="13320" name="AutoShape 862"/>
            <p:cNvSpPr>
              <a:spLocks noChangeArrowheads="1"/>
            </p:cNvSpPr>
            <p:nvPr/>
          </p:nvSpPr>
          <p:spPr bwMode="auto">
            <a:xfrm flipH="1">
              <a:off x="2544" y="1392"/>
              <a:ext cx="990" cy="24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82 w 21600"/>
                <a:gd name="T13" fmla="*/ 5400 h 21600"/>
                <a:gd name="T14" fmla="*/ 18895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11B119"/>
            </a:solidFill>
            <a:ln w="9525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/>
              </a:endParaRPr>
            </a:p>
          </p:txBody>
        </p:sp>
        <p:sp>
          <p:nvSpPr>
            <p:cNvPr id="13321" name="Text Box 863"/>
            <p:cNvSpPr txBox="1">
              <a:spLocks noChangeArrowheads="1"/>
            </p:cNvSpPr>
            <p:nvPr/>
          </p:nvSpPr>
          <p:spPr bwMode="auto">
            <a:xfrm>
              <a:off x="2601" y="1074"/>
              <a:ext cx="1047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smtClean="0">
                  <a:solidFill>
                    <a:srgbClr val="FFFFFF"/>
                  </a:solidFill>
                  <a:latin typeface="Trebuchet MS" charset="0"/>
                  <a:cs typeface="Arial" charset="0"/>
                </a:rPr>
                <a:t>non-parametric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smtClean="0">
                  <a:solidFill>
                    <a:srgbClr val="FFFFFF"/>
                  </a:solidFill>
                  <a:latin typeface="Trebuchet MS" charset="0"/>
                  <a:cs typeface="Arial" charset="0"/>
                </a:rPr>
                <a:t>sampling</a:t>
              </a:r>
            </a:p>
          </p:txBody>
        </p:sp>
        <p:sp>
          <p:nvSpPr>
            <p:cNvPr id="13322" name="Text Box 864"/>
            <p:cNvSpPr txBox="1">
              <a:spLocks noChangeArrowheads="1"/>
            </p:cNvSpPr>
            <p:nvPr/>
          </p:nvSpPr>
          <p:spPr bwMode="auto">
            <a:xfrm>
              <a:off x="4080" y="2073"/>
              <a:ext cx="9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800" b="1" smtClean="0">
                  <a:solidFill>
                    <a:srgbClr val="FFFFFF"/>
                  </a:solidFill>
                  <a:latin typeface="Trebuchet MS" charset="0"/>
                  <a:cs typeface="Arial" charset="0"/>
                </a:rPr>
                <a:t>Input image</a:t>
              </a:r>
              <a:r>
                <a:rPr lang="en-US" sz="1600" smtClean="0">
                  <a:solidFill>
                    <a:srgbClr val="FFFFFF"/>
                  </a:solidFill>
                  <a:latin typeface="Trebuchet MS" charset="0"/>
                  <a:cs typeface="Arial" charset="0"/>
                </a:rPr>
                <a:t> </a:t>
              </a:r>
            </a:p>
          </p:txBody>
        </p:sp>
        <p:sp>
          <p:nvSpPr>
            <p:cNvPr id="13323" name="Rectangle 865"/>
            <p:cNvSpPr>
              <a:spLocks noChangeArrowheads="1"/>
            </p:cNvSpPr>
            <p:nvPr/>
          </p:nvSpPr>
          <p:spPr bwMode="auto">
            <a:xfrm>
              <a:off x="192" y="3216"/>
              <a:ext cx="5472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742950" lvl="1" indent="-285750" defTabSz="914400" fontAlgn="base">
                <a:lnSpc>
                  <a:spcPct val="90000"/>
                </a:lnSpc>
                <a:spcBef>
                  <a:spcPts val="700"/>
                </a:spcBef>
                <a:spcAft>
                  <a:spcPct val="0"/>
                </a:spcAft>
                <a:buFontTx/>
                <a:buChar char="–"/>
              </a:pPr>
              <a:r>
                <a:rPr lang="en-GB" sz="28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rPr>
                <a:t>Instead, we </a:t>
              </a:r>
              <a:r>
                <a:rPr lang="en-GB" sz="2800" i="1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rPr>
                <a:t>search the input image</a:t>
              </a:r>
              <a:r>
                <a:rPr lang="en-GB" sz="28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rPr>
                <a:t> for all similar neighborhoods — that’s our pdf for </a:t>
              </a:r>
              <a:r>
                <a:rPr lang="en-GB" sz="2800" b="1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rPr>
                <a:t>p</a:t>
              </a:r>
            </a:p>
            <a:p>
              <a:pPr marL="742950" lvl="1" indent="-285750" defTabSz="914400" fontAlgn="base">
                <a:lnSpc>
                  <a:spcPct val="90000"/>
                </a:lnSpc>
                <a:spcBef>
                  <a:spcPts val="700"/>
                </a:spcBef>
                <a:spcAft>
                  <a:spcPct val="0"/>
                </a:spcAft>
                <a:buFontTx/>
                <a:buChar char="–"/>
              </a:pPr>
              <a:r>
                <a:rPr lang="en-GB" sz="2900" smtClean="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Arial" charset="0"/>
                </a:rPr>
                <a:t>To sample from this pdf, just pick one match at random</a:t>
              </a:r>
              <a:endParaRPr lang="en-US" sz="2900" i="1" smtClean="0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13035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698074" y="6488668"/>
            <a:ext cx="2445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Source: Evan Wallace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407554" name="Picture 2" descr="http://www.cs.brown.edu/courses/csci1950-g/results/proj2/edwallac/mona-leber-source.jpg"/>
          <p:cNvPicPr>
            <a:picLocks noChangeAspect="1" noChangeArrowheads="1"/>
          </p:cNvPicPr>
          <p:nvPr/>
        </p:nvPicPr>
        <p:blipFill>
          <a:blip r:embed="rId2" cstate="print"/>
          <a:srcRect b="42667"/>
          <a:stretch>
            <a:fillRect/>
          </a:stretch>
        </p:blipFill>
        <p:spPr bwMode="auto">
          <a:xfrm>
            <a:off x="304800" y="1371600"/>
            <a:ext cx="3676650" cy="3276600"/>
          </a:xfrm>
          <a:prstGeom prst="rect">
            <a:avLst/>
          </a:prstGeom>
          <a:noFill/>
        </p:spPr>
      </p:pic>
      <p:pic>
        <p:nvPicPr>
          <p:cNvPr id="407560" name="Picture 8" descr="http://www.cs.brown.edu/courses/csci1950-g/results/proj2/edwallac/mona-leber-gradient.jpg"/>
          <p:cNvPicPr>
            <a:picLocks noChangeAspect="1" noChangeArrowheads="1"/>
          </p:cNvPicPr>
          <p:nvPr/>
        </p:nvPicPr>
        <p:blipFill>
          <a:blip r:embed="rId3" cstate="print"/>
          <a:srcRect b="42667"/>
          <a:stretch>
            <a:fillRect/>
          </a:stretch>
        </p:blipFill>
        <p:spPr bwMode="auto">
          <a:xfrm>
            <a:off x="4724400" y="1447800"/>
            <a:ext cx="3676650" cy="3276600"/>
          </a:xfrm>
          <a:prstGeom prst="rect">
            <a:avLst/>
          </a:prstGeom>
          <a:noFill/>
        </p:spPr>
      </p:pic>
      <p:sp>
        <p:nvSpPr>
          <p:cNvPr id="8" name="Right Arrow 7"/>
          <p:cNvSpPr/>
          <p:nvPr/>
        </p:nvSpPr>
        <p:spPr>
          <a:xfrm>
            <a:off x="4038600" y="2971800"/>
            <a:ext cx="533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57800" y="4800600"/>
            <a:ext cx="2424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Gradient Visualization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11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698074" y="6488668"/>
            <a:ext cx="2445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Source: Evan Wallace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407556" name="Picture 4" descr="http://www.cs.brown.edu/courses/csci1950-g/results/proj2/edwallac/mona-leber-target.jpg"/>
          <p:cNvPicPr>
            <a:picLocks noChangeAspect="1" noChangeArrowheads="1"/>
          </p:cNvPicPr>
          <p:nvPr/>
        </p:nvPicPr>
        <p:blipFill>
          <a:blip r:embed="rId2" cstate="print"/>
          <a:srcRect b="42667"/>
          <a:stretch>
            <a:fillRect/>
          </a:stretch>
        </p:blipFill>
        <p:spPr bwMode="auto">
          <a:xfrm>
            <a:off x="0" y="3352800"/>
            <a:ext cx="3200400" cy="2852170"/>
          </a:xfrm>
          <a:prstGeom prst="rect">
            <a:avLst/>
          </a:prstGeom>
          <a:noFill/>
        </p:spPr>
      </p:pic>
      <p:pic>
        <p:nvPicPr>
          <p:cNvPr id="407558" name="Picture 6" descr="http://www.cs.brown.edu/courses/csci1950-g/results/proj2/edwallac/mona-leber-mask.jpg"/>
          <p:cNvPicPr>
            <a:picLocks noChangeAspect="1" noChangeArrowheads="1"/>
          </p:cNvPicPr>
          <p:nvPr/>
        </p:nvPicPr>
        <p:blipFill>
          <a:blip r:embed="rId3" cstate="print"/>
          <a:srcRect b="41333"/>
          <a:stretch>
            <a:fillRect/>
          </a:stretch>
        </p:blipFill>
        <p:spPr bwMode="auto">
          <a:xfrm>
            <a:off x="3429000" y="2590800"/>
            <a:ext cx="1420524" cy="1295400"/>
          </a:xfrm>
          <a:prstGeom prst="rect">
            <a:avLst/>
          </a:prstGeom>
          <a:noFill/>
        </p:spPr>
      </p:pic>
      <p:pic>
        <p:nvPicPr>
          <p:cNvPr id="8" name="Picture 8" descr="http://www.cs.brown.edu/courses/csci1950-g/results/proj2/edwallac/mona-leber-gradient.jpg"/>
          <p:cNvPicPr>
            <a:picLocks noChangeAspect="1" noChangeArrowheads="1"/>
          </p:cNvPicPr>
          <p:nvPr/>
        </p:nvPicPr>
        <p:blipFill>
          <a:blip r:embed="rId4" cstate="print"/>
          <a:srcRect b="42667"/>
          <a:stretch>
            <a:fillRect/>
          </a:stretch>
        </p:blipFill>
        <p:spPr bwMode="auto">
          <a:xfrm>
            <a:off x="0" y="272030"/>
            <a:ext cx="3200400" cy="285217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048000" y="2895600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prstClr val="black"/>
                </a:solidFill>
                <a:latin typeface="Arial" charset="0"/>
              </a:rPr>
              <a:t>+</a:t>
            </a:r>
            <a:endParaRPr lang="en-US" sz="36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7400" y="3733800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Specify object region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409602" name="Picture 2" descr="http://www.cs.brown.edu/courses/csci1950-g/results/proj2/edwallac/mona-leber-fin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533400"/>
            <a:ext cx="3676650" cy="5715000"/>
          </a:xfrm>
          <a:prstGeom prst="rect">
            <a:avLst/>
          </a:prstGeom>
          <a:noFill/>
        </p:spPr>
      </p:pic>
      <p:sp>
        <p:nvSpPr>
          <p:cNvPr id="13" name="Right Arrow 12"/>
          <p:cNvSpPr/>
          <p:nvPr/>
        </p:nvSpPr>
        <p:spPr>
          <a:xfrm>
            <a:off x="4876800" y="3124200"/>
            <a:ext cx="304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3382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Gradient-domain editing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>
              <a:buNone/>
            </a:pPr>
            <a:r>
              <a:rPr lang="en-US" dirty="0" smtClean="0"/>
              <a:t>	Creation of image = least squares problem in terms of: 1) pixel intensities; 2) differences of pixel intensities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66594" name="Picture 2" descr="LeastSquaresFitting"/>
          <p:cNvPicPr>
            <a:picLocks noChangeAspect="1" noChangeArrowheads="1"/>
          </p:cNvPicPr>
          <p:nvPr/>
        </p:nvPicPr>
        <p:blipFill>
          <a:blip r:embed="rId4" cstate="print"/>
          <a:srcRect r="47955"/>
          <a:stretch>
            <a:fillRect/>
          </a:stretch>
        </p:blipFill>
        <p:spPr bwMode="auto">
          <a:xfrm>
            <a:off x="0" y="3657600"/>
            <a:ext cx="4591288" cy="2590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8600" y="6172200"/>
            <a:ext cx="419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Least Squares Line Fit in 2 Dimensions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5164138" y="3657600"/>
          <a:ext cx="3979862" cy="182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451" name="Equation" r:id="rId5" imgW="1549080" imgH="711000" progId="Equation.3">
                  <p:embed/>
                </p:oleObj>
              </mc:Choice>
              <mc:Fallback>
                <p:oleObj name="Equation" r:id="rId5" imgW="154908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4138" y="3657600"/>
                        <a:ext cx="3979862" cy="1827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706938" y="571500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Use </a:t>
            </a:r>
            <a:r>
              <a:rPr lang="en-US" dirty="0" err="1" smtClean="0">
                <a:solidFill>
                  <a:prstClr val="black"/>
                </a:solidFill>
                <a:latin typeface="Arial" charset="0"/>
              </a:rPr>
              <a:t>Matlab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 least-squares solvers for numerically stable solution with sparse A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021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Line-fitting: y=</a:t>
            </a:r>
            <a:r>
              <a:rPr lang="en-US" dirty="0" err="1" smtClean="0"/>
              <a:t>mx+b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5" name="Picture 2" descr="LeastSquaresFitting"/>
          <p:cNvPicPr>
            <a:picLocks noChangeAspect="1" noChangeArrowheads="1"/>
          </p:cNvPicPr>
          <p:nvPr/>
        </p:nvPicPr>
        <p:blipFill>
          <a:blip r:embed="rId2" cstate="print"/>
          <a:srcRect r="47955"/>
          <a:stretch>
            <a:fillRect/>
          </a:stretch>
        </p:blipFill>
        <p:spPr bwMode="auto">
          <a:xfrm>
            <a:off x="5791200" y="533400"/>
            <a:ext cx="3240909" cy="18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4942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2.   Gradient domain processing</a:t>
            </a:r>
            <a:endParaRPr lang="en-US" dirty="0"/>
          </a:p>
        </p:txBody>
      </p:sp>
      <p:pic>
        <p:nvPicPr>
          <p:cNvPr id="4" name="Picture 2" descr="http://www.cs.illinois.edu/class/fa10/cs498dwh/projects/gradient/poissonblend_eq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600200"/>
            <a:ext cx="7572375" cy="733426"/>
          </a:xfrm>
          <a:prstGeom prst="rect">
            <a:avLst/>
          </a:prstGeom>
          <a:noFill/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7787317"/>
              </p:ext>
            </p:extLst>
          </p:nvPr>
        </p:nvGraphicFramePr>
        <p:xfrm>
          <a:off x="533400" y="2971800"/>
          <a:ext cx="22098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450"/>
                <a:gridCol w="552450"/>
                <a:gridCol w="552450"/>
                <a:gridCol w="552450"/>
              </a:tblGrid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80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80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81641" y="2928610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1</a:t>
            </a:r>
            <a:endParaRPr lang="en-US" sz="1050" dirty="0">
              <a:solidFill>
                <a:prstClr val="black">
                  <a:lumMod val="50000"/>
                  <a:lumOff val="50000"/>
                </a:prstClr>
              </a:solidFill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1641" y="3378242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2</a:t>
            </a:r>
            <a:endParaRPr lang="en-US" sz="1050" dirty="0">
              <a:solidFill>
                <a:prstClr val="black">
                  <a:lumMod val="50000"/>
                  <a:lumOff val="50000"/>
                </a:prstClr>
              </a:solidFill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1641" y="3810875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3</a:t>
            </a:r>
            <a:endParaRPr lang="en-US" sz="1050" dirty="0">
              <a:solidFill>
                <a:prstClr val="black">
                  <a:lumMod val="50000"/>
                  <a:lumOff val="50000"/>
                </a:prstClr>
              </a:solidFill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9767" y="4241944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27266" y="2930106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5</a:t>
            </a:r>
            <a:endParaRPr lang="en-US" sz="1050" dirty="0">
              <a:solidFill>
                <a:prstClr val="black">
                  <a:lumMod val="50000"/>
                  <a:lumOff val="50000"/>
                </a:prstClr>
              </a:solidFill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27266" y="3379738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6</a:t>
            </a:r>
            <a:endParaRPr lang="en-US" sz="1050" dirty="0">
              <a:solidFill>
                <a:prstClr val="black">
                  <a:lumMod val="50000"/>
                  <a:lumOff val="50000"/>
                </a:prstClr>
              </a:solidFill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27266" y="3812371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35392" y="4243440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8</a:t>
            </a:r>
            <a:endParaRPr lang="en-US" sz="1050" dirty="0">
              <a:solidFill>
                <a:prstClr val="black">
                  <a:lumMod val="50000"/>
                  <a:lumOff val="50000"/>
                </a:prstClr>
              </a:solidFill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79849" y="2937355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79849" y="3386987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10</a:t>
            </a:r>
            <a:endParaRPr lang="en-US" sz="1050" dirty="0">
              <a:solidFill>
                <a:prstClr val="black">
                  <a:lumMod val="50000"/>
                  <a:lumOff val="50000"/>
                </a:prstClr>
              </a:solidFill>
              <a:latin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79849" y="3819620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11</a:t>
            </a:r>
            <a:endParaRPr lang="en-US" sz="1050" dirty="0">
              <a:solidFill>
                <a:prstClr val="black">
                  <a:lumMod val="50000"/>
                  <a:lumOff val="50000"/>
                </a:prstClr>
              </a:solidFill>
              <a:latin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87975" y="4250689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12</a:t>
            </a:r>
            <a:endParaRPr lang="en-US" sz="1050" dirty="0">
              <a:solidFill>
                <a:prstClr val="black">
                  <a:lumMod val="50000"/>
                  <a:lumOff val="50000"/>
                </a:prstClr>
              </a:solidFill>
              <a:latin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08221" y="2921598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13</a:t>
            </a:r>
            <a:endParaRPr lang="en-US" sz="1050" dirty="0">
              <a:solidFill>
                <a:prstClr val="black">
                  <a:lumMod val="50000"/>
                  <a:lumOff val="50000"/>
                </a:prstClr>
              </a:solidFill>
              <a:latin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08221" y="3371230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14</a:t>
            </a:r>
            <a:endParaRPr lang="en-US" sz="1050" dirty="0">
              <a:solidFill>
                <a:prstClr val="black">
                  <a:lumMod val="50000"/>
                  <a:lumOff val="50000"/>
                </a:prstClr>
              </a:solidFill>
              <a:latin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08221" y="3803863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15</a:t>
            </a:r>
            <a:endParaRPr lang="en-US" sz="1050" dirty="0">
              <a:solidFill>
                <a:prstClr val="black">
                  <a:lumMod val="50000"/>
                  <a:lumOff val="50000"/>
                </a:prstClr>
              </a:solidFill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16347" y="4234932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16</a:t>
            </a:r>
            <a:endParaRPr lang="en-US" sz="1050" dirty="0">
              <a:solidFill>
                <a:prstClr val="black">
                  <a:lumMod val="50000"/>
                  <a:lumOff val="50000"/>
                </a:prstClr>
              </a:solidFill>
              <a:latin typeface="Arial" charset="0"/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049374"/>
              </p:ext>
            </p:extLst>
          </p:nvPr>
        </p:nvGraphicFramePr>
        <p:xfrm>
          <a:off x="3429000" y="2971742"/>
          <a:ext cx="22098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450"/>
                <a:gridCol w="552450"/>
                <a:gridCol w="552450"/>
                <a:gridCol w="552450"/>
              </a:tblGrid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3377241" y="2928552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1</a:t>
            </a:r>
            <a:endParaRPr lang="en-US" sz="1050" dirty="0">
              <a:solidFill>
                <a:prstClr val="black">
                  <a:lumMod val="50000"/>
                  <a:lumOff val="50000"/>
                </a:prstClr>
              </a:solidFill>
              <a:latin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77241" y="3378184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2</a:t>
            </a:r>
            <a:endParaRPr lang="en-US" sz="1050" dirty="0">
              <a:solidFill>
                <a:prstClr val="black">
                  <a:lumMod val="50000"/>
                  <a:lumOff val="50000"/>
                </a:prstClr>
              </a:solidFill>
              <a:latin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77241" y="3810817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3</a:t>
            </a:r>
            <a:endParaRPr lang="en-US" sz="1050" dirty="0">
              <a:solidFill>
                <a:prstClr val="black">
                  <a:lumMod val="50000"/>
                  <a:lumOff val="50000"/>
                </a:prstClr>
              </a:solidFill>
              <a:latin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85367" y="4241886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922866" y="2930048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5</a:t>
            </a:r>
            <a:endParaRPr lang="en-US" sz="1050" dirty="0">
              <a:solidFill>
                <a:prstClr val="black">
                  <a:lumMod val="50000"/>
                  <a:lumOff val="50000"/>
                </a:prstClr>
              </a:solidFill>
              <a:latin typeface="Ari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922866" y="3379680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6</a:t>
            </a:r>
            <a:endParaRPr lang="en-US" sz="1050" dirty="0">
              <a:solidFill>
                <a:prstClr val="black">
                  <a:lumMod val="50000"/>
                  <a:lumOff val="50000"/>
                </a:prstClr>
              </a:solidFill>
              <a:latin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922866" y="3812313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7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930992" y="4243382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8</a:t>
            </a:r>
            <a:endParaRPr lang="en-US" sz="1050" dirty="0">
              <a:solidFill>
                <a:prstClr val="black">
                  <a:lumMod val="50000"/>
                  <a:lumOff val="50000"/>
                </a:prstClr>
              </a:solidFill>
              <a:latin typeface="Arial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475449" y="2937297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9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75449" y="3386929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10</a:t>
            </a:r>
            <a:endParaRPr lang="en-US" sz="1050" dirty="0">
              <a:solidFill>
                <a:prstClr val="black">
                  <a:lumMod val="50000"/>
                  <a:lumOff val="50000"/>
                </a:prstClr>
              </a:solidFill>
              <a:latin typeface="Arial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475449" y="3819562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11</a:t>
            </a:r>
            <a:endParaRPr lang="en-US" sz="1050" dirty="0">
              <a:solidFill>
                <a:prstClr val="black">
                  <a:lumMod val="50000"/>
                  <a:lumOff val="50000"/>
                </a:prstClr>
              </a:solidFill>
              <a:latin typeface="Arial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483575" y="4250631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12</a:t>
            </a:r>
            <a:endParaRPr lang="en-US" sz="1050" dirty="0">
              <a:solidFill>
                <a:prstClr val="black">
                  <a:lumMod val="50000"/>
                  <a:lumOff val="50000"/>
                </a:prstClr>
              </a:solidFill>
              <a:latin typeface="Arial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003821" y="2921540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13</a:t>
            </a:r>
            <a:endParaRPr lang="en-US" sz="1050" dirty="0">
              <a:solidFill>
                <a:prstClr val="black">
                  <a:lumMod val="50000"/>
                  <a:lumOff val="50000"/>
                </a:prstClr>
              </a:solidFill>
              <a:latin typeface="Arial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003821" y="3371172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14</a:t>
            </a:r>
            <a:endParaRPr lang="en-US" sz="1050" dirty="0">
              <a:solidFill>
                <a:prstClr val="black">
                  <a:lumMod val="50000"/>
                  <a:lumOff val="50000"/>
                </a:prstClr>
              </a:solidFill>
              <a:latin typeface="Arial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003821" y="3803805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15</a:t>
            </a:r>
            <a:endParaRPr lang="en-US" sz="1050" dirty="0">
              <a:solidFill>
                <a:prstClr val="black">
                  <a:lumMod val="50000"/>
                  <a:lumOff val="50000"/>
                </a:prstClr>
              </a:solidFill>
              <a:latin typeface="Arial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011947" y="4234874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16</a:t>
            </a:r>
            <a:endParaRPr lang="en-US" sz="1050" dirty="0">
              <a:solidFill>
                <a:prstClr val="black">
                  <a:lumMod val="50000"/>
                  <a:lumOff val="50000"/>
                </a:prstClr>
              </a:solidFill>
              <a:latin typeface="Arial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25023" y="255634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s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ource image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505200" y="2580023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background image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629400" y="2602468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target image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0598199"/>
              </p:ext>
            </p:extLst>
          </p:nvPr>
        </p:nvGraphicFramePr>
        <p:xfrm>
          <a:off x="6291853" y="2979820"/>
          <a:ext cx="22098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450"/>
                <a:gridCol w="552450"/>
                <a:gridCol w="552450"/>
                <a:gridCol w="552450"/>
              </a:tblGrid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v</a:t>
                      </a:r>
                      <a:r>
                        <a:rPr lang="en-US" b="1" baseline="-25000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  <a:endParaRPr lang="en-US" b="1" baseline="-25000" dirty="0">
                        <a:solidFill>
                          <a:schemeClr val="tx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v</a:t>
                      </a:r>
                      <a:r>
                        <a:rPr lang="en-US" b="1" baseline="-25000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v</a:t>
                      </a:r>
                      <a:r>
                        <a:rPr lang="en-US" b="1" baseline="-25000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v</a:t>
                      </a:r>
                      <a:r>
                        <a:rPr lang="en-US" b="1" baseline="-25000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3" name="TextBox 42"/>
          <p:cNvSpPr txBox="1"/>
          <p:nvPr/>
        </p:nvSpPr>
        <p:spPr>
          <a:xfrm>
            <a:off x="6240094" y="2936630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1</a:t>
            </a:r>
            <a:endParaRPr lang="en-US" sz="1050" dirty="0">
              <a:solidFill>
                <a:prstClr val="black">
                  <a:lumMod val="50000"/>
                  <a:lumOff val="50000"/>
                </a:prstClr>
              </a:solidFill>
              <a:latin typeface="Arial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240094" y="3386262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2</a:t>
            </a:r>
            <a:endParaRPr lang="en-US" sz="1050" dirty="0">
              <a:solidFill>
                <a:prstClr val="black">
                  <a:lumMod val="50000"/>
                  <a:lumOff val="50000"/>
                </a:prstClr>
              </a:solidFill>
              <a:latin typeface="Arial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240094" y="3818895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3</a:t>
            </a:r>
            <a:endParaRPr lang="en-US" sz="1050" dirty="0">
              <a:solidFill>
                <a:prstClr val="black">
                  <a:lumMod val="50000"/>
                  <a:lumOff val="50000"/>
                </a:prstClr>
              </a:solidFill>
              <a:latin typeface="Arial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248220" y="4249964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4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785719" y="2938126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5</a:t>
            </a:r>
            <a:endParaRPr lang="en-US" sz="1050" dirty="0">
              <a:solidFill>
                <a:prstClr val="black">
                  <a:lumMod val="50000"/>
                  <a:lumOff val="50000"/>
                </a:prstClr>
              </a:solidFill>
              <a:latin typeface="Arial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785719" y="3387758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6</a:t>
            </a:r>
            <a:endParaRPr lang="en-US" sz="1050" dirty="0">
              <a:solidFill>
                <a:prstClr val="black">
                  <a:lumMod val="50000"/>
                  <a:lumOff val="50000"/>
                </a:prstClr>
              </a:solidFill>
              <a:latin typeface="Arial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785719" y="3820391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7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793845" y="4251460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8</a:t>
            </a:r>
            <a:endParaRPr lang="en-US" sz="1050" dirty="0">
              <a:solidFill>
                <a:prstClr val="black">
                  <a:lumMod val="50000"/>
                  <a:lumOff val="50000"/>
                </a:prstClr>
              </a:solidFill>
              <a:latin typeface="Arial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338302" y="2945375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9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338302" y="3395007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10</a:t>
            </a:r>
            <a:endParaRPr lang="en-US" sz="1050" dirty="0">
              <a:solidFill>
                <a:prstClr val="black">
                  <a:lumMod val="50000"/>
                  <a:lumOff val="50000"/>
                </a:prstClr>
              </a:solidFill>
              <a:latin typeface="Arial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338302" y="3827640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11</a:t>
            </a:r>
            <a:endParaRPr lang="en-US" sz="1050" dirty="0">
              <a:solidFill>
                <a:prstClr val="black">
                  <a:lumMod val="50000"/>
                  <a:lumOff val="50000"/>
                </a:prstClr>
              </a:solidFill>
              <a:latin typeface="Arial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346428" y="4258709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12</a:t>
            </a:r>
            <a:endParaRPr lang="en-US" sz="1050" dirty="0">
              <a:solidFill>
                <a:prstClr val="black">
                  <a:lumMod val="50000"/>
                  <a:lumOff val="50000"/>
                </a:prstClr>
              </a:solidFill>
              <a:latin typeface="Arial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866674" y="2929618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13</a:t>
            </a:r>
            <a:endParaRPr lang="en-US" sz="1050" dirty="0">
              <a:solidFill>
                <a:prstClr val="black">
                  <a:lumMod val="50000"/>
                  <a:lumOff val="50000"/>
                </a:prstClr>
              </a:solidFill>
              <a:latin typeface="Arial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866674" y="3379250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14</a:t>
            </a:r>
            <a:endParaRPr lang="en-US" sz="1050" dirty="0">
              <a:solidFill>
                <a:prstClr val="black">
                  <a:lumMod val="50000"/>
                  <a:lumOff val="50000"/>
                </a:prstClr>
              </a:solidFill>
              <a:latin typeface="Arial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866674" y="3811883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15</a:t>
            </a:r>
            <a:endParaRPr lang="en-US" sz="1050" dirty="0">
              <a:solidFill>
                <a:prstClr val="black">
                  <a:lumMod val="50000"/>
                  <a:lumOff val="50000"/>
                </a:prstClr>
              </a:solidFill>
              <a:latin typeface="Arial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874800" y="4242952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16</a:t>
            </a:r>
            <a:endParaRPr lang="en-US" sz="1050" dirty="0">
              <a:solidFill>
                <a:prstClr val="black">
                  <a:lumMod val="50000"/>
                  <a:lumOff val="50000"/>
                </a:prstClr>
              </a:solidFill>
              <a:latin typeface="Arial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080002" y="3405616"/>
            <a:ext cx="1106424" cy="87095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976046" y="3410227"/>
            <a:ext cx="1106424" cy="87095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6838088" y="3416369"/>
            <a:ext cx="1106424" cy="87095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6794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results</a:t>
            </a:r>
          </a:p>
        </p:txBody>
      </p:sp>
      <p:pic>
        <p:nvPicPr>
          <p:cNvPr id="4198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914400"/>
            <a:ext cx="6096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6"/>
          <p:cNvPicPr>
            <a:picLocks noChangeAspect="1" noChangeArrowheads="1"/>
          </p:cNvPicPr>
          <p:nvPr/>
        </p:nvPicPr>
        <p:blipFill>
          <a:blip r:embed="rId3" cstate="print"/>
          <a:srcRect l="4286" t="22571" r="3143" b="16476"/>
          <a:stretch>
            <a:fillRect/>
          </a:stretch>
        </p:blipFill>
        <p:spPr bwMode="auto">
          <a:xfrm>
            <a:off x="1295400" y="3733800"/>
            <a:ext cx="6172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215267" y="64886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Perez et al. 2003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46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31300" cy="9144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Helvetica Neue"/>
                <a:cs typeface="Helvetica Neue"/>
              </a:rPr>
              <a:t>Putting these ideas together, scene completion!</a:t>
            </a:r>
          </a:p>
        </p:txBody>
      </p:sp>
      <p:pic>
        <p:nvPicPr>
          <p:cNvPr id="9" name="Picture 3" descr="teaser_origi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09650"/>
            <a:ext cx="2819400" cy="213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teaser_inpu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09650"/>
            <a:ext cx="2819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54063" y="3184525"/>
            <a:ext cx="14876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bg1"/>
                </a:solidFill>
                <a:latin typeface="Helvetica Neue"/>
                <a:cs typeface="Helvetica Neue"/>
              </a:rPr>
              <a:t>Input image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3409950" y="3184525"/>
            <a:ext cx="20954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bg1"/>
                </a:solidFill>
                <a:latin typeface="Helvetica Neue"/>
                <a:cs typeface="Helvetica Neue"/>
              </a:rPr>
              <a:t>Scene Descriptor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6462713" y="3209925"/>
            <a:ext cx="18400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chemeClr val="bg1"/>
                </a:solidFill>
                <a:latin typeface="Helvetica Neue"/>
                <a:cs typeface="Helvetica Neue"/>
              </a:rPr>
              <a:t>Image Collection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6597650" y="6240463"/>
            <a:ext cx="15953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bg1"/>
                </a:solidFill>
                <a:latin typeface="Helvetica Neue"/>
                <a:cs typeface="Helvetica Neue"/>
              </a:rPr>
              <a:t>200 matches</a:t>
            </a:r>
          </a:p>
        </p:txBody>
      </p:sp>
      <p:pic>
        <p:nvPicPr>
          <p:cNvPr id="15" name="Picture 16" descr="0007_landscape_00084_132090349_27e120a56c_1_11254121@N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0" y="41275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38"/>
          <p:cNvSpPr txBox="1">
            <a:spLocks noChangeArrowheads="1"/>
          </p:cNvSpPr>
          <p:nvPr/>
        </p:nvSpPr>
        <p:spPr bwMode="auto">
          <a:xfrm>
            <a:off x="519113" y="6261100"/>
            <a:ext cx="18774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bg1"/>
                </a:solidFill>
                <a:latin typeface="Helvetica Neue"/>
                <a:cs typeface="Helvetica Neue"/>
              </a:rPr>
              <a:t>20 completions</a:t>
            </a:r>
          </a:p>
        </p:txBody>
      </p:sp>
      <p:sp>
        <p:nvSpPr>
          <p:cNvPr id="17" name="Text Box 39"/>
          <p:cNvSpPr txBox="1">
            <a:spLocks noChangeArrowheads="1"/>
          </p:cNvSpPr>
          <p:nvPr/>
        </p:nvSpPr>
        <p:spPr bwMode="auto">
          <a:xfrm>
            <a:off x="3284538" y="6032500"/>
            <a:ext cx="21464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bg1"/>
                </a:solidFill>
                <a:latin typeface="Helvetica Neue"/>
                <a:cs typeface="Helvetica Neue"/>
              </a:rPr>
              <a:t>Context matching</a:t>
            </a:r>
          </a:p>
          <a:p>
            <a:pPr eaLnBrk="1" hangingPunct="1"/>
            <a:r>
              <a:rPr lang="en-US" b="1">
                <a:solidFill>
                  <a:schemeClr val="bg1"/>
                </a:solidFill>
                <a:latin typeface="Helvetica Neue"/>
                <a:cs typeface="Helvetica Neue"/>
              </a:rPr>
              <a:t>+ blending</a:t>
            </a:r>
          </a:p>
        </p:txBody>
      </p:sp>
      <p:sp>
        <p:nvSpPr>
          <p:cNvPr id="18" name="Text Box 41"/>
          <p:cNvSpPr txBox="1">
            <a:spLocks noChangeArrowheads="1"/>
          </p:cNvSpPr>
          <p:nvPr/>
        </p:nvSpPr>
        <p:spPr bwMode="auto">
          <a:xfrm>
            <a:off x="8683625" y="1857375"/>
            <a:ext cx="4411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chemeClr val="bg1"/>
                </a:solidFill>
                <a:latin typeface="Helvetica Neue"/>
                <a:cs typeface="Helvetica Neue"/>
              </a:rPr>
              <a:t>…</a:t>
            </a:r>
          </a:p>
        </p:txBody>
      </p:sp>
      <p:pic>
        <p:nvPicPr>
          <p:cNvPr id="19" name="Picture 42" descr="0681_gist_photoshopp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150" y="1060450"/>
            <a:ext cx="1858963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4" descr="IMG_0681_4x4_color_gis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2628900"/>
            <a:ext cx="571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9" descr="mid_res_mont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23"/>
          <a:stretch>
            <a:fillRect/>
          </a:stretch>
        </p:blipFill>
        <p:spPr bwMode="auto">
          <a:xfrm>
            <a:off x="6259513" y="990600"/>
            <a:ext cx="2446337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1" descr="montage_6x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5" y="3962400"/>
            <a:ext cx="2501900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52"/>
          <p:cNvSpPr txBox="1">
            <a:spLocks noChangeArrowheads="1"/>
          </p:cNvSpPr>
          <p:nvPr/>
        </p:nvSpPr>
        <p:spPr bwMode="auto">
          <a:xfrm>
            <a:off x="8683625" y="4792663"/>
            <a:ext cx="4411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chemeClr val="bg1"/>
                </a:solidFill>
                <a:latin typeface="Helvetica Neue"/>
                <a:cs typeface="Helvetica Neue"/>
              </a:rPr>
              <a:t>…</a:t>
            </a:r>
          </a:p>
        </p:txBody>
      </p:sp>
      <p:grpSp>
        <p:nvGrpSpPr>
          <p:cNvPr id="24" name="Group 82"/>
          <p:cNvGrpSpPr>
            <a:grpSpLocks/>
          </p:cNvGrpSpPr>
          <p:nvPr/>
        </p:nvGrpSpPr>
        <p:grpSpPr bwMode="auto">
          <a:xfrm>
            <a:off x="133350" y="3871913"/>
            <a:ext cx="2709863" cy="2236787"/>
            <a:chOff x="84" y="2527"/>
            <a:chExt cx="1707" cy="1409"/>
          </a:xfrm>
        </p:grpSpPr>
        <p:pic>
          <p:nvPicPr>
            <p:cNvPr id="25" name="Picture 54" descr="IMG_0681_mask_output_00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" y="2527"/>
              <a:ext cx="395" cy="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55" descr="IMG_0681_mask_output_00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" y="2527"/>
              <a:ext cx="396" cy="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56" descr="IMG_0681_mask_output_00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" y="2527"/>
              <a:ext cx="396" cy="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57" descr="IMG_0681_mask_output_00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5" y="2527"/>
              <a:ext cx="396" cy="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58" descr="IMG_0681_mask_output_00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" y="2815"/>
              <a:ext cx="395" cy="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59" descr="IMG_0681_mask_output_006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" y="2814"/>
              <a:ext cx="395" cy="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60" descr="IMG_0681_mask_output_007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" y="2814"/>
              <a:ext cx="396" cy="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61" descr="IMG_0681_mask_output_00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2815"/>
              <a:ext cx="396" cy="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62" descr="IMG_0681_mask_output_009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" y="3103"/>
              <a:ext cx="396" cy="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63" descr="IMG_0681_mask_output_0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" y="3103"/>
              <a:ext cx="395" cy="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64" descr="IMG_0681_mask_output_01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" y="3103"/>
              <a:ext cx="395" cy="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65" descr="IMG_0681_mask_output_01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3103"/>
              <a:ext cx="396" cy="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66" descr="IMG_0681_mask_output_01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" y="3391"/>
              <a:ext cx="396" cy="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67" descr="IMG_0681_mask_output_0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" y="3391"/>
              <a:ext cx="396" cy="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68" descr="IMG_0681_mask_output_015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" y="3391"/>
              <a:ext cx="395" cy="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69" descr="IMG_0681_mask_output_016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3391"/>
              <a:ext cx="395" cy="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70" descr="IMG_0681_mask_output_017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" y="3679"/>
              <a:ext cx="396" cy="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71" descr="IMG_0681_mask_output_018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" y="3679"/>
              <a:ext cx="396" cy="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72" descr="IMG_0681_mask_output_019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" y="3679"/>
              <a:ext cx="396" cy="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73" descr="IMG_0681_mask_output_020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3679"/>
              <a:ext cx="395" cy="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5" name="Picture 76" descr="down_arrow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850" y="3465513"/>
            <a:ext cx="590550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77" descr="left_arrow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888" y="4794250"/>
            <a:ext cx="544512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78" descr="left_arrow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5" y="4794250"/>
            <a:ext cx="5445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79" descr="right_arrow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828800"/>
            <a:ext cx="5445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80" descr="right_arrow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88" y="1828800"/>
            <a:ext cx="544512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83" descr="IMG_0681_mask_red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0" y="4341813"/>
            <a:ext cx="1949450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 Box 85"/>
          <p:cNvSpPr txBox="1">
            <a:spLocks noChangeArrowheads="1"/>
          </p:cNvSpPr>
          <p:nvPr/>
        </p:nvSpPr>
        <p:spPr bwMode="auto">
          <a:xfrm>
            <a:off x="6642100" y="6637338"/>
            <a:ext cx="25019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100" dirty="0">
                <a:solidFill>
                  <a:schemeClr val="bg1"/>
                </a:solidFill>
                <a:latin typeface="Helvetica Neue"/>
                <a:cs typeface="Helvetica Neue"/>
              </a:rPr>
              <a:t>Hays and </a:t>
            </a:r>
            <a:r>
              <a:rPr lang="en-US" sz="1100" dirty="0" err="1">
                <a:solidFill>
                  <a:schemeClr val="bg1"/>
                </a:solidFill>
                <a:latin typeface="Helvetica Neue"/>
                <a:cs typeface="Helvetica Neue"/>
              </a:rPr>
              <a:t>Efros</a:t>
            </a:r>
            <a:r>
              <a:rPr lang="en-US" sz="1100" dirty="0">
                <a:solidFill>
                  <a:schemeClr val="bg1"/>
                </a:solidFill>
                <a:latin typeface="Helvetica Neue"/>
                <a:cs typeface="Helvetica Neue"/>
              </a:rPr>
              <a:t>, SIGGRAPH 2007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10358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6" grpId="0"/>
      <p:bldP spid="17" grpId="0"/>
      <p:bldP spid="18" grpId="0"/>
      <p:bldP spid="23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/>
          <p:cNvSpPr txBox="1">
            <a:spLocks/>
          </p:cNvSpPr>
          <p:nvPr/>
        </p:nvSpPr>
        <p:spPr>
          <a:xfrm>
            <a:off x="0" y="1417052"/>
            <a:ext cx="9144000" cy="18448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smtClean="0">
                <a:solidFill>
                  <a:schemeClr val="tx1"/>
                </a:solidFill>
              </a:rPr>
              <a:t>We will look into more detail about image filtering, so please look over chapter 3 in </a:t>
            </a:r>
            <a:r>
              <a:rPr lang="en-US" sz="1800" dirty="0" err="1" smtClean="0">
                <a:solidFill>
                  <a:schemeClr val="tx1"/>
                </a:solidFill>
              </a:rPr>
              <a:t>Szeliski</a:t>
            </a:r>
            <a:r>
              <a:rPr lang="en-US" sz="1800" dirty="0" smtClean="0">
                <a:solidFill>
                  <a:schemeClr val="tx1"/>
                </a:solidFill>
              </a:rPr>
              <a:t> and these </a:t>
            </a:r>
            <a:r>
              <a:rPr lang="en-US" sz="1800" dirty="0" err="1" smtClean="0">
                <a:solidFill>
                  <a:schemeClr val="tx1"/>
                </a:solidFill>
              </a:rPr>
              <a:t>ppt</a:t>
            </a:r>
            <a:r>
              <a:rPr lang="en-US" sz="1800" dirty="0" smtClean="0">
                <a:solidFill>
                  <a:schemeClr val="tx1"/>
                </a:solidFill>
              </a:rPr>
              <a:t> files from other versions of this class as background for the next lecture.  Also, </a:t>
            </a:r>
            <a:r>
              <a:rPr lang="en-US" sz="1800" b="1" dirty="0" smtClean="0">
                <a:solidFill>
                  <a:schemeClr val="tx1"/>
                </a:solidFill>
              </a:rPr>
              <a:t>Don’t Panic</a:t>
            </a:r>
            <a:r>
              <a:rPr lang="en-US" sz="1800" b="1" i="1" dirty="0" smtClean="0">
                <a:solidFill>
                  <a:schemeClr val="tx1"/>
                </a:solidFill>
              </a:rPr>
              <a:t>, </a:t>
            </a:r>
            <a:r>
              <a:rPr lang="en-US" sz="1800" i="1" dirty="0" smtClean="0">
                <a:solidFill>
                  <a:schemeClr val="tx1"/>
                </a:solidFill>
              </a:rPr>
              <a:t>using</a:t>
            </a:r>
            <a:r>
              <a:rPr lang="en-US" sz="1800" dirty="0" smtClean="0">
                <a:solidFill>
                  <a:schemeClr val="tx1"/>
                </a:solidFill>
              </a:rPr>
              <a:t> these tools is straightforward.</a:t>
            </a:r>
          </a:p>
          <a:p>
            <a:pPr algn="l"/>
            <a:r>
              <a:rPr lang="en-US" sz="1800" dirty="0" smtClean="0">
                <a:solidFill>
                  <a:schemeClr val="tx1"/>
                </a:solidFill>
              </a:rPr>
              <a:t>			</a:t>
            </a:r>
            <a:r>
              <a:rPr lang="en-US" sz="1800" dirty="0" smtClean="0">
                <a:solidFill>
                  <a:schemeClr val="tx1"/>
                </a:solidFill>
                <a:hlinkClick r:id="rId3"/>
              </a:rPr>
              <a:t>Alexei </a:t>
            </a:r>
            <a:r>
              <a:rPr lang="en-US" sz="1800" dirty="0" err="1" smtClean="0">
                <a:solidFill>
                  <a:schemeClr val="tx1"/>
                </a:solidFill>
                <a:hlinkClick r:id="rId3"/>
              </a:rPr>
              <a:t>Efros</a:t>
            </a:r>
            <a:r>
              <a:rPr lang="en-US" sz="1800" dirty="0" smtClean="0">
                <a:solidFill>
                  <a:schemeClr val="tx1"/>
                </a:solidFill>
                <a:hlinkClick r:id="rId3"/>
              </a:rPr>
              <a:t> Frequency analysis slides</a:t>
            </a:r>
            <a:endParaRPr lang="en-US" sz="1800" dirty="0" smtClean="0">
              <a:solidFill>
                <a:schemeClr val="tx1"/>
              </a:solidFill>
            </a:endParaRPr>
          </a:p>
          <a:p>
            <a:pPr algn="l"/>
            <a:r>
              <a:rPr lang="en-US" sz="1800" dirty="0" smtClean="0">
                <a:solidFill>
                  <a:schemeClr val="tx1"/>
                </a:solidFill>
              </a:rPr>
              <a:t>			</a:t>
            </a:r>
            <a:r>
              <a:rPr lang="en-US" sz="1800" dirty="0" smtClean="0">
                <a:solidFill>
                  <a:schemeClr val="tx1"/>
                </a:solidFill>
                <a:hlinkClick r:id="rId4"/>
              </a:rPr>
              <a:t>Derek </a:t>
            </a:r>
            <a:r>
              <a:rPr lang="en-US" sz="1800" dirty="0" err="1" smtClean="0">
                <a:solidFill>
                  <a:schemeClr val="tx1"/>
                </a:solidFill>
                <a:hlinkClick r:id="rId4"/>
              </a:rPr>
              <a:t>Hoiem</a:t>
            </a:r>
            <a:r>
              <a:rPr lang="en-US" sz="1800" dirty="0" smtClean="0">
                <a:solidFill>
                  <a:schemeClr val="tx1"/>
                </a:solidFill>
                <a:hlinkClick r:id="rId4"/>
              </a:rPr>
              <a:t> Frequency analysis slides</a:t>
            </a:r>
            <a:endParaRPr lang="en-US" sz="1800" dirty="0" smtClean="0">
              <a:solidFill>
                <a:schemeClr val="tx1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0" y="0"/>
            <a:ext cx="9144000" cy="687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dirty="0" smtClean="0"/>
              <a:t>For next class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361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  <a:cs typeface="Arial" charset="0"/>
              </a:rPr>
              <a:t>Some Details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8686800" cy="4876800"/>
          </a:xfrm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  <a:cs typeface="Arial" charset="0"/>
              </a:rPr>
              <a:t>Growing is in </a:t>
            </a:r>
            <a:r>
              <a:rPr lang="ja-JP" altLang="en-US">
                <a:latin typeface="Times New Roman" charset="0"/>
                <a:cs typeface="Arial" charset="0"/>
              </a:rPr>
              <a:t>“</a:t>
            </a:r>
            <a:r>
              <a:rPr lang="en-US">
                <a:latin typeface="Times New Roman" charset="0"/>
                <a:cs typeface="Arial" charset="0"/>
              </a:rPr>
              <a:t>onion skin</a:t>
            </a:r>
            <a:r>
              <a:rPr lang="ja-JP" altLang="en-US">
                <a:latin typeface="Times New Roman" charset="0"/>
                <a:cs typeface="Arial" charset="0"/>
              </a:rPr>
              <a:t>”</a:t>
            </a:r>
            <a:r>
              <a:rPr lang="en-US">
                <a:latin typeface="Times New Roman" charset="0"/>
                <a:cs typeface="Arial" charset="0"/>
              </a:rPr>
              <a:t> order</a:t>
            </a:r>
          </a:p>
          <a:p>
            <a:pPr lvl="1" eaLnBrk="1" hangingPunct="1"/>
            <a:r>
              <a:rPr lang="en-US">
                <a:latin typeface="Times New Roman" charset="0"/>
                <a:cs typeface="Arial" charset="0"/>
              </a:rPr>
              <a:t>Within each </a:t>
            </a:r>
            <a:r>
              <a:rPr lang="ja-JP" altLang="en-US">
                <a:latin typeface="Times New Roman" charset="0"/>
                <a:cs typeface="Arial" charset="0"/>
              </a:rPr>
              <a:t>“</a:t>
            </a:r>
            <a:r>
              <a:rPr lang="en-US">
                <a:latin typeface="Times New Roman" charset="0"/>
                <a:cs typeface="Arial" charset="0"/>
              </a:rPr>
              <a:t>layer</a:t>
            </a:r>
            <a:r>
              <a:rPr lang="ja-JP" altLang="en-US">
                <a:latin typeface="Times New Roman" charset="0"/>
                <a:cs typeface="Arial" charset="0"/>
              </a:rPr>
              <a:t>”</a:t>
            </a:r>
            <a:r>
              <a:rPr lang="en-US">
                <a:latin typeface="Times New Roman" charset="0"/>
                <a:cs typeface="Arial" charset="0"/>
              </a:rPr>
              <a:t>, pixels with most neighbors are synthesized first</a:t>
            </a:r>
          </a:p>
          <a:p>
            <a:pPr lvl="1" eaLnBrk="1" hangingPunct="1"/>
            <a:r>
              <a:rPr lang="en-US">
                <a:latin typeface="Times New Roman" charset="0"/>
                <a:cs typeface="Arial" charset="0"/>
              </a:rPr>
              <a:t>If no close match can be found, the pixel is not synthesized until the end</a:t>
            </a:r>
          </a:p>
          <a:p>
            <a:pPr eaLnBrk="1" hangingPunct="1"/>
            <a:r>
              <a:rPr lang="en-US">
                <a:latin typeface="Times New Roman" charset="0"/>
                <a:cs typeface="Arial" charset="0"/>
              </a:rPr>
              <a:t>Using </a:t>
            </a:r>
            <a:r>
              <a:rPr lang="en-US" i="1">
                <a:latin typeface="Times New Roman" charset="0"/>
                <a:cs typeface="Arial" charset="0"/>
              </a:rPr>
              <a:t>Gaussian-weighted </a:t>
            </a:r>
            <a:r>
              <a:rPr lang="en-US">
                <a:latin typeface="Times New Roman" charset="0"/>
                <a:cs typeface="Arial" charset="0"/>
              </a:rPr>
              <a:t>SSD is very important</a:t>
            </a:r>
          </a:p>
          <a:p>
            <a:pPr lvl="1" eaLnBrk="1" hangingPunct="1"/>
            <a:r>
              <a:rPr lang="en-US">
                <a:latin typeface="Times New Roman" charset="0"/>
                <a:cs typeface="Arial" charset="0"/>
              </a:rPr>
              <a:t> to make sure the new pixel agrees with its closest neighbors</a:t>
            </a:r>
          </a:p>
          <a:p>
            <a:pPr lvl="1" eaLnBrk="1" hangingPunct="1"/>
            <a:r>
              <a:rPr lang="en-US">
                <a:latin typeface="Times New Roman" charset="0"/>
                <a:cs typeface="Arial" charset="0"/>
              </a:rPr>
              <a:t>Approximates reduction to a smaller neighborhood window if data is too sparse</a:t>
            </a:r>
          </a:p>
        </p:txBody>
      </p:sp>
    </p:spTree>
    <p:extLst>
      <p:ext uri="{BB962C8B-B14F-4D97-AF65-F5344CB8AC3E}">
        <p14:creationId xmlns:p14="http://schemas.microsoft.com/office/powerpoint/2010/main" val="1946057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  <a:cs typeface="Arial" charset="0"/>
              </a:rPr>
              <a:t>Neighborhood Window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1" t="19356" r="16129" b="18817"/>
          <a:stretch>
            <a:fillRect/>
          </a:stretch>
        </p:blipFill>
        <p:spPr bwMode="auto">
          <a:xfrm>
            <a:off x="3187700" y="2057400"/>
            <a:ext cx="1612900" cy="14605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7864" r="6667" b="8388"/>
          <a:stretch>
            <a:fillRect/>
          </a:stretch>
        </p:blipFill>
        <p:spPr bwMode="auto">
          <a:xfrm>
            <a:off x="266700" y="4473575"/>
            <a:ext cx="2654300" cy="202882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t="20268" r="19048" b="18927"/>
          <a:stretch>
            <a:fillRect/>
          </a:stretch>
        </p:blipFill>
        <p:spPr bwMode="auto">
          <a:xfrm>
            <a:off x="1168400" y="2501900"/>
            <a:ext cx="685800" cy="6477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3810000" y="2590800"/>
            <a:ext cx="304800" cy="304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 flipH="1">
            <a:off x="1371600" y="2895600"/>
            <a:ext cx="2590800" cy="1524000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  <a:cs typeface="Arial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162300" y="2590800"/>
            <a:ext cx="2667000" cy="3911600"/>
            <a:chOff x="1992" y="1632"/>
            <a:chExt cx="1680" cy="2464"/>
          </a:xfrm>
        </p:grpSpPr>
        <p:pic>
          <p:nvPicPr>
            <p:cNvPr id="15378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0" t="7864" r="6250" b="8388"/>
            <a:stretch>
              <a:fillRect/>
            </a:stretch>
          </p:blipFill>
          <p:spPr bwMode="auto">
            <a:xfrm>
              <a:off x="1992" y="2818"/>
              <a:ext cx="1680" cy="1278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79" name="Rectangle 10"/>
            <p:cNvSpPr>
              <a:spLocks noChangeArrowheads="1"/>
            </p:cNvSpPr>
            <p:nvPr/>
          </p:nvSpPr>
          <p:spPr bwMode="auto">
            <a:xfrm>
              <a:off x="2400" y="1632"/>
              <a:ext cx="288" cy="288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5380" name="Line 11"/>
            <p:cNvSpPr>
              <a:spLocks noChangeShapeType="1"/>
            </p:cNvSpPr>
            <p:nvPr/>
          </p:nvSpPr>
          <p:spPr bwMode="auto">
            <a:xfrm>
              <a:off x="2544" y="1920"/>
              <a:ext cx="0" cy="864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/>
              </a:endParaRP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3810000" y="2590800"/>
            <a:ext cx="4902200" cy="3911600"/>
            <a:chOff x="2400" y="1632"/>
            <a:chExt cx="3088" cy="2464"/>
          </a:xfrm>
        </p:grpSpPr>
        <p:pic>
          <p:nvPicPr>
            <p:cNvPr id="15375" name="Picture 1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0" t="7869" r="6667" b="8394"/>
            <a:stretch>
              <a:fillRect/>
            </a:stretch>
          </p:blipFill>
          <p:spPr bwMode="auto">
            <a:xfrm>
              <a:off x="3816" y="2819"/>
              <a:ext cx="1672" cy="1277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76" name="Rectangle 14"/>
            <p:cNvSpPr>
              <a:spLocks noChangeArrowheads="1"/>
            </p:cNvSpPr>
            <p:nvPr/>
          </p:nvSpPr>
          <p:spPr bwMode="auto">
            <a:xfrm>
              <a:off x="2400" y="1632"/>
              <a:ext cx="384" cy="38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5377" name="Line 15"/>
            <p:cNvSpPr>
              <a:spLocks noChangeShapeType="1"/>
            </p:cNvSpPr>
            <p:nvPr/>
          </p:nvSpPr>
          <p:spPr bwMode="auto">
            <a:xfrm>
              <a:off x="2688" y="2016"/>
              <a:ext cx="1152" cy="76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/>
              </a:endParaRP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3810000" y="2185988"/>
            <a:ext cx="4902200" cy="2030412"/>
            <a:chOff x="2400" y="1377"/>
            <a:chExt cx="3088" cy="1279"/>
          </a:xfrm>
        </p:grpSpPr>
        <p:pic>
          <p:nvPicPr>
            <p:cNvPr id="15372" name="Picture 1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0" t="7858" r="6667" b="8383"/>
            <a:stretch>
              <a:fillRect/>
            </a:stretch>
          </p:blipFill>
          <p:spPr bwMode="auto">
            <a:xfrm>
              <a:off x="3816" y="1377"/>
              <a:ext cx="1672" cy="1279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73" name="Rectangle 18"/>
            <p:cNvSpPr>
              <a:spLocks noChangeArrowheads="1"/>
            </p:cNvSpPr>
            <p:nvPr/>
          </p:nvSpPr>
          <p:spPr bwMode="auto">
            <a:xfrm>
              <a:off x="2400" y="1632"/>
              <a:ext cx="528" cy="480"/>
            </a:xfrm>
            <a:prstGeom prst="rect">
              <a:avLst/>
            </a:prstGeom>
            <a:noFill/>
            <a:ln w="38100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5374" name="Line 19"/>
            <p:cNvSpPr>
              <a:spLocks noChangeShapeType="1"/>
            </p:cNvSpPr>
            <p:nvPr/>
          </p:nvSpPr>
          <p:spPr bwMode="auto">
            <a:xfrm>
              <a:off x="2928" y="1872"/>
              <a:ext cx="864" cy="96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/>
              </a:endParaRPr>
            </a:p>
          </p:txBody>
        </p:sp>
      </p:grpSp>
      <p:sp>
        <p:nvSpPr>
          <p:cNvPr id="15371" name="Text Box 20"/>
          <p:cNvSpPr txBox="1">
            <a:spLocks noChangeArrowheads="1"/>
          </p:cNvSpPr>
          <p:nvPr/>
        </p:nvSpPr>
        <p:spPr bwMode="auto">
          <a:xfrm>
            <a:off x="1219200" y="2133600"/>
            <a:ext cx="654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FFFFFF"/>
                </a:solidFill>
                <a:cs typeface="Arial" charset="0"/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29192807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Perception">
      <a:majorFont>
        <a:latin typeface="Century Gothic"/>
        <a:ea typeface=""/>
        <a:cs typeface=""/>
        <a:font script="Jpan" typeface="メイリオ"/>
      </a:majorFont>
      <a:minorFont>
        <a:latin typeface="Century Gothic"/>
        <a:ea typeface=""/>
        <a:cs typeface=""/>
        <a:font script="Jpan" typeface="メイリオ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 8">
      <a:dk1>
        <a:srgbClr val="4D4D4D"/>
      </a:dk1>
      <a:lt1>
        <a:srgbClr val="FFFFFF"/>
      </a:lt1>
      <a:dk2>
        <a:srgbClr val="000000"/>
      </a:dk2>
      <a:lt2>
        <a:srgbClr val="FFFF00"/>
      </a:lt2>
      <a:accent1>
        <a:srgbClr val="FF9900"/>
      </a:accent1>
      <a:accent2>
        <a:srgbClr val="00FFFF"/>
      </a:accent2>
      <a:accent3>
        <a:srgbClr val="AAAAAA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4D4D4D"/>
        </a:dk1>
        <a:lt1>
          <a:srgbClr val="FFFFFF"/>
        </a:lt1>
        <a:dk2>
          <a:srgbClr val="000000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ecture1 - Introduction - CP Fall 201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4526</TotalTime>
  <Words>1430</Words>
  <Application>Microsoft Macintosh PowerPoint</Application>
  <PresentationFormat>On-screen Show (4:3)</PresentationFormat>
  <Paragraphs>465</Paragraphs>
  <Slides>77</Slides>
  <Notes>38</Notes>
  <HiddenSlides>1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77</vt:i4>
      </vt:variant>
    </vt:vector>
  </HeadingPairs>
  <TitlesOfParts>
    <vt:vector size="83" baseType="lpstr">
      <vt:lpstr>Office Theme</vt:lpstr>
      <vt:lpstr>Default Design</vt:lpstr>
      <vt:lpstr>Lecture1 - Introduction - CP Fall 2010</vt:lpstr>
      <vt:lpstr>PhotoSuite Image</vt:lpstr>
      <vt:lpstr>Photo Editor Photo</vt:lpstr>
      <vt:lpstr>Equation</vt:lpstr>
      <vt:lpstr>Computational Photography lecture 2– filtering warning, texture synthesis CS 590-134  Spring 2016</vt:lpstr>
      <vt:lpstr>PowerPoint Presentation</vt:lpstr>
      <vt:lpstr>Texture Synthesis</vt:lpstr>
      <vt:lpstr>Texture</vt:lpstr>
      <vt:lpstr>Texture Synthesis</vt:lpstr>
      <vt:lpstr>The Challenge</vt:lpstr>
      <vt:lpstr>Efros &amp; Leung Algorithm</vt:lpstr>
      <vt:lpstr>Some Details</vt:lpstr>
      <vt:lpstr>Neighborhood Window</vt:lpstr>
      <vt:lpstr>Varying Window Size</vt:lpstr>
      <vt:lpstr>Synthesis Results</vt:lpstr>
      <vt:lpstr>More Results</vt:lpstr>
      <vt:lpstr>Homage to Shannon</vt:lpstr>
      <vt:lpstr>Hole Filling</vt:lpstr>
      <vt:lpstr>Extrapolation</vt:lpstr>
      <vt:lpstr>Summary</vt:lpstr>
      <vt:lpstr>Image Quilting [Efros &amp; Freeman]</vt:lpstr>
      <vt:lpstr>PowerPoint Presentation</vt:lpstr>
      <vt:lpstr>Minimal error boundary</vt:lpstr>
      <vt:lpstr>Our Philosophy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Political Texture Synthesis!</vt:lpstr>
      <vt:lpstr>Application: Texture Transfer</vt:lpstr>
      <vt:lpstr>Texture Transfer </vt:lpstr>
      <vt:lpstr>PowerPoint Presentation</vt:lpstr>
      <vt:lpstr>PowerPoint Presentation</vt:lpstr>
      <vt:lpstr>PowerPoint Presentation</vt:lpstr>
      <vt:lpstr>Next</vt:lpstr>
      <vt:lpstr>Image Compositing</vt:lpstr>
      <vt:lpstr>News Composites</vt:lpstr>
      <vt:lpstr>News Composites</vt:lpstr>
      <vt:lpstr>Three methods</vt:lpstr>
      <vt:lpstr>Method 1: Cut and Paste</vt:lpstr>
      <vt:lpstr>Method 1: Cut and Paste</vt:lpstr>
      <vt:lpstr>Method 1: Cut and Paste</vt:lpstr>
      <vt:lpstr>Feathering</vt:lpstr>
      <vt:lpstr>Method 1: Cut and Paste (with feathering)</vt:lpstr>
      <vt:lpstr>Alpha compositing</vt:lpstr>
      <vt:lpstr>Alpha compositing with feathering</vt:lpstr>
      <vt:lpstr>Another example (without feathering)</vt:lpstr>
      <vt:lpstr>Proper blending is key</vt:lpstr>
      <vt:lpstr>Alpha Blending / Feathering</vt:lpstr>
      <vt:lpstr>Affect of Window Size</vt:lpstr>
      <vt:lpstr>Affect of Window Size</vt:lpstr>
      <vt:lpstr>Good Window Size</vt:lpstr>
      <vt:lpstr>How much should we blend?</vt:lpstr>
      <vt:lpstr>Method 2: Pyramid Blending</vt:lpstr>
      <vt:lpstr>Method 2: Pyramid Blending</vt:lpstr>
      <vt:lpstr>PowerPoint Presentation</vt:lpstr>
      <vt:lpstr>Method 2: Pyramid Blending</vt:lpstr>
      <vt:lpstr>Laplacian Pyramid Blending</vt:lpstr>
      <vt:lpstr>Simplification: Two-band Blending</vt:lpstr>
      <vt:lpstr>2-band Blending</vt:lpstr>
      <vt:lpstr>Linear Blending</vt:lpstr>
      <vt:lpstr>2-band Blending</vt:lpstr>
      <vt:lpstr>Blending Regions</vt:lpstr>
      <vt:lpstr>PowerPoint Presentation</vt:lpstr>
      <vt:lpstr>Related idea: Poisson Blending</vt:lpstr>
      <vt:lpstr>Related idea: Poisson Blending</vt:lpstr>
      <vt:lpstr>Method 3: Poisson Blending</vt:lpstr>
      <vt:lpstr>Example</vt:lpstr>
      <vt:lpstr>PowerPoint Presentation</vt:lpstr>
      <vt:lpstr>Gradient-domain editing</vt:lpstr>
      <vt:lpstr>Examples</vt:lpstr>
      <vt:lpstr>Examples</vt:lpstr>
      <vt:lpstr>Other results</vt:lpstr>
      <vt:lpstr>Putting these ideas together, scene completion!</vt:lpstr>
      <vt:lpstr>PowerPoint Presentation</vt:lpstr>
    </vt:vector>
  </TitlesOfParts>
  <Company>Stony Brook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Vision CSE 527  Spring 2011</dc:title>
  <dc:creator>Alexander Berg</dc:creator>
  <cp:lastModifiedBy>Alexander Berg</cp:lastModifiedBy>
  <cp:revision>53</cp:revision>
  <dcterms:created xsi:type="dcterms:W3CDTF">2011-02-01T16:22:45Z</dcterms:created>
  <dcterms:modified xsi:type="dcterms:W3CDTF">2016-02-01T19:01:46Z</dcterms:modified>
</cp:coreProperties>
</file>