
<file path=[Content_Types].xml><?xml version="1.0" encoding="utf-8"?>
<Types xmlns="http://schemas.openxmlformats.org/package/2006/content-types">
  <Default Extension="xml" ContentType="application/xml"/>
  <Default Extension="wmf" ContentType="image/x-wmf"/>
  <Default Extension="bmp" ContentType="image/bmp"/>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0.xml" ContentType="application/vnd.openxmlformats-officedocument.presentationml.notesSlide+xml"/>
  <Override PartName="/ppt/embeddings/oleObject19.bin" ContentType="application/vnd.openxmlformats-officedocument.oleObject"/>
  <Override PartName="/ppt/notesSlides/notesSlide21.xml" ContentType="application/vnd.openxmlformats-officedocument.presentationml.notesSlide+xml"/>
  <Override PartName="/ppt/embeddings/oleObject20.bin" ContentType="application/vnd.openxmlformats-officedocument.oleObject"/>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embeddings/oleObject21.bin" ContentType="application/vnd.openxmlformats-officedocument.oleObject"/>
  <Override PartName="/ppt/embeddings/oleObject22.bin" ContentType="application/vnd.openxmlformats-officedocument.oleObject"/>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embeddings/oleObject23.bin" ContentType="application/vnd.openxmlformats-officedocument.oleObject"/>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embeddings/oleObject24.bin" ContentType="application/vnd.openxmlformats-officedocument.oleObject"/>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embeddings/oleObject25.bin" ContentType="application/vnd.openxmlformats-officedocument.oleObject"/>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2.xml" ContentType="application/vnd.openxmlformats-officedocument.presentationml.notesSlide+xml"/>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4"/>
  </p:notesMasterIdLst>
  <p:sldIdLst>
    <p:sldId id="256" r:id="rId2"/>
    <p:sldId id="333" r:id="rId3"/>
    <p:sldId id="501" r:id="rId4"/>
    <p:sldId id="475" r:id="rId5"/>
    <p:sldId id="476" r:id="rId6"/>
    <p:sldId id="477" r:id="rId7"/>
    <p:sldId id="478" r:id="rId8"/>
    <p:sldId id="479" r:id="rId9"/>
    <p:sldId id="480" r:id="rId10"/>
    <p:sldId id="481" r:id="rId11"/>
    <p:sldId id="482" r:id="rId12"/>
    <p:sldId id="483" r:id="rId13"/>
    <p:sldId id="484" r:id="rId14"/>
    <p:sldId id="485" r:id="rId15"/>
    <p:sldId id="486" r:id="rId16"/>
    <p:sldId id="487" r:id="rId17"/>
    <p:sldId id="488" r:id="rId18"/>
    <p:sldId id="489" r:id="rId19"/>
    <p:sldId id="490" r:id="rId20"/>
    <p:sldId id="491" r:id="rId21"/>
    <p:sldId id="492" r:id="rId22"/>
    <p:sldId id="493" r:id="rId23"/>
    <p:sldId id="494" r:id="rId24"/>
    <p:sldId id="495" r:id="rId25"/>
    <p:sldId id="496" r:id="rId26"/>
    <p:sldId id="497" r:id="rId27"/>
    <p:sldId id="498" r:id="rId28"/>
    <p:sldId id="499" r:id="rId29"/>
    <p:sldId id="500" r:id="rId30"/>
    <p:sldId id="502" r:id="rId31"/>
    <p:sldId id="503" r:id="rId32"/>
    <p:sldId id="504" r:id="rId33"/>
    <p:sldId id="505" r:id="rId34"/>
    <p:sldId id="506" r:id="rId35"/>
    <p:sldId id="507" r:id="rId36"/>
    <p:sldId id="508" r:id="rId37"/>
    <p:sldId id="509" r:id="rId38"/>
    <p:sldId id="510" r:id="rId39"/>
    <p:sldId id="511" r:id="rId40"/>
    <p:sldId id="512" r:id="rId41"/>
    <p:sldId id="513" r:id="rId42"/>
    <p:sldId id="514" r:id="rId43"/>
    <p:sldId id="515" r:id="rId44"/>
    <p:sldId id="516" r:id="rId45"/>
    <p:sldId id="517" r:id="rId46"/>
    <p:sldId id="518" r:id="rId47"/>
    <p:sldId id="519" r:id="rId48"/>
    <p:sldId id="520" r:id="rId49"/>
    <p:sldId id="521" r:id="rId50"/>
    <p:sldId id="522" r:id="rId51"/>
    <p:sldId id="523" r:id="rId52"/>
    <p:sldId id="524" r:id="rId53"/>
    <p:sldId id="525" r:id="rId54"/>
    <p:sldId id="526" r:id="rId55"/>
    <p:sldId id="527" r:id="rId56"/>
    <p:sldId id="528" r:id="rId57"/>
    <p:sldId id="529" r:id="rId58"/>
    <p:sldId id="530" r:id="rId59"/>
    <p:sldId id="531" r:id="rId60"/>
    <p:sldId id="532" r:id="rId61"/>
    <p:sldId id="533" r:id="rId62"/>
    <p:sldId id="534" r:id="rId63"/>
    <p:sldId id="535" r:id="rId64"/>
    <p:sldId id="536" r:id="rId65"/>
    <p:sldId id="537" r:id="rId66"/>
    <p:sldId id="538" r:id="rId67"/>
    <p:sldId id="539" r:id="rId68"/>
    <p:sldId id="540" r:id="rId69"/>
    <p:sldId id="541" r:id="rId70"/>
    <p:sldId id="542" r:id="rId71"/>
    <p:sldId id="543" r:id="rId72"/>
    <p:sldId id="544" r:id="rId73"/>
    <p:sldId id="545" r:id="rId74"/>
    <p:sldId id="546" r:id="rId75"/>
    <p:sldId id="547" r:id="rId76"/>
    <p:sldId id="548" r:id="rId77"/>
    <p:sldId id="549" r:id="rId78"/>
    <p:sldId id="550" r:id="rId79"/>
    <p:sldId id="551" r:id="rId80"/>
    <p:sldId id="552" r:id="rId81"/>
    <p:sldId id="553" r:id="rId82"/>
    <p:sldId id="554" r:id="rId83"/>
    <p:sldId id="555" r:id="rId84"/>
    <p:sldId id="556" r:id="rId85"/>
    <p:sldId id="557" r:id="rId86"/>
    <p:sldId id="558" r:id="rId87"/>
    <p:sldId id="559" r:id="rId88"/>
    <p:sldId id="560" r:id="rId89"/>
    <p:sldId id="561" r:id="rId90"/>
    <p:sldId id="562" r:id="rId91"/>
    <p:sldId id="563" r:id="rId92"/>
    <p:sldId id="474"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1" autoAdjust="0"/>
    <p:restoredTop sz="84244" autoAdjust="0"/>
  </p:normalViewPr>
  <p:slideViewPr>
    <p:cSldViewPr snapToGrid="0" snapToObjects="1">
      <p:cViewPr>
        <p:scale>
          <a:sx n="95" d="100"/>
          <a:sy n="95" d="100"/>
        </p:scale>
        <p:origin x="224" y="9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notesMaster" Target="notesMasters/notesMaster1.xml"/><Relationship Id="rId95" Type="http://schemas.openxmlformats.org/officeDocument/2006/relationships/printerSettings" Target="printerSettings/printerSettings1.bin"/><Relationship Id="rId96" Type="http://schemas.openxmlformats.org/officeDocument/2006/relationships/presProps" Target="presProps.xml"/><Relationship Id="rId97" Type="http://schemas.openxmlformats.org/officeDocument/2006/relationships/viewProps" Target="viewProps.xml"/><Relationship Id="rId98" Type="http://schemas.openxmlformats.org/officeDocument/2006/relationships/theme" Target="theme/theme1.xml"/><Relationship Id="rId9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5.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7.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2.png"/><Relationship Id="rId2" Type="http://schemas.openxmlformats.org/officeDocument/2006/relationships/image" Target="../media/image153.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6.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6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65.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5.png"/><Relationship Id="rId2" Type="http://schemas.openxmlformats.org/officeDocument/2006/relationships/image" Target="../media/image169.png"/><Relationship Id="rId3" Type="http://schemas.openxmlformats.org/officeDocument/2006/relationships/image" Target="../media/image17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9.wmf"/><Relationship Id="rId4" Type="http://schemas.openxmlformats.org/officeDocument/2006/relationships/image" Target="../media/image60.wmf"/><Relationship Id="rId1" Type="http://schemas.openxmlformats.org/officeDocument/2006/relationships/image" Target="../media/image56.wmf"/><Relationship Id="rId2" Type="http://schemas.openxmlformats.org/officeDocument/2006/relationships/image" Target="../media/image5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2.wmf"/><Relationship Id="rId2" Type="http://schemas.openxmlformats.org/officeDocument/2006/relationships/image" Target="../media/image83.wmf"/><Relationship Id="rId3" Type="http://schemas.openxmlformats.org/officeDocument/2006/relationships/image" Target="../media/image5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7.wmf"/><Relationship Id="rId2" Type="http://schemas.openxmlformats.org/officeDocument/2006/relationships/image" Target="../media/image9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4.png"/><Relationship Id="rId2" Type="http://schemas.openxmlformats.org/officeDocument/2006/relationships/image" Target="../media/image11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054EC0-2C0E-5B4C-BB31-B7560296D8C9}" type="datetimeFigureOut">
              <a:rPr lang="en-US" smtClean="0"/>
              <a:t>2/1/16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BDCCF8-A222-4747-B82C-C9532FD51C91}" type="slidenum">
              <a:rPr lang="en-US" smtClean="0"/>
              <a:t>‹#›</a:t>
            </a:fld>
            <a:endParaRPr lang="en-US"/>
          </a:p>
        </p:txBody>
      </p:sp>
    </p:spTree>
    <p:extLst>
      <p:ext uri="{BB962C8B-B14F-4D97-AF65-F5344CB8AC3E}">
        <p14:creationId xmlns:p14="http://schemas.microsoft.com/office/powerpoint/2010/main" val="1868396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previous affiliations</a:t>
            </a:r>
            <a:endParaRPr lang="en-US" dirty="0"/>
          </a:p>
        </p:txBody>
      </p:sp>
      <p:sp>
        <p:nvSpPr>
          <p:cNvPr id="4" name="Slide Number Placeholder 3"/>
          <p:cNvSpPr>
            <a:spLocks noGrp="1"/>
          </p:cNvSpPr>
          <p:nvPr>
            <p:ph type="sldNum" sz="quarter" idx="10"/>
          </p:nvPr>
        </p:nvSpPr>
        <p:spPr/>
        <p:txBody>
          <a:bodyPr/>
          <a:lstStyle/>
          <a:p>
            <a:fld id="{CA6C65D6-1C22-A94C-9391-5DBD8DC85A38}" type="slidenum">
              <a:rPr lang="en-US" smtClean="0"/>
              <a:t>2</a:t>
            </a:fld>
            <a:endParaRPr lang="en-US"/>
          </a:p>
        </p:txBody>
      </p:sp>
    </p:spTree>
    <p:extLst>
      <p:ext uri="{BB962C8B-B14F-4D97-AF65-F5344CB8AC3E}">
        <p14:creationId xmlns:p14="http://schemas.microsoft.com/office/powerpoint/2010/main" val="2380190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fld id="{CEACDB7C-C0AB-7C42-B173-BAAF9EDA480B}" type="slidenum">
              <a:rPr lang="en-US"/>
              <a:pPr/>
              <a:t>18</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ru-RU">
              <a:latin typeface="Time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fld id="{92065C05-73CC-9646-B119-3DBF8CB16398}" type="slidenum">
              <a:rPr lang="en-US"/>
              <a:pPr/>
              <a:t>19</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ru-RU">
              <a:latin typeface="Time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fld id="{950F99BA-ECD2-8344-980F-90C17BE4D819}" type="slidenum">
              <a:rPr lang="en-US"/>
              <a:pPr/>
              <a:t>20</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ru-RU">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fld id="{E8FCB2AC-DD81-C246-9339-CE9CAE763AF9}" type="slidenum">
              <a:rPr lang="en-US"/>
              <a:pPr/>
              <a:t>21</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ru-RU">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fld id="{B4F8E803-F951-B04F-9783-E774D93BD1A7}" type="slidenum">
              <a:rPr lang="en-US"/>
              <a:pPr/>
              <a:t>22</a:t>
            </a:fld>
            <a:endParaRPr lang="en-US"/>
          </a:p>
        </p:txBody>
      </p:sp>
      <p:sp>
        <p:nvSpPr>
          <p:cNvPr id="87043" name="Rectangle 2"/>
          <p:cNvSpPr>
            <a:spLocks noGrp="1" noRot="1" noChangeAspect="1" noChangeArrowheads="1" noTextEdit="1"/>
          </p:cNvSpPr>
          <p:nvPr>
            <p:ph type="sldImg"/>
          </p:nvPr>
        </p:nvSpPr>
        <p:spPr>
          <a:xfrm>
            <a:off x="-201613" y="382588"/>
            <a:ext cx="7265988" cy="5449887"/>
          </a:xfrm>
          <a:ln/>
        </p:spPr>
      </p:sp>
      <p:sp>
        <p:nvSpPr>
          <p:cNvPr id="87044" name="Rectangle 3"/>
          <p:cNvSpPr>
            <a:spLocks noGrp="1" noChangeArrowheads="1"/>
          </p:cNvSpPr>
          <p:nvPr>
            <p:ph type="body" idx="1"/>
          </p:nvPr>
        </p:nvSpPr>
        <p:spPr>
          <a:xfrm>
            <a:off x="828675" y="6062663"/>
            <a:ext cx="5268913" cy="2416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rPr>
              <a:t>ones, divide by 9</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fld id="{6B6BEAE7-12CF-0A4D-A9D0-ADA78DB8E425}" type="slidenum">
              <a:rPr lang="en-US"/>
              <a:pPr/>
              <a:t>23</a:t>
            </a:fld>
            <a:endParaRPr lang="en-US"/>
          </a:p>
        </p:txBody>
      </p:sp>
      <p:sp>
        <p:nvSpPr>
          <p:cNvPr id="88067" name="Rectangle 2"/>
          <p:cNvSpPr>
            <a:spLocks noGrp="1" noRot="1" noChangeAspect="1" noChangeArrowheads="1" noTextEdit="1"/>
          </p:cNvSpPr>
          <p:nvPr>
            <p:ph type="sldImg"/>
          </p:nvPr>
        </p:nvSpPr>
        <p:spPr>
          <a:xfrm>
            <a:off x="-201613" y="382588"/>
            <a:ext cx="7265988" cy="5449887"/>
          </a:xfrm>
          <a:ln/>
        </p:spPr>
      </p:sp>
      <p:sp>
        <p:nvSpPr>
          <p:cNvPr id="88068" name="Rectangle 3"/>
          <p:cNvSpPr>
            <a:spLocks noGrp="1" noChangeArrowheads="1"/>
          </p:cNvSpPr>
          <p:nvPr>
            <p:ph type="body" idx="1"/>
          </p:nvPr>
        </p:nvSpPr>
        <p:spPr>
          <a:xfrm>
            <a:off x="828675" y="6062663"/>
            <a:ext cx="5268913" cy="2416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ru-RU">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fld id="{B785C2ED-CC3B-1848-B66C-144A450BE754}" type="slidenum">
              <a:rPr lang="en-US"/>
              <a:pPr/>
              <a:t>24</a:t>
            </a:fld>
            <a:endParaRPr lang="en-US"/>
          </a:p>
        </p:txBody>
      </p:sp>
      <p:sp>
        <p:nvSpPr>
          <p:cNvPr id="89091" name="Rectangle 2"/>
          <p:cNvSpPr>
            <a:spLocks noGrp="1" noRot="1" noChangeAspect="1" noChangeArrowheads="1" noTextEdit="1"/>
          </p:cNvSpPr>
          <p:nvPr>
            <p:ph type="sldImg"/>
          </p:nvPr>
        </p:nvSpPr>
        <p:spPr>
          <a:xfrm>
            <a:off x="-200025" y="382588"/>
            <a:ext cx="7264400" cy="5449887"/>
          </a:xfrm>
          <a:ln/>
        </p:spPr>
      </p:sp>
      <p:sp>
        <p:nvSpPr>
          <p:cNvPr id="89092" name="Rectangle 3"/>
          <p:cNvSpPr>
            <a:spLocks noGrp="1" noChangeArrowheads="1"/>
          </p:cNvSpPr>
          <p:nvPr>
            <p:ph type="body" idx="1"/>
          </p:nvPr>
        </p:nvSpPr>
        <p:spPr>
          <a:xfrm>
            <a:off x="828675" y="6062663"/>
            <a:ext cx="5268913" cy="2416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ru-RU">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fld id="{FAE72955-3AB6-6448-BE27-B1F6FC5835DF}" type="slidenum">
              <a:rPr lang="en-US"/>
              <a:pPr/>
              <a:t>27</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ru-RU">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2442" eaLnBrk="0" hangingPunct="0">
              <a:defRPr sz="2200">
                <a:solidFill>
                  <a:schemeClr val="tx1"/>
                </a:solidFill>
                <a:latin typeface="Arial" charset="0"/>
                <a:ea typeface="ＭＳ Ｐゴシック" charset="0"/>
                <a:cs typeface="Arial" charset="0"/>
              </a:defRPr>
            </a:lvl1pPr>
            <a:lvl2pPr marL="685817" indent="-263776" defTabSz="892442" eaLnBrk="0" hangingPunct="0">
              <a:defRPr sz="2200">
                <a:solidFill>
                  <a:schemeClr val="tx1"/>
                </a:solidFill>
                <a:latin typeface="Arial" charset="0"/>
                <a:ea typeface="Arial" charset="0"/>
                <a:cs typeface="Arial" charset="0"/>
              </a:defRPr>
            </a:lvl2pPr>
            <a:lvl3pPr marL="1055103" indent="-211021" defTabSz="892442" eaLnBrk="0" hangingPunct="0">
              <a:defRPr sz="2200">
                <a:solidFill>
                  <a:schemeClr val="tx1"/>
                </a:solidFill>
                <a:latin typeface="Arial" charset="0"/>
                <a:ea typeface="Arial" charset="0"/>
                <a:cs typeface="Arial" charset="0"/>
              </a:defRPr>
            </a:lvl3pPr>
            <a:lvl4pPr marL="1477145" indent="-211021" defTabSz="892442" eaLnBrk="0" hangingPunct="0">
              <a:defRPr sz="2200">
                <a:solidFill>
                  <a:schemeClr val="tx1"/>
                </a:solidFill>
                <a:latin typeface="Arial" charset="0"/>
                <a:ea typeface="Arial" charset="0"/>
                <a:cs typeface="Arial" charset="0"/>
              </a:defRPr>
            </a:lvl4pPr>
            <a:lvl5pPr marL="1899186" indent="-211021" defTabSz="892442" eaLnBrk="0" hangingPunct="0">
              <a:defRPr sz="2200">
                <a:solidFill>
                  <a:schemeClr val="tx1"/>
                </a:solidFill>
                <a:latin typeface="Arial" charset="0"/>
                <a:ea typeface="Arial" charset="0"/>
                <a:cs typeface="Arial" charset="0"/>
              </a:defRPr>
            </a:lvl5pPr>
            <a:lvl6pPr marL="2321227" indent="-211021" defTabSz="892442" eaLnBrk="0" fontAlgn="base" hangingPunct="0">
              <a:spcBef>
                <a:spcPct val="0"/>
              </a:spcBef>
              <a:spcAft>
                <a:spcPct val="0"/>
              </a:spcAft>
              <a:defRPr sz="2200">
                <a:solidFill>
                  <a:schemeClr val="tx1"/>
                </a:solidFill>
                <a:latin typeface="Arial" charset="0"/>
                <a:ea typeface="Arial" charset="0"/>
                <a:cs typeface="Arial" charset="0"/>
              </a:defRPr>
            </a:lvl6pPr>
            <a:lvl7pPr marL="2743269" indent="-211021" defTabSz="892442" eaLnBrk="0" fontAlgn="base" hangingPunct="0">
              <a:spcBef>
                <a:spcPct val="0"/>
              </a:spcBef>
              <a:spcAft>
                <a:spcPct val="0"/>
              </a:spcAft>
              <a:defRPr sz="2200">
                <a:solidFill>
                  <a:schemeClr val="tx1"/>
                </a:solidFill>
                <a:latin typeface="Arial" charset="0"/>
                <a:ea typeface="Arial" charset="0"/>
                <a:cs typeface="Arial" charset="0"/>
              </a:defRPr>
            </a:lvl7pPr>
            <a:lvl8pPr marL="3165310" indent="-211021" defTabSz="892442" eaLnBrk="0" fontAlgn="base" hangingPunct="0">
              <a:spcBef>
                <a:spcPct val="0"/>
              </a:spcBef>
              <a:spcAft>
                <a:spcPct val="0"/>
              </a:spcAft>
              <a:defRPr sz="2200">
                <a:solidFill>
                  <a:schemeClr val="tx1"/>
                </a:solidFill>
                <a:latin typeface="Arial" charset="0"/>
                <a:ea typeface="Arial" charset="0"/>
                <a:cs typeface="Arial" charset="0"/>
              </a:defRPr>
            </a:lvl8pPr>
            <a:lvl9pPr marL="3587351" indent="-211021" defTabSz="892442" eaLnBrk="0" fontAlgn="base" hangingPunct="0">
              <a:spcBef>
                <a:spcPct val="0"/>
              </a:spcBef>
              <a:spcAft>
                <a:spcPct val="0"/>
              </a:spcAft>
              <a:defRPr sz="2200">
                <a:solidFill>
                  <a:schemeClr val="tx1"/>
                </a:solidFill>
                <a:latin typeface="Arial" charset="0"/>
                <a:ea typeface="Arial" charset="0"/>
                <a:cs typeface="Arial" charset="0"/>
              </a:defRPr>
            </a:lvl9pPr>
          </a:lstStyle>
          <a:p>
            <a:pPr eaLnBrk="1" hangingPunct="1"/>
            <a:fld id="{D0E09054-EF75-3F4D-9447-8C35F6ED556A}" type="slidenum">
              <a:rPr lang="en-US" sz="1100"/>
              <a:pPr eaLnBrk="1" hangingPunct="1"/>
              <a:t>59</a:t>
            </a:fld>
            <a:endParaRPr lang="en-US" sz="1100"/>
          </a:p>
        </p:txBody>
      </p:sp>
      <p:sp>
        <p:nvSpPr>
          <p:cNvPr id="68611" name="Rectangle 2"/>
          <p:cNvSpPr>
            <a:spLocks noGrp="1" noRot="1" noChangeAspect="1" noChangeArrowheads="1" noTextEdit="1"/>
          </p:cNvSpPr>
          <p:nvPr>
            <p:ph type="sldImg"/>
          </p:nvPr>
        </p:nvSpPr>
        <p:spPr>
          <a:xfrm>
            <a:off x="-3053283" y="954539"/>
            <a:ext cx="9627578" cy="6678935"/>
          </a:xfrm>
          <a:ln/>
        </p:spPr>
      </p:sp>
      <p:sp>
        <p:nvSpPr>
          <p:cNvPr id="68612" name="Rectangle 3"/>
          <p:cNvSpPr>
            <a:spLocks noGrp="1" noChangeArrowheads="1"/>
          </p:cNvSpPr>
          <p:nvPr>
            <p:ph type="body" idx="1"/>
          </p:nvPr>
        </p:nvSpPr>
        <p:spPr>
          <a:xfrm>
            <a:off x="3651365" y="954539"/>
            <a:ext cx="2988873" cy="66661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958465" y="686474"/>
            <a:ext cx="4941072" cy="3428114"/>
          </a:xfrm>
          <a:ln/>
        </p:spPr>
      </p:sp>
      <p:sp>
        <p:nvSpPr>
          <p:cNvPr id="69635" name="Notes Placeholder 2"/>
          <p:cNvSpPr>
            <a:spLocks noGrp="1"/>
          </p:cNvSpPr>
          <p:nvPr>
            <p:ph type="body" idx="1"/>
          </p:nvPr>
        </p:nvSpPr>
        <p:spPr>
          <a:xfrm>
            <a:off x="685494" y="4342939"/>
            <a:ext cx="5487013"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lstStyle/>
          <a:p>
            <a:r>
              <a:rPr lang="en-US"/>
              <a:t>Things we can</a:t>
            </a:r>
            <a:r>
              <a:rPr lang="ja-JP" altLang="en-US"/>
              <a:t>’</a:t>
            </a:r>
            <a:r>
              <a:rPr lang="en-US"/>
              <a:t>t understand without thinking in frequency</a:t>
            </a:r>
          </a:p>
        </p:txBody>
      </p:sp>
      <p:sp>
        <p:nvSpPr>
          <p:cNvPr id="69636" name="Slide Number Placeholder 3"/>
          <p:cNvSpPr txBox="1">
            <a:spLocks noGrp="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990600" eaLnBrk="0" hangingPunct="0">
              <a:defRPr sz="2400">
                <a:solidFill>
                  <a:schemeClr val="tx1"/>
                </a:solidFill>
                <a:latin typeface="Arial" charset="0"/>
                <a:ea typeface="ＭＳ Ｐゴシック" charset="0"/>
                <a:cs typeface="Arial" charset="0"/>
              </a:defRPr>
            </a:lvl1pPr>
            <a:lvl2pPr marL="742950" indent="-285750" defTabSz="990600" eaLnBrk="0" hangingPunct="0">
              <a:defRPr sz="2400">
                <a:solidFill>
                  <a:schemeClr val="tx1"/>
                </a:solidFill>
                <a:latin typeface="Arial" charset="0"/>
                <a:ea typeface="Arial" charset="0"/>
                <a:cs typeface="Arial" charset="0"/>
              </a:defRPr>
            </a:lvl2pPr>
            <a:lvl3pPr marL="1143000" indent="-228600" defTabSz="990600" eaLnBrk="0" hangingPunct="0">
              <a:defRPr sz="2400">
                <a:solidFill>
                  <a:schemeClr val="tx1"/>
                </a:solidFill>
                <a:latin typeface="Arial" charset="0"/>
                <a:ea typeface="Arial" charset="0"/>
                <a:cs typeface="Arial" charset="0"/>
              </a:defRPr>
            </a:lvl3pPr>
            <a:lvl4pPr marL="1600200" indent="-228600" defTabSz="990600" eaLnBrk="0" hangingPunct="0">
              <a:defRPr sz="2400">
                <a:solidFill>
                  <a:schemeClr val="tx1"/>
                </a:solidFill>
                <a:latin typeface="Arial" charset="0"/>
                <a:ea typeface="Arial" charset="0"/>
                <a:cs typeface="Arial" charset="0"/>
              </a:defRPr>
            </a:lvl4pPr>
            <a:lvl5pPr marL="2057400" indent="-228600" defTabSz="990600" eaLnBrk="0" hangingPunct="0">
              <a:defRPr sz="2400">
                <a:solidFill>
                  <a:schemeClr val="tx1"/>
                </a:solidFill>
                <a:latin typeface="Arial" charset="0"/>
                <a:ea typeface="Arial" charset="0"/>
                <a:cs typeface="Arial" charset="0"/>
              </a:defRPr>
            </a:lvl5pPr>
            <a:lvl6pPr marL="2514600" indent="-228600" defTabSz="990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90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90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906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hangingPunct="1"/>
            <a:fld id="{A6A2A1A1-1256-974A-9E31-7F4451485F7F}" type="slidenum">
              <a:rPr lang="en-US" sz="1200">
                <a:latin typeface="Calibri" charset="0"/>
              </a:rPr>
              <a:pPr algn="r" eaLnBrk="1" hangingPunct="1"/>
              <a:t>60</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fld id="{DB1F8D06-6D39-704A-B798-E4639250A83D}" type="slidenum">
              <a:rPr lang="en-US"/>
              <a:pPr/>
              <a:t>5</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ru-RU">
              <a:latin typeface="Time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958465" y="686474"/>
            <a:ext cx="4941072" cy="3428114"/>
          </a:xfrm>
          <a:ln/>
        </p:spPr>
      </p:sp>
      <p:sp>
        <p:nvSpPr>
          <p:cNvPr id="70659" name="Notes Placeholder 2"/>
          <p:cNvSpPr>
            <a:spLocks noGrp="1"/>
          </p:cNvSpPr>
          <p:nvPr>
            <p:ph type="body" idx="1"/>
          </p:nvPr>
        </p:nvSpPr>
        <p:spPr>
          <a:xfrm>
            <a:off x="685494" y="4342939"/>
            <a:ext cx="5487013"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31" tIns="45716" rIns="91431" bIns="45716"/>
          <a:lstStyle/>
          <a:p>
            <a:pPr eaLnBrk="1" hangingPunct="1"/>
            <a:endParaRPr lang="en-US"/>
          </a:p>
        </p:txBody>
      </p:sp>
      <p:sp>
        <p:nvSpPr>
          <p:cNvPr id="70660" name="Slide Number Placeholder 3"/>
          <p:cNvSpPr txBox="1">
            <a:spLocks noGrp="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990600" eaLnBrk="0" hangingPunct="0">
              <a:defRPr sz="2400">
                <a:solidFill>
                  <a:schemeClr val="tx1"/>
                </a:solidFill>
                <a:latin typeface="Arial" charset="0"/>
                <a:ea typeface="ＭＳ Ｐゴシック" charset="0"/>
                <a:cs typeface="Arial" charset="0"/>
              </a:defRPr>
            </a:lvl1pPr>
            <a:lvl2pPr marL="742950" indent="-285750" defTabSz="990600" eaLnBrk="0" hangingPunct="0">
              <a:defRPr sz="2400">
                <a:solidFill>
                  <a:schemeClr val="tx1"/>
                </a:solidFill>
                <a:latin typeface="Arial" charset="0"/>
                <a:ea typeface="Arial" charset="0"/>
                <a:cs typeface="Arial" charset="0"/>
              </a:defRPr>
            </a:lvl2pPr>
            <a:lvl3pPr marL="1143000" indent="-228600" defTabSz="990600" eaLnBrk="0" hangingPunct="0">
              <a:defRPr sz="2400">
                <a:solidFill>
                  <a:schemeClr val="tx1"/>
                </a:solidFill>
                <a:latin typeface="Arial" charset="0"/>
                <a:ea typeface="Arial" charset="0"/>
                <a:cs typeface="Arial" charset="0"/>
              </a:defRPr>
            </a:lvl3pPr>
            <a:lvl4pPr marL="1600200" indent="-228600" defTabSz="990600" eaLnBrk="0" hangingPunct="0">
              <a:defRPr sz="2400">
                <a:solidFill>
                  <a:schemeClr val="tx1"/>
                </a:solidFill>
                <a:latin typeface="Arial" charset="0"/>
                <a:ea typeface="Arial" charset="0"/>
                <a:cs typeface="Arial" charset="0"/>
              </a:defRPr>
            </a:lvl4pPr>
            <a:lvl5pPr marL="2057400" indent="-228600" defTabSz="990600" eaLnBrk="0" hangingPunct="0">
              <a:defRPr sz="2400">
                <a:solidFill>
                  <a:schemeClr val="tx1"/>
                </a:solidFill>
                <a:latin typeface="Arial" charset="0"/>
                <a:ea typeface="Arial" charset="0"/>
                <a:cs typeface="Arial" charset="0"/>
              </a:defRPr>
            </a:lvl5pPr>
            <a:lvl6pPr marL="2514600" indent="-228600" defTabSz="990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90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90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906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hangingPunct="1"/>
            <a:fld id="{0DA5322B-3B54-3746-93FC-F7F5B73FBC67}" type="slidenum">
              <a:rPr lang="en-US" sz="1200">
                <a:latin typeface="Calibri" charset="0"/>
              </a:rPr>
              <a:pPr algn="r" eaLnBrk="1" hangingPunct="1"/>
              <a:t>72</a:t>
            </a:fld>
            <a:endParaRPr lang="en-US" sz="120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23" tIns="44612" rIns="89223" bIns="44612" anchor="b"/>
          <a:lstStyle>
            <a:lvl1pPr defTabSz="966788" eaLnBrk="0" hangingPunct="0">
              <a:defRPr sz="2400">
                <a:solidFill>
                  <a:schemeClr val="tx1"/>
                </a:solidFill>
                <a:latin typeface="Arial" charset="0"/>
                <a:ea typeface="ＭＳ Ｐゴシック" charset="0"/>
                <a:cs typeface="Arial" charset="0"/>
              </a:defRPr>
            </a:lvl1pPr>
            <a:lvl2pPr marL="742950" indent="-285750" defTabSz="966788" eaLnBrk="0" hangingPunct="0">
              <a:defRPr sz="2400">
                <a:solidFill>
                  <a:schemeClr val="tx1"/>
                </a:solidFill>
                <a:latin typeface="Arial" charset="0"/>
                <a:ea typeface="Arial" charset="0"/>
                <a:cs typeface="Arial" charset="0"/>
              </a:defRPr>
            </a:lvl2pPr>
            <a:lvl3pPr marL="1143000" indent="-228600" defTabSz="966788" eaLnBrk="0" hangingPunct="0">
              <a:defRPr sz="2400">
                <a:solidFill>
                  <a:schemeClr val="tx1"/>
                </a:solidFill>
                <a:latin typeface="Arial" charset="0"/>
                <a:ea typeface="Arial" charset="0"/>
                <a:cs typeface="Arial" charset="0"/>
              </a:defRPr>
            </a:lvl3pPr>
            <a:lvl4pPr marL="1600200" indent="-228600" defTabSz="966788" eaLnBrk="0" hangingPunct="0">
              <a:defRPr sz="2400">
                <a:solidFill>
                  <a:schemeClr val="tx1"/>
                </a:solidFill>
                <a:latin typeface="Arial" charset="0"/>
                <a:ea typeface="Arial" charset="0"/>
                <a:cs typeface="Arial" charset="0"/>
              </a:defRPr>
            </a:lvl4pPr>
            <a:lvl5pPr marL="2057400" indent="-228600" defTabSz="966788" eaLnBrk="0" hangingPunct="0">
              <a:defRPr sz="2400">
                <a:solidFill>
                  <a:schemeClr val="tx1"/>
                </a:solidFill>
                <a:latin typeface="Arial" charset="0"/>
                <a:ea typeface="Arial" charset="0"/>
                <a:cs typeface="Arial" charset="0"/>
              </a:defRPr>
            </a:lvl5pPr>
            <a:lvl6pPr marL="2514600" indent="-228600" defTabSz="966788"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66788"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66788"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66788"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hangingPunct="1"/>
            <a:fld id="{4CDF566D-203A-CA41-9814-DA224279AE71}" type="slidenum">
              <a:rPr lang="en-US" sz="1100"/>
              <a:pPr algn="r" eaLnBrk="1" hangingPunct="1"/>
              <a:t>74</a:t>
            </a:fld>
            <a:endParaRPr lang="en-US" sz="1100"/>
          </a:p>
        </p:txBody>
      </p:sp>
      <p:sp>
        <p:nvSpPr>
          <p:cNvPr id="71683" name="Rectangle 2"/>
          <p:cNvSpPr>
            <a:spLocks noGrp="1" noRot="1" noChangeAspect="1" noChangeArrowheads="1" noTextEdit="1"/>
          </p:cNvSpPr>
          <p:nvPr>
            <p:ph type="sldImg"/>
          </p:nvPr>
        </p:nvSpPr>
        <p:spPr>
          <a:xfrm>
            <a:off x="955397" y="685056"/>
            <a:ext cx="4945673" cy="3430950"/>
          </a:xfrm>
          <a:ln/>
        </p:spPr>
      </p:sp>
      <p:sp>
        <p:nvSpPr>
          <p:cNvPr id="71684" name="Rectangle 3"/>
          <p:cNvSpPr>
            <a:spLocks noGrp="1" noChangeArrowheads="1"/>
          </p:cNvSpPr>
          <p:nvPr>
            <p:ph type="body" idx="1"/>
          </p:nvPr>
        </p:nvSpPr>
        <p:spPr>
          <a:xfrm>
            <a:off x="917058" y="4344358"/>
            <a:ext cx="5023884"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4060" tIns="42029" rIns="84060" bIns="42029"/>
          <a:lstStyle/>
          <a:p>
            <a:pPr eaLnBrk="1" hangingPunct="1"/>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2442" eaLnBrk="0" hangingPunct="0">
              <a:defRPr sz="2200">
                <a:solidFill>
                  <a:schemeClr val="tx1"/>
                </a:solidFill>
                <a:latin typeface="Arial" charset="0"/>
                <a:ea typeface="ＭＳ Ｐゴシック" charset="0"/>
                <a:cs typeface="Arial" charset="0"/>
              </a:defRPr>
            </a:lvl1pPr>
            <a:lvl2pPr marL="685817" indent="-263776" defTabSz="892442" eaLnBrk="0" hangingPunct="0">
              <a:defRPr sz="2200">
                <a:solidFill>
                  <a:schemeClr val="tx1"/>
                </a:solidFill>
                <a:latin typeface="Arial" charset="0"/>
                <a:ea typeface="Arial" charset="0"/>
                <a:cs typeface="Arial" charset="0"/>
              </a:defRPr>
            </a:lvl2pPr>
            <a:lvl3pPr marL="1055103" indent="-211021" defTabSz="892442" eaLnBrk="0" hangingPunct="0">
              <a:defRPr sz="2200">
                <a:solidFill>
                  <a:schemeClr val="tx1"/>
                </a:solidFill>
                <a:latin typeface="Arial" charset="0"/>
                <a:ea typeface="Arial" charset="0"/>
                <a:cs typeface="Arial" charset="0"/>
              </a:defRPr>
            </a:lvl3pPr>
            <a:lvl4pPr marL="1477145" indent="-211021" defTabSz="892442" eaLnBrk="0" hangingPunct="0">
              <a:defRPr sz="2200">
                <a:solidFill>
                  <a:schemeClr val="tx1"/>
                </a:solidFill>
                <a:latin typeface="Arial" charset="0"/>
                <a:ea typeface="Arial" charset="0"/>
                <a:cs typeface="Arial" charset="0"/>
              </a:defRPr>
            </a:lvl4pPr>
            <a:lvl5pPr marL="1899186" indent="-211021" defTabSz="892442" eaLnBrk="0" hangingPunct="0">
              <a:defRPr sz="2200">
                <a:solidFill>
                  <a:schemeClr val="tx1"/>
                </a:solidFill>
                <a:latin typeface="Arial" charset="0"/>
                <a:ea typeface="Arial" charset="0"/>
                <a:cs typeface="Arial" charset="0"/>
              </a:defRPr>
            </a:lvl5pPr>
            <a:lvl6pPr marL="2321227" indent="-211021" defTabSz="892442" eaLnBrk="0" fontAlgn="base" hangingPunct="0">
              <a:spcBef>
                <a:spcPct val="0"/>
              </a:spcBef>
              <a:spcAft>
                <a:spcPct val="0"/>
              </a:spcAft>
              <a:defRPr sz="2200">
                <a:solidFill>
                  <a:schemeClr val="tx1"/>
                </a:solidFill>
                <a:latin typeface="Arial" charset="0"/>
                <a:ea typeface="Arial" charset="0"/>
                <a:cs typeface="Arial" charset="0"/>
              </a:defRPr>
            </a:lvl6pPr>
            <a:lvl7pPr marL="2743269" indent="-211021" defTabSz="892442" eaLnBrk="0" fontAlgn="base" hangingPunct="0">
              <a:spcBef>
                <a:spcPct val="0"/>
              </a:spcBef>
              <a:spcAft>
                <a:spcPct val="0"/>
              </a:spcAft>
              <a:defRPr sz="2200">
                <a:solidFill>
                  <a:schemeClr val="tx1"/>
                </a:solidFill>
                <a:latin typeface="Arial" charset="0"/>
                <a:ea typeface="Arial" charset="0"/>
                <a:cs typeface="Arial" charset="0"/>
              </a:defRPr>
            </a:lvl7pPr>
            <a:lvl8pPr marL="3165310" indent="-211021" defTabSz="892442" eaLnBrk="0" fontAlgn="base" hangingPunct="0">
              <a:spcBef>
                <a:spcPct val="0"/>
              </a:spcBef>
              <a:spcAft>
                <a:spcPct val="0"/>
              </a:spcAft>
              <a:defRPr sz="2200">
                <a:solidFill>
                  <a:schemeClr val="tx1"/>
                </a:solidFill>
                <a:latin typeface="Arial" charset="0"/>
                <a:ea typeface="Arial" charset="0"/>
                <a:cs typeface="Arial" charset="0"/>
              </a:defRPr>
            </a:lvl8pPr>
            <a:lvl9pPr marL="3587351" indent="-211021" defTabSz="892442" eaLnBrk="0" fontAlgn="base" hangingPunct="0">
              <a:spcBef>
                <a:spcPct val="0"/>
              </a:spcBef>
              <a:spcAft>
                <a:spcPct val="0"/>
              </a:spcAft>
              <a:defRPr sz="2200">
                <a:solidFill>
                  <a:schemeClr val="tx1"/>
                </a:solidFill>
                <a:latin typeface="Arial" charset="0"/>
                <a:ea typeface="Arial" charset="0"/>
                <a:cs typeface="Arial" charset="0"/>
              </a:defRPr>
            </a:lvl9pPr>
          </a:lstStyle>
          <a:p>
            <a:pPr eaLnBrk="1" hangingPunct="1"/>
            <a:fld id="{F84CFA22-A544-2A4D-86E6-D4D264BD7549}" type="slidenum">
              <a:rPr lang="en-US" sz="1100"/>
              <a:pPr eaLnBrk="1" hangingPunct="1"/>
              <a:t>90</a:t>
            </a:fld>
            <a:endParaRPr lang="en-US" sz="1100"/>
          </a:p>
        </p:txBody>
      </p:sp>
      <p:sp>
        <p:nvSpPr>
          <p:cNvPr id="72707" name="Rectangle 2"/>
          <p:cNvSpPr>
            <a:spLocks noGrp="1" noRot="1" noChangeAspect="1" noChangeArrowheads="1" noTextEdit="1"/>
          </p:cNvSpPr>
          <p:nvPr>
            <p:ph type="sldImg"/>
          </p:nvPr>
        </p:nvSpPr>
        <p:spPr>
          <a:xfrm>
            <a:off x="955398" y="683638"/>
            <a:ext cx="4921136" cy="3413930"/>
          </a:xfrm>
          <a:ln/>
        </p:spPr>
      </p:sp>
      <p:sp>
        <p:nvSpPr>
          <p:cNvPr id="72708" name="Rectangle 3"/>
          <p:cNvSpPr>
            <a:spLocks noGrp="1" noChangeArrowheads="1"/>
          </p:cNvSpPr>
          <p:nvPr>
            <p:ph type="body" idx="1"/>
          </p:nvPr>
        </p:nvSpPr>
        <p:spPr>
          <a:xfrm>
            <a:off x="889455" y="4324501"/>
            <a:ext cx="5048420" cy="41713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How many 2</a:t>
            </a:r>
            <a:r>
              <a:rPr lang="en-US" baseline="30000"/>
              <a:t>nd</a:t>
            </a:r>
            <a:r>
              <a:rPr lang="en-US"/>
              <a:t> derivative filters are there?  There are four 2</a:t>
            </a:r>
            <a:r>
              <a:rPr lang="en-US" baseline="30000"/>
              <a:t>nd</a:t>
            </a:r>
            <a:r>
              <a:rPr lang="en-US"/>
              <a:t> partial derivative filters.</a:t>
            </a:r>
          </a:p>
          <a:p>
            <a:pPr eaLnBrk="1" hangingPunct="1"/>
            <a:r>
              <a:rPr lang="en-US"/>
              <a:t>In practice, it</a:t>
            </a:r>
            <a:r>
              <a:rPr lang="ja-JP" altLang="en-US"/>
              <a:t>’</a:t>
            </a:r>
            <a:r>
              <a:rPr lang="en-US"/>
              <a:t>s handy to define a single 2</a:t>
            </a:r>
            <a:r>
              <a:rPr lang="en-US" baseline="30000"/>
              <a:t>nd</a:t>
            </a:r>
            <a:r>
              <a:rPr lang="en-US"/>
              <a:t> derivative filter—the Laplacian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previous affiliations</a:t>
            </a:r>
            <a:endParaRPr lang="en-US" dirty="0"/>
          </a:p>
        </p:txBody>
      </p:sp>
      <p:sp>
        <p:nvSpPr>
          <p:cNvPr id="4" name="Slide Number Placeholder 3"/>
          <p:cNvSpPr>
            <a:spLocks noGrp="1"/>
          </p:cNvSpPr>
          <p:nvPr>
            <p:ph type="sldNum" sz="quarter" idx="10"/>
          </p:nvPr>
        </p:nvSpPr>
        <p:spPr/>
        <p:txBody>
          <a:bodyPr/>
          <a:lstStyle/>
          <a:p>
            <a:fld id="{CA6C65D6-1C22-A94C-9391-5DBD8DC85A38}" type="slidenum">
              <a:rPr lang="en-US" smtClean="0"/>
              <a:t>92</a:t>
            </a:fld>
            <a:endParaRPr lang="en-US"/>
          </a:p>
        </p:txBody>
      </p:sp>
    </p:spTree>
    <p:extLst>
      <p:ext uri="{BB962C8B-B14F-4D97-AF65-F5344CB8AC3E}">
        <p14:creationId xmlns:p14="http://schemas.microsoft.com/office/powerpoint/2010/main" val="2380190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fld id="{688A015D-8E1F-B140-B5CF-8E85F7A69ACC}" type="slidenum">
              <a:rPr lang="en-US"/>
              <a:pPr/>
              <a:t>6</a:t>
            </a:fld>
            <a:endParaRPr lang="en-US"/>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ru-RU">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fld id="{09412BDE-B0EF-2042-A8F9-0E71E195B1CF}" type="slidenum">
              <a:rPr lang="en-US"/>
              <a:pPr/>
              <a:t>8</a:t>
            </a:fld>
            <a:endParaRPr lang="en-US"/>
          </a:p>
        </p:txBody>
      </p:sp>
      <p:sp>
        <p:nvSpPr>
          <p:cNvPr id="76803" name="Rectangle 2"/>
          <p:cNvSpPr>
            <a:spLocks noGrp="1" noRot="1" noChangeAspect="1" noChangeArrowheads="1" noTextEdit="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ru-RU">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fld id="{4123D9D3-07F7-684E-9482-A4E3F887741F}" type="slidenum">
              <a:rPr lang="en-US"/>
              <a:pPr/>
              <a:t>9</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ru-RU">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fld id="{D5CCCDC2-1E89-4541-BCE0-E5D32FE161A1}" type="slidenum">
              <a:rPr lang="en-US"/>
              <a:pPr/>
              <a:t>10</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ru-RU">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fld id="{3CE3FC42-BFCC-D24C-BF70-ADD0252B4FA8}" type="slidenum">
              <a:rPr lang="en-US"/>
              <a:pPr/>
              <a:t>11</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ru-RU">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fld id="{247F8400-78D3-C647-A9FA-239A52B9A762}" type="slidenum">
              <a:rPr lang="en-US"/>
              <a:pPr/>
              <a:t>12</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ru-RU">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fld id="{31C6E4B4-1140-544D-8EFD-D316DE303F98}" type="slidenum">
              <a:rPr lang="en-US"/>
              <a:pPr/>
              <a:t>17</a:t>
            </a:fld>
            <a:endParaRPr lang="en-US"/>
          </a:p>
        </p:txBody>
      </p:sp>
      <p:sp>
        <p:nvSpPr>
          <p:cNvPr id="81923" name="Rectangle 2"/>
          <p:cNvSpPr>
            <a:spLocks noGrp="1" noRot="1" noChangeAspect="1" noChangeArrowheads="1" noTextEdit="1"/>
          </p:cNvSpPr>
          <p:nvPr>
            <p:ph type="sldImg"/>
          </p:nvPr>
        </p:nvSpPr>
        <p:spPr>
          <a:solidFill>
            <a:srgbClr val="FFFFFF"/>
          </a:solidFill>
          <a:ln/>
        </p:spPr>
      </p:sp>
      <p:sp>
        <p:nvSpPr>
          <p:cNvPr id="81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ru-RU">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9AA44E-D3AB-2D4B-A15D-6F962C57C288}" type="datetimeFigureOut">
              <a:rPr lang="en-US" smtClean="0"/>
              <a:t>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2619016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9AA44E-D3AB-2D4B-A15D-6F962C57C288}" type="datetimeFigureOut">
              <a:rPr lang="en-US" smtClean="0"/>
              <a:t>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136033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9AA44E-D3AB-2D4B-A15D-6F962C57C288}" type="datetimeFigureOut">
              <a:rPr lang="en-US" smtClean="0"/>
              <a:t>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2090478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D6B4159-89A5-694E-A0BB-3358AA48FFEC}" type="slidenum">
              <a:rPr lang="en-US"/>
              <a:pPr/>
              <a:t>‹#›</a:t>
            </a:fld>
            <a:endParaRPr lang="en-US"/>
          </a:p>
        </p:txBody>
      </p:sp>
    </p:spTree>
    <p:extLst>
      <p:ext uri="{BB962C8B-B14F-4D97-AF65-F5344CB8AC3E}">
        <p14:creationId xmlns:p14="http://schemas.microsoft.com/office/powerpoint/2010/main" val="283150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9CBBA4D1-529F-9F42-BDB4-ECE73D5E62C5}" type="slidenum">
              <a:rPr lang="en-US"/>
              <a:pPr/>
              <a:t>‹#›</a:t>
            </a:fld>
            <a:endParaRPr lang="en-US"/>
          </a:p>
        </p:txBody>
      </p:sp>
    </p:spTree>
    <p:extLst>
      <p:ext uri="{BB962C8B-B14F-4D97-AF65-F5344CB8AC3E}">
        <p14:creationId xmlns:p14="http://schemas.microsoft.com/office/powerpoint/2010/main" val="1443735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9AA44E-D3AB-2D4B-A15D-6F962C57C288}" type="datetimeFigureOut">
              <a:rPr lang="en-US" smtClean="0"/>
              <a:t>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3081500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9AA44E-D3AB-2D4B-A15D-6F962C57C288}" type="datetimeFigureOut">
              <a:rPr lang="en-US" smtClean="0"/>
              <a:t>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3743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9AA44E-D3AB-2D4B-A15D-6F962C57C288}" type="datetimeFigureOut">
              <a:rPr lang="en-US" smtClean="0"/>
              <a:t>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3087924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9AA44E-D3AB-2D4B-A15D-6F962C57C288}" type="datetimeFigureOut">
              <a:rPr lang="en-US" smtClean="0"/>
              <a:t>2/1/16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135598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9AA44E-D3AB-2D4B-A15D-6F962C57C288}" type="datetimeFigureOut">
              <a:rPr lang="en-US" smtClean="0"/>
              <a:t>2/1/16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3162671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9AA44E-D3AB-2D4B-A15D-6F962C57C288}" type="datetimeFigureOut">
              <a:rPr lang="en-US" smtClean="0"/>
              <a:t>2/1/16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4133588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9AA44E-D3AB-2D4B-A15D-6F962C57C288}" type="datetimeFigureOut">
              <a:rPr lang="en-US" smtClean="0"/>
              <a:t>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4160880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9AA44E-D3AB-2D4B-A15D-6F962C57C288}" type="datetimeFigureOut">
              <a:rPr lang="en-US" smtClean="0"/>
              <a:t>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23659561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687471"/>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a:cs typeface="Century Gothic"/>
              </a:defRPr>
            </a:lvl1pPr>
          </a:lstStyle>
          <a:p>
            <a:fld id="{179AA44E-D3AB-2D4B-A15D-6F962C57C288}" type="datetimeFigureOut">
              <a:rPr lang="en-US" smtClean="0"/>
              <a:pPr/>
              <a:t>2/1/16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a:cs typeface="Century Gothic"/>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a:cs typeface="Century Gothic"/>
              </a:defRPr>
            </a:lvl1pPr>
          </a:lstStyle>
          <a:p>
            <a:fld id="{CA8A05FB-31E7-1F4C-BDF2-9B407CCD8D54}" type="slidenum">
              <a:rPr lang="en-US" smtClean="0"/>
              <a:pPr/>
              <a:t>‹#›</a:t>
            </a:fld>
            <a:endParaRPr lang="en-US"/>
          </a:p>
        </p:txBody>
      </p:sp>
    </p:spTree>
    <p:extLst>
      <p:ext uri="{BB962C8B-B14F-4D97-AF65-F5344CB8AC3E}">
        <p14:creationId xmlns:p14="http://schemas.microsoft.com/office/powerpoint/2010/main" val="3497976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3600" b="0" i="0" kern="120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b="0" i="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tags" Target="../tags/tag1.xml"/><Relationship Id="rId2" Type="http://schemas.openxmlformats.org/officeDocument/2006/relationships/tags" Target="../tags/tag2.xml"/></Relationships>
</file>

<file path=ppt/slides/_rels/slide23.xml.rels><?xml version="1.0" encoding="UTF-8" standalone="yes"?>
<Relationships xmlns="http://schemas.openxmlformats.org/package/2006/relationships"><Relationship Id="rId3" Type="http://schemas.openxmlformats.org/officeDocument/2006/relationships/tags" Target="../tags/tag5.xml"/><Relationship Id="rId4" Type="http://schemas.openxmlformats.org/officeDocument/2006/relationships/slideLayout" Target="../slideLayouts/slideLayout2.xml"/><Relationship Id="rId5" Type="http://schemas.openxmlformats.org/officeDocument/2006/relationships/notesSlide" Target="../notesSlides/notesSlide15.xml"/><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1" Type="http://schemas.openxmlformats.org/officeDocument/2006/relationships/tags" Target="../tags/tag3.xml"/><Relationship Id="rId2" Type="http://schemas.openxmlformats.org/officeDocument/2006/relationships/tags" Target="../tags/tag4.xml"/></Relationships>
</file>

<file path=ppt/slides/_rels/slide24.xml.rels><?xml version="1.0" encoding="UTF-8" standalone="yes"?>
<Relationships xmlns="http://schemas.openxmlformats.org/package/2006/relationships"><Relationship Id="rId11" Type="http://schemas.openxmlformats.org/officeDocument/2006/relationships/oleObject" Target="../embeddings/oleObject1.bin"/><Relationship Id="rId12" Type="http://schemas.openxmlformats.org/officeDocument/2006/relationships/image" Target="../media/image31.png"/><Relationship Id="rId13" Type="http://schemas.openxmlformats.org/officeDocument/2006/relationships/image" Target="../media/image33.png"/><Relationship Id="rId1" Type="http://schemas.openxmlformats.org/officeDocument/2006/relationships/vmlDrawing" Target="../drawings/vmlDrawing1.vml"/><Relationship Id="rId2" Type="http://schemas.openxmlformats.org/officeDocument/2006/relationships/tags" Target="../tags/tag6.xml"/><Relationship Id="rId3" Type="http://schemas.openxmlformats.org/officeDocument/2006/relationships/tags" Target="../tags/tag7.xml"/><Relationship Id="rId4" Type="http://schemas.openxmlformats.org/officeDocument/2006/relationships/tags" Target="../tags/tag8.xml"/><Relationship Id="rId5" Type="http://schemas.openxmlformats.org/officeDocument/2006/relationships/tags" Target="../tags/tag9.xml"/><Relationship Id="rId6" Type="http://schemas.openxmlformats.org/officeDocument/2006/relationships/slideLayout" Target="../slideLayouts/slideLayout2.xml"/><Relationship Id="rId7" Type="http://schemas.openxmlformats.org/officeDocument/2006/relationships/notesSlide" Target="../notesSlides/notesSlide16.xml"/><Relationship Id="rId8" Type="http://schemas.openxmlformats.org/officeDocument/2006/relationships/image" Target="../media/image26.png"/><Relationship Id="rId9" Type="http://schemas.openxmlformats.org/officeDocument/2006/relationships/image" Target="../media/image32.png"/><Relationship Id="rId10"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4.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tags" Target="../tags/tag12.xml"/><Relationship Id="rId4" Type="http://schemas.openxmlformats.org/officeDocument/2006/relationships/tags" Target="../tags/tag13.xml"/><Relationship Id="rId5" Type="http://schemas.openxmlformats.org/officeDocument/2006/relationships/slideLayout" Target="../slideLayouts/slideLayout2.xml"/><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0.png"/><Relationship Id="rId1" Type="http://schemas.openxmlformats.org/officeDocument/2006/relationships/tags" Target="../tags/tag10.xml"/><Relationship Id="rId2" Type="http://schemas.openxmlformats.org/officeDocument/2006/relationships/tags" Target="../tags/tag11.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44.wmf"/><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36.png"/><Relationship Id="rId1" Type="http://schemas.openxmlformats.org/officeDocument/2006/relationships/tags" Target="../tags/tag14.xml"/><Relationship Id="rId2"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 Id="rId3"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oleObject" Target="../embeddings/oleObject3.bin"/><Relationship Id="rId5" Type="http://schemas.openxmlformats.org/officeDocument/2006/relationships/image" Target="../media/image56.wmf"/><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56.wmf"/><Relationship Id="rId5" Type="http://schemas.openxmlformats.org/officeDocument/2006/relationships/oleObject" Target="../embeddings/oleObject5.bin"/><Relationship Id="rId6" Type="http://schemas.openxmlformats.org/officeDocument/2006/relationships/image" Target="../media/image58.wmf"/><Relationship Id="rId7" Type="http://schemas.openxmlformats.org/officeDocument/2006/relationships/oleObject" Target="../embeddings/oleObject6.bin"/><Relationship Id="rId8" Type="http://schemas.openxmlformats.org/officeDocument/2006/relationships/image" Target="../media/image59.wmf"/><Relationship Id="rId9" Type="http://schemas.openxmlformats.org/officeDocument/2006/relationships/oleObject" Target="../embeddings/oleObject7.bin"/><Relationship Id="rId10" Type="http://schemas.openxmlformats.org/officeDocument/2006/relationships/image" Target="../media/image60.wmf"/><Relationship Id="rId1" Type="http://schemas.openxmlformats.org/officeDocument/2006/relationships/vmlDrawing" Target="../drawings/vmlDrawing4.vml"/><Relationship Id="rId2"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76.png"/><Relationship Id="rId5" Type="http://schemas.openxmlformats.org/officeDocument/2006/relationships/oleObject" Target="../embeddings/oleObject8.bin"/><Relationship Id="rId6" Type="http://schemas.openxmlformats.org/officeDocument/2006/relationships/image" Target="../media/image75.w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image" Target="../media/image8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82.wmf"/><Relationship Id="rId5" Type="http://schemas.openxmlformats.org/officeDocument/2006/relationships/image" Target="../media/image81.png"/><Relationship Id="rId6" Type="http://schemas.openxmlformats.org/officeDocument/2006/relationships/oleObject" Target="../embeddings/oleObject10.bin"/><Relationship Id="rId7" Type="http://schemas.openxmlformats.org/officeDocument/2006/relationships/image" Target="../media/image83.wmf"/><Relationship Id="rId8" Type="http://schemas.openxmlformats.org/officeDocument/2006/relationships/oleObject" Target="../embeddings/oleObject11.bin"/><Relationship Id="rId9" Type="http://schemas.openxmlformats.org/officeDocument/2006/relationships/image" Target="../media/image56.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1.png"/><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 Id="rId3" Type="http://schemas.openxmlformats.org/officeDocument/2006/relationships/image" Target="../media/image9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 Id="rId3" Type="http://schemas.openxmlformats.org/officeDocument/2006/relationships/image" Target="../media/image96.pn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97.wmf"/><Relationship Id="rId5" Type="http://schemas.openxmlformats.org/officeDocument/2006/relationships/oleObject" Target="../embeddings/oleObject13.bin"/><Relationship Id="rId6" Type="http://schemas.openxmlformats.org/officeDocument/2006/relationships/image" Target="../media/image98.wmf"/><Relationship Id="rId1" Type="http://schemas.openxmlformats.org/officeDocument/2006/relationships/vmlDrawing" Target="../drawings/vmlDrawing7.vml"/><Relationship Id="rId2"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png"/><Relationship Id="rId8"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bmp"/><Relationship Id="rId1" Type="http://schemas.openxmlformats.org/officeDocument/2006/relationships/tags" Target="../tags/tag15.xml"/><Relationship Id="rId2" Type="http://schemas.openxmlformats.org/officeDocument/2006/relationships/tags" Target="../tags/tag16.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114.png"/><Relationship Id="rId5" Type="http://schemas.openxmlformats.org/officeDocument/2006/relationships/oleObject" Target="../embeddings/oleObject15.bin"/><Relationship Id="rId6" Type="http://schemas.openxmlformats.org/officeDocument/2006/relationships/image" Target="../media/image115.png"/><Relationship Id="rId7" Type="http://schemas.openxmlformats.org/officeDocument/2006/relationships/oleObject" Target="../embeddings/oleObject16.bin"/><Relationship Id="rId1" Type="http://schemas.openxmlformats.org/officeDocument/2006/relationships/vmlDrawing" Target="../drawings/vmlDrawing8.vml"/><Relationship Id="rId2"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8.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9.jpeg"/></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120.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120.pn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21.bmp"/><Relationship Id="rId5" Type="http://schemas.openxmlformats.org/officeDocument/2006/relationships/image" Target="../media/image122.bmp"/><Relationship Id="rId6" Type="http://schemas.openxmlformats.org/officeDocument/2006/relationships/image" Target="../media/image123.png"/><Relationship Id="rId7" Type="http://schemas.openxmlformats.org/officeDocument/2006/relationships/image" Target="../media/image124.png"/><Relationship Id="rId1" Type="http://schemas.openxmlformats.org/officeDocument/2006/relationships/tags" Target="../tags/tag17.xml"/><Relationship Id="rId2" Type="http://schemas.openxmlformats.org/officeDocument/2006/relationships/tags" Target="../tags/tag18.xml"/></Relationships>
</file>

<file path=ppt/slides/_rels/slide72.xml.rels><?xml version="1.0" encoding="UTF-8" standalone="yes"?>
<Relationships xmlns="http://schemas.openxmlformats.org/package/2006/relationships"><Relationship Id="rId11" Type="http://schemas.openxmlformats.org/officeDocument/2006/relationships/image" Target="../media/image121.bmp"/><Relationship Id="rId12" Type="http://schemas.openxmlformats.org/officeDocument/2006/relationships/image" Target="../media/image127.jpeg"/><Relationship Id="rId13" Type="http://schemas.openxmlformats.org/officeDocument/2006/relationships/image" Target="../media/image122.bmp"/><Relationship Id="rId1" Type="http://schemas.openxmlformats.org/officeDocument/2006/relationships/vmlDrawing" Target="../drawings/vmlDrawing11.vml"/><Relationship Id="rId2" Type="http://schemas.openxmlformats.org/officeDocument/2006/relationships/tags" Target="../tags/tag19.xml"/><Relationship Id="rId3" Type="http://schemas.openxmlformats.org/officeDocument/2006/relationships/tags" Target="../tags/tag20.xml"/><Relationship Id="rId4" Type="http://schemas.openxmlformats.org/officeDocument/2006/relationships/slideLayout" Target="../slideLayouts/slideLayout7.xml"/><Relationship Id="rId5" Type="http://schemas.openxmlformats.org/officeDocument/2006/relationships/notesSlide" Target="../notesSlides/notesSlide20.xml"/><Relationship Id="rId6" Type="http://schemas.openxmlformats.org/officeDocument/2006/relationships/image" Target="../media/image126.png"/><Relationship Id="rId7" Type="http://schemas.openxmlformats.org/officeDocument/2006/relationships/hyperlink" Target="http://www.cs.illinois.edu/class/fa10/cs498dwh/projects/hybrid/ComputationalPhotography_ProjectHybrid.html" TargetMode="External"/><Relationship Id="rId8" Type="http://schemas.openxmlformats.org/officeDocument/2006/relationships/hyperlink" Target="http://cvcl.mit.edu/hybridimage.htm" TargetMode="External"/><Relationship Id="rId9" Type="http://schemas.openxmlformats.org/officeDocument/2006/relationships/oleObject" Target="../embeddings/oleObject19.bin"/><Relationship Id="rId10" Type="http://schemas.openxmlformats.org/officeDocument/2006/relationships/image" Target="../media/image12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2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png"/></Relationships>
</file>

<file path=ppt/slides/_rels/slide77.xml.rels><?xml version="1.0" encoding="UTF-8" standalone="yes"?>
<Relationships xmlns="http://schemas.openxmlformats.org/package/2006/relationships"><Relationship Id="rId3" Type="http://schemas.openxmlformats.org/officeDocument/2006/relationships/image" Target="../media/image133.wmf"/><Relationship Id="rId4" Type="http://schemas.openxmlformats.org/officeDocument/2006/relationships/image" Target="../media/image134.wmf"/><Relationship Id="rId1" Type="http://schemas.openxmlformats.org/officeDocument/2006/relationships/slideLayout" Target="../slideLayouts/slideLayout6.xml"/><Relationship Id="rId2" Type="http://schemas.openxmlformats.org/officeDocument/2006/relationships/image" Target="../media/image132.w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5.png"/><Relationship Id="rId3" Type="http://schemas.openxmlformats.org/officeDocument/2006/relationships/image" Target="../media/image136.jpeg"/></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137.png"/><Relationship Id="rId5" Type="http://schemas.openxmlformats.org/officeDocument/2006/relationships/image" Target="../media/image138.png"/><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9.png"/></Relationships>
</file>

<file path=ppt/slides/_rels/slide81.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1" Type="http://schemas.openxmlformats.org/officeDocument/2006/relationships/slideLayout" Target="../slideLayouts/slideLayout7.xml"/><Relationship Id="rId2" Type="http://schemas.openxmlformats.org/officeDocument/2006/relationships/image" Target="../media/image14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en.wikipedia.org/wiki/YCbCr" TargetMode="External"/><Relationship Id="rId3" Type="http://schemas.openxmlformats.org/officeDocument/2006/relationships/hyperlink" Target="http://en.wikipedia.org/wiki/JPEG"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png"/><Relationship Id="rId3" Type="http://schemas.openxmlformats.org/officeDocument/2006/relationships/image" Target="../media/image144.png"/></Relationships>
</file>

<file path=ppt/slides/_rels/slide85.xml.rels><?xml version="1.0" encoding="UTF-8" standalone="yes"?>
<Relationships xmlns="http://schemas.openxmlformats.org/package/2006/relationships"><Relationship Id="rId11" Type="http://schemas.openxmlformats.org/officeDocument/2006/relationships/image" Target="../media/image147.png"/><Relationship Id="rId12" Type="http://schemas.openxmlformats.org/officeDocument/2006/relationships/image" Target="../media/image148.png"/><Relationship Id="rId13" Type="http://schemas.openxmlformats.org/officeDocument/2006/relationships/image" Target="../media/image149.bmp"/><Relationship Id="rId14" Type="http://schemas.openxmlformats.org/officeDocument/2006/relationships/image" Target="../media/image150.png"/><Relationship Id="rId15" Type="http://schemas.openxmlformats.org/officeDocument/2006/relationships/image" Target="../media/image151.png"/><Relationship Id="rId1" Type="http://schemas.openxmlformats.org/officeDocument/2006/relationships/tags" Target="../tags/tag21.xml"/><Relationship Id="rId2" Type="http://schemas.openxmlformats.org/officeDocument/2006/relationships/tags" Target="../tags/tag22.xml"/><Relationship Id="rId3" Type="http://schemas.openxmlformats.org/officeDocument/2006/relationships/tags" Target="../tags/tag23.xml"/><Relationship Id="rId4" Type="http://schemas.openxmlformats.org/officeDocument/2006/relationships/tags" Target="../tags/tag24.xml"/><Relationship Id="rId5" Type="http://schemas.openxmlformats.org/officeDocument/2006/relationships/tags" Target="../tags/tag25.xml"/><Relationship Id="rId6" Type="http://schemas.openxmlformats.org/officeDocument/2006/relationships/tags" Target="../tags/tag26.xml"/><Relationship Id="rId7" Type="http://schemas.openxmlformats.org/officeDocument/2006/relationships/tags" Target="../tags/tag27.xml"/><Relationship Id="rId8" Type="http://schemas.openxmlformats.org/officeDocument/2006/relationships/slideLayout" Target="../slideLayouts/slideLayout2.xml"/><Relationship Id="rId9" Type="http://schemas.openxmlformats.org/officeDocument/2006/relationships/image" Target="../media/image145.png"/><Relationship Id="rId10" Type="http://schemas.openxmlformats.org/officeDocument/2006/relationships/image" Target="../media/image146.png"/></Relationships>
</file>

<file path=ppt/slides/_rels/slide86.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Layout" Target="../slideLayouts/slideLayout2.xml"/><Relationship Id="rId5" Type="http://schemas.openxmlformats.org/officeDocument/2006/relationships/oleObject" Target="../embeddings/oleObject21.bin"/><Relationship Id="rId6" Type="http://schemas.openxmlformats.org/officeDocument/2006/relationships/image" Target="../media/image152.png"/><Relationship Id="rId7" Type="http://schemas.openxmlformats.org/officeDocument/2006/relationships/oleObject" Target="../embeddings/oleObject22.bin"/><Relationship Id="rId8" Type="http://schemas.openxmlformats.org/officeDocument/2006/relationships/image" Target="../media/image153.png"/><Relationship Id="rId9" Type="http://schemas.openxmlformats.org/officeDocument/2006/relationships/image" Target="../media/image154.bmp"/><Relationship Id="rId10" Type="http://schemas.openxmlformats.org/officeDocument/2006/relationships/image" Target="../media/image155.png"/><Relationship Id="rId1" Type="http://schemas.openxmlformats.org/officeDocument/2006/relationships/vmlDrawing" Target="../drawings/vmlDrawing13.vml"/><Relationship Id="rId2" Type="http://schemas.openxmlformats.org/officeDocument/2006/relationships/tags" Target="../tags/tag28.xml"/></Relationships>
</file>

<file path=ppt/slides/_rels/slide87.xml.rels><?xml version="1.0" encoding="UTF-8" standalone="yes"?>
<Relationships xmlns="http://schemas.openxmlformats.org/package/2006/relationships"><Relationship Id="rId11" Type="http://schemas.openxmlformats.org/officeDocument/2006/relationships/image" Target="../media/image158.png"/><Relationship Id="rId12" Type="http://schemas.openxmlformats.org/officeDocument/2006/relationships/image" Target="../media/image159.bmp"/><Relationship Id="rId13" Type="http://schemas.openxmlformats.org/officeDocument/2006/relationships/image" Target="../media/image160.bmp"/><Relationship Id="rId1" Type="http://schemas.openxmlformats.org/officeDocument/2006/relationships/vmlDrawing" Target="../drawings/vmlDrawing14.vml"/><Relationship Id="rId2" Type="http://schemas.openxmlformats.org/officeDocument/2006/relationships/tags" Target="../tags/tag30.xml"/><Relationship Id="rId3" Type="http://schemas.openxmlformats.org/officeDocument/2006/relationships/tags" Target="../tags/tag31.xml"/><Relationship Id="rId4" Type="http://schemas.openxmlformats.org/officeDocument/2006/relationships/tags" Target="../tags/tag32.xml"/><Relationship Id="rId5" Type="http://schemas.openxmlformats.org/officeDocument/2006/relationships/tags" Target="../tags/tag33.xml"/><Relationship Id="rId6" Type="http://schemas.openxmlformats.org/officeDocument/2006/relationships/tags" Target="../tags/tag34.xml"/><Relationship Id="rId7" Type="http://schemas.openxmlformats.org/officeDocument/2006/relationships/slideLayout" Target="../slideLayouts/slideLayout2.xml"/><Relationship Id="rId8" Type="http://schemas.openxmlformats.org/officeDocument/2006/relationships/oleObject" Target="../embeddings/oleObject23.bin"/><Relationship Id="rId9" Type="http://schemas.openxmlformats.org/officeDocument/2006/relationships/image" Target="../media/image156.png"/><Relationship Id="rId10" Type="http://schemas.openxmlformats.org/officeDocument/2006/relationships/image" Target="../media/image157.bmp"/></Relationships>
</file>

<file path=ppt/slides/_rels/slide88.xml.rels><?xml version="1.0" encoding="UTF-8" standalone="yes"?>
<Relationships xmlns="http://schemas.openxmlformats.org/package/2006/relationships"><Relationship Id="rId11" Type="http://schemas.openxmlformats.org/officeDocument/2006/relationships/image" Target="../media/image163.png"/><Relationship Id="rId12" Type="http://schemas.openxmlformats.org/officeDocument/2006/relationships/image" Target="../media/image164.png"/><Relationship Id="rId1" Type="http://schemas.openxmlformats.org/officeDocument/2006/relationships/vmlDrawing" Target="../drawings/vmlDrawing15.vml"/><Relationship Id="rId2" Type="http://schemas.openxmlformats.org/officeDocument/2006/relationships/tags" Target="../tags/tag35.xml"/><Relationship Id="rId3" Type="http://schemas.openxmlformats.org/officeDocument/2006/relationships/tags" Target="../tags/tag36.xml"/><Relationship Id="rId4" Type="http://schemas.openxmlformats.org/officeDocument/2006/relationships/tags" Target="../tags/tag37.xml"/><Relationship Id="rId5" Type="http://schemas.openxmlformats.org/officeDocument/2006/relationships/tags" Target="../tags/tag38.xml"/><Relationship Id="rId6" Type="http://schemas.openxmlformats.org/officeDocument/2006/relationships/slideLayout" Target="../slideLayouts/slideLayout2.xml"/><Relationship Id="rId7" Type="http://schemas.openxmlformats.org/officeDocument/2006/relationships/oleObject" Target="../embeddings/oleObject24.bin"/><Relationship Id="rId8" Type="http://schemas.openxmlformats.org/officeDocument/2006/relationships/image" Target="../media/image161.png"/><Relationship Id="rId9" Type="http://schemas.openxmlformats.org/officeDocument/2006/relationships/image" Target="../media/image162.png"/><Relationship Id="rId10" Type="http://schemas.openxmlformats.org/officeDocument/2006/relationships/image" Target="../media/image159.bmp"/></Relationships>
</file>

<file path=ppt/slides/_rels/slide89.xml.rels><?xml version="1.0" encoding="UTF-8" standalone="yes"?>
<Relationships xmlns="http://schemas.openxmlformats.org/package/2006/relationships"><Relationship Id="rId11" Type="http://schemas.openxmlformats.org/officeDocument/2006/relationships/image" Target="../media/image167.png"/><Relationship Id="rId12" Type="http://schemas.openxmlformats.org/officeDocument/2006/relationships/image" Target="../media/image168.png"/><Relationship Id="rId1" Type="http://schemas.openxmlformats.org/officeDocument/2006/relationships/vmlDrawing" Target="../drawings/vmlDrawing16.vml"/><Relationship Id="rId2" Type="http://schemas.openxmlformats.org/officeDocument/2006/relationships/tags" Target="../tags/tag39.xml"/><Relationship Id="rId3" Type="http://schemas.openxmlformats.org/officeDocument/2006/relationships/tags" Target="../tags/tag40.xml"/><Relationship Id="rId4" Type="http://schemas.openxmlformats.org/officeDocument/2006/relationships/tags" Target="../tags/tag41.xml"/><Relationship Id="rId5" Type="http://schemas.openxmlformats.org/officeDocument/2006/relationships/tags" Target="../tags/tag42.xml"/><Relationship Id="rId6" Type="http://schemas.openxmlformats.org/officeDocument/2006/relationships/slideLayout" Target="../slideLayouts/slideLayout2.xml"/><Relationship Id="rId7" Type="http://schemas.openxmlformats.org/officeDocument/2006/relationships/oleObject" Target="../embeddings/oleObject25.bin"/><Relationship Id="rId8" Type="http://schemas.openxmlformats.org/officeDocument/2006/relationships/image" Target="../media/image165.png"/><Relationship Id="rId9" Type="http://schemas.openxmlformats.org/officeDocument/2006/relationships/image" Target="../media/image166.png"/><Relationship Id="rId10" Type="http://schemas.openxmlformats.org/officeDocument/2006/relationships/image" Target="../media/image159.bmp"/></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11" Type="http://schemas.openxmlformats.org/officeDocument/2006/relationships/oleObject" Target="../embeddings/oleObject27.bin"/><Relationship Id="rId12" Type="http://schemas.openxmlformats.org/officeDocument/2006/relationships/image" Target="../media/image169.png"/><Relationship Id="rId13" Type="http://schemas.openxmlformats.org/officeDocument/2006/relationships/image" Target="../media/image171.png"/><Relationship Id="rId14" Type="http://schemas.openxmlformats.org/officeDocument/2006/relationships/image" Target="../media/image172.bmp"/><Relationship Id="rId15" Type="http://schemas.openxmlformats.org/officeDocument/2006/relationships/image" Target="../media/image173.png"/><Relationship Id="rId16" Type="http://schemas.openxmlformats.org/officeDocument/2006/relationships/oleObject" Target="../embeddings/oleObject28.bin"/><Relationship Id="rId17" Type="http://schemas.openxmlformats.org/officeDocument/2006/relationships/image" Target="../media/image170.png"/><Relationship Id="rId18" Type="http://schemas.openxmlformats.org/officeDocument/2006/relationships/image" Target="../media/image174.png"/><Relationship Id="rId19" Type="http://schemas.openxmlformats.org/officeDocument/2006/relationships/image" Target="../media/image175.png"/><Relationship Id="rId1" Type="http://schemas.openxmlformats.org/officeDocument/2006/relationships/vmlDrawing" Target="../drawings/vmlDrawing17.vml"/><Relationship Id="rId2" Type="http://schemas.openxmlformats.org/officeDocument/2006/relationships/tags" Target="../tags/tag43.xml"/><Relationship Id="rId3" Type="http://schemas.openxmlformats.org/officeDocument/2006/relationships/tags" Target="../tags/tag44.xml"/><Relationship Id="rId4" Type="http://schemas.openxmlformats.org/officeDocument/2006/relationships/tags" Target="../tags/tag45.xml"/><Relationship Id="rId5" Type="http://schemas.openxmlformats.org/officeDocument/2006/relationships/tags" Target="../tags/tag46.xml"/><Relationship Id="rId6" Type="http://schemas.openxmlformats.org/officeDocument/2006/relationships/tags" Target="../tags/tag47.xml"/><Relationship Id="rId7" Type="http://schemas.openxmlformats.org/officeDocument/2006/relationships/slideLayout" Target="../slideLayouts/slideLayout2.xml"/><Relationship Id="rId8" Type="http://schemas.openxmlformats.org/officeDocument/2006/relationships/notesSlide" Target="../notesSlides/notesSlide22.xml"/><Relationship Id="rId9" Type="http://schemas.openxmlformats.org/officeDocument/2006/relationships/oleObject" Target="../embeddings/oleObject26.bin"/><Relationship Id="rId10" Type="http://schemas.openxmlformats.org/officeDocument/2006/relationships/image" Target="../media/image12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a:noAutofit/>
          </a:bodyPr>
          <a:lstStyle/>
          <a:p>
            <a:r>
              <a:rPr lang="en-US" sz="2800" dirty="0" smtClean="0"/>
              <a:t>Computational Photography</a:t>
            </a:r>
            <a:br>
              <a:rPr lang="en-US" sz="2800" dirty="0" smtClean="0"/>
            </a:br>
            <a:r>
              <a:rPr lang="en-US" sz="2800" dirty="0"/>
              <a:t>L</a:t>
            </a:r>
            <a:r>
              <a:rPr lang="en-US" sz="2800" dirty="0" smtClean="0"/>
              <a:t>ecture 3 </a:t>
            </a:r>
            <a:r>
              <a:rPr lang="en-US" sz="2800" dirty="0" smtClean="0"/>
              <a:t>– filtering and frequencies</a:t>
            </a:r>
            <a:br>
              <a:rPr lang="en-US" sz="2800" dirty="0" smtClean="0"/>
            </a:br>
            <a:r>
              <a:rPr lang="en-US" sz="2800" dirty="0" smtClean="0">
                <a:solidFill>
                  <a:schemeClr val="bg1">
                    <a:lumMod val="50000"/>
                  </a:schemeClr>
                </a:solidFill>
              </a:rPr>
              <a:t>CS </a:t>
            </a:r>
            <a:r>
              <a:rPr lang="en-US" sz="2800" dirty="0" smtClean="0">
                <a:solidFill>
                  <a:schemeClr val="bg1">
                    <a:lumMod val="50000"/>
                  </a:schemeClr>
                </a:solidFill>
              </a:rPr>
              <a:t>590-134 (future 572)  </a:t>
            </a:r>
            <a:r>
              <a:rPr lang="en-US" sz="2800" dirty="0" smtClean="0">
                <a:solidFill>
                  <a:schemeClr val="bg1">
                    <a:lumMod val="50000"/>
                  </a:schemeClr>
                </a:solidFill>
              </a:rPr>
              <a:t>Spring </a:t>
            </a:r>
            <a:r>
              <a:rPr lang="en-US" sz="2800" dirty="0" smtClean="0">
                <a:solidFill>
                  <a:schemeClr val="bg1">
                    <a:lumMod val="50000"/>
                  </a:schemeClr>
                </a:solidFill>
              </a:rPr>
              <a:t>2016</a:t>
            </a:r>
            <a:endParaRPr lang="en-US" sz="2800" dirty="0">
              <a:solidFill>
                <a:schemeClr val="bg1">
                  <a:lumMod val="50000"/>
                </a:schemeClr>
              </a:solidFill>
            </a:endParaRPr>
          </a:p>
        </p:txBody>
      </p:sp>
      <p:sp>
        <p:nvSpPr>
          <p:cNvPr id="3" name="Subtitle 2"/>
          <p:cNvSpPr>
            <a:spLocks noGrp="1"/>
          </p:cNvSpPr>
          <p:nvPr>
            <p:ph type="subTitle" idx="1"/>
          </p:nvPr>
        </p:nvSpPr>
        <p:spPr>
          <a:xfrm>
            <a:off x="1371600" y="3834990"/>
            <a:ext cx="6400800" cy="1752600"/>
          </a:xfrm>
        </p:spPr>
        <p:txBody>
          <a:bodyPr>
            <a:normAutofit fontScale="92500" lnSpcReduction="20000"/>
          </a:bodyPr>
          <a:lstStyle/>
          <a:p>
            <a:r>
              <a:rPr lang="en-US" dirty="0" smtClean="0"/>
              <a:t>Prof.  Alex Berg</a:t>
            </a:r>
          </a:p>
          <a:p>
            <a:endParaRPr lang="en-US" dirty="0"/>
          </a:p>
          <a:p>
            <a:r>
              <a:rPr lang="en-US" dirty="0" smtClean="0"/>
              <a:t>(Credits to many other folks on individual slides)</a:t>
            </a:r>
            <a:endParaRPr lang="en-US" dirty="0"/>
          </a:p>
        </p:txBody>
      </p:sp>
      <p:pic>
        <p:nvPicPr>
          <p:cNvPr id="5" name="Picture 4"/>
          <p:cNvPicPr>
            <a:picLocks noChangeAspect="1"/>
          </p:cNvPicPr>
          <p:nvPr/>
        </p:nvPicPr>
        <p:blipFill>
          <a:blip r:embed="rId2"/>
          <a:stretch>
            <a:fillRect/>
          </a:stretch>
        </p:blipFill>
        <p:spPr>
          <a:xfrm>
            <a:off x="850128" y="310455"/>
            <a:ext cx="2516306" cy="1819970"/>
          </a:xfrm>
          <a:prstGeom prst="rect">
            <a:avLst/>
          </a:prstGeom>
        </p:spPr>
      </p:pic>
    </p:spTree>
    <p:extLst>
      <p:ext uri="{BB962C8B-B14F-4D97-AF65-F5344CB8AC3E}">
        <p14:creationId xmlns:p14="http://schemas.microsoft.com/office/powerpoint/2010/main" val="4924325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r>
              <a:rPr lang="en-US"/>
              <a:t>© 2006 Steve Marschner • </a:t>
            </a:r>
            <a:fld id="{83AC79E3-278F-844C-9786-CECEB814EC75}" type="slidenum">
              <a:rPr lang="en-US"/>
              <a:pPr/>
              <a:t>10</a:t>
            </a:fld>
            <a:endParaRPr lang="en-US"/>
          </a:p>
        </p:txBody>
      </p:sp>
      <p:sp>
        <p:nvSpPr>
          <p:cNvPr id="13315" name="Rectangle 2"/>
          <p:cNvSpPr>
            <a:spLocks noGrp="1" noChangeArrowheads="1"/>
          </p:cNvSpPr>
          <p:nvPr>
            <p:ph type="title"/>
          </p:nvPr>
        </p:nvSpPr>
        <p:spPr/>
        <p:txBody>
          <a:bodyPr/>
          <a:lstStyle/>
          <a:p>
            <a:pPr eaLnBrk="1" hangingPunct="1"/>
            <a:r>
              <a:rPr lang="en-US">
                <a:latin typeface="Gill Sans" charset="0"/>
              </a:rPr>
              <a:t>Undersampling</a:t>
            </a:r>
          </a:p>
        </p:txBody>
      </p:sp>
      <p:sp>
        <p:nvSpPr>
          <p:cNvPr id="13316" name="Rectangle 3"/>
          <p:cNvSpPr>
            <a:spLocks noGrp="1" noChangeArrowheads="1"/>
          </p:cNvSpPr>
          <p:nvPr>
            <p:ph type="body" idx="1"/>
          </p:nvPr>
        </p:nvSpPr>
        <p:spPr/>
        <p:txBody>
          <a:bodyPr/>
          <a:lstStyle/>
          <a:p>
            <a:pPr eaLnBrk="1" hangingPunct="1"/>
            <a:r>
              <a:rPr lang="en-US">
                <a:latin typeface="Gill Sans" charset="0"/>
              </a:rPr>
              <a:t>What if we </a:t>
            </a:r>
            <a:r>
              <a:rPr lang="ja-JP" altLang="en-US">
                <a:latin typeface="Gill Sans" charset="0"/>
              </a:rPr>
              <a:t>“</a:t>
            </a:r>
            <a:r>
              <a:rPr lang="en-US">
                <a:latin typeface="Gill Sans" charset="0"/>
              </a:rPr>
              <a:t>missed</a:t>
            </a:r>
            <a:r>
              <a:rPr lang="ja-JP" altLang="en-US">
                <a:latin typeface="Gill Sans" charset="0"/>
              </a:rPr>
              <a:t>”</a:t>
            </a:r>
            <a:r>
              <a:rPr lang="en-US">
                <a:latin typeface="Gill Sans" charset="0"/>
              </a:rPr>
              <a:t> things between the samples?</a:t>
            </a:r>
          </a:p>
          <a:p>
            <a:pPr eaLnBrk="1" hangingPunct="1"/>
            <a:r>
              <a:rPr lang="en-US">
                <a:latin typeface="Gill Sans" charset="0"/>
              </a:rPr>
              <a:t>Simple example: undersampling a sine wave</a:t>
            </a:r>
          </a:p>
          <a:p>
            <a:pPr lvl="1" eaLnBrk="1" hangingPunct="1"/>
            <a:r>
              <a:rPr lang="en-US">
                <a:latin typeface="Gill Sans" charset="0"/>
              </a:rPr>
              <a:t>unsurprising result: information is lost</a:t>
            </a:r>
          </a:p>
        </p:txBody>
      </p:sp>
      <p:pic>
        <p:nvPicPr>
          <p:cNvPr id="13317" name="Picture 9" descr="sine-sampl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88" y="4208463"/>
            <a:ext cx="7199312"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0872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r>
              <a:rPr lang="en-US"/>
              <a:t>© 2006 Steve Marschner • </a:t>
            </a:r>
            <a:fld id="{7E957AD1-7F20-0D45-B267-0D987D0B41A1}" type="slidenum">
              <a:rPr lang="en-US"/>
              <a:pPr/>
              <a:t>11</a:t>
            </a:fld>
            <a:endParaRPr lang="en-US"/>
          </a:p>
        </p:txBody>
      </p:sp>
      <p:sp>
        <p:nvSpPr>
          <p:cNvPr id="14339" name="Rectangle 2"/>
          <p:cNvSpPr>
            <a:spLocks noGrp="1" noChangeArrowheads="1"/>
          </p:cNvSpPr>
          <p:nvPr>
            <p:ph type="title"/>
          </p:nvPr>
        </p:nvSpPr>
        <p:spPr/>
        <p:txBody>
          <a:bodyPr/>
          <a:lstStyle/>
          <a:p>
            <a:pPr eaLnBrk="1" hangingPunct="1"/>
            <a:r>
              <a:rPr lang="en-US">
                <a:latin typeface="Gill Sans" charset="0"/>
              </a:rPr>
              <a:t>Undersampling</a:t>
            </a:r>
          </a:p>
        </p:txBody>
      </p:sp>
      <p:sp>
        <p:nvSpPr>
          <p:cNvPr id="14340" name="Rectangle 3"/>
          <p:cNvSpPr>
            <a:spLocks noGrp="1" noChangeArrowheads="1"/>
          </p:cNvSpPr>
          <p:nvPr>
            <p:ph type="body" idx="1"/>
          </p:nvPr>
        </p:nvSpPr>
        <p:spPr/>
        <p:txBody>
          <a:bodyPr>
            <a:normAutofit/>
          </a:bodyPr>
          <a:lstStyle/>
          <a:p>
            <a:pPr eaLnBrk="1" hangingPunct="1"/>
            <a:r>
              <a:rPr lang="en-US" sz="2400" dirty="0">
                <a:latin typeface="Gill Sans" charset="0"/>
              </a:rPr>
              <a:t>What if we </a:t>
            </a:r>
            <a:r>
              <a:rPr lang="ja-JP" altLang="en-US" sz="2400" dirty="0">
                <a:latin typeface="Gill Sans" charset="0"/>
              </a:rPr>
              <a:t>“</a:t>
            </a:r>
            <a:r>
              <a:rPr lang="en-US" sz="2400" dirty="0">
                <a:latin typeface="Gill Sans" charset="0"/>
              </a:rPr>
              <a:t>missed</a:t>
            </a:r>
            <a:r>
              <a:rPr lang="ja-JP" altLang="en-US" sz="2400" dirty="0">
                <a:latin typeface="Gill Sans" charset="0"/>
              </a:rPr>
              <a:t>”</a:t>
            </a:r>
            <a:r>
              <a:rPr lang="en-US" sz="2400" dirty="0">
                <a:latin typeface="Gill Sans" charset="0"/>
              </a:rPr>
              <a:t> things between the samples?</a:t>
            </a:r>
          </a:p>
          <a:p>
            <a:pPr eaLnBrk="1" hangingPunct="1"/>
            <a:r>
              <a:rPr lang="en-US" sz="2400" dirty="0">
                <a:latin typeface="Gill Sans" charset="0"/>
              </a:rPr>
              <a:t>Simple example: </a:t>
            </a:r>
            <a:r>
              <a:rPr lang="en-US" sz="2400" dirty="0" err="1">
                <a:latin typeface="Gill Sans" charset="0"/>
              </a:rPr>
              <a:t>undersampling</a:t>
            </a:r>
            <a:r>
              <a:rPr lang="en-US" sz="2400" dirty="0">
                <a:latin typeface="Gill Sans" charset="0"/>
              </a:rPr>
              <a:t> a sine wave</a:t>
            </a:r>
          </a:p>
          <a:p>
            <a:pPr lvl="1" eaLnBrk="1" hangingPunct="1"/>
            <a:r>
              <a:rPr lang="en-US" sz="2000" dirty="0">
                <a:latin typeface="Gill Sans" charset="0"/>
              </a:rPr>
              <a:t>unsurprising result: information is lost</a:t>
            </a:r>
          </a:p>
          <a:p>
            <a:pPr lvl="1" eaLnBrk="1" hangingPunct="1"/>
            <a:r>
              <a:rPr lang="en-US" sz="2000" dirty="0">
                <a:latin typeface="Gill Sans" charset="0"/>
              </a:rPr>
              <a:t>surprising result: indistinguishable from lower frequency</a:t>
            </a:r>
          </a:p>
          <a:p>
            <a:pPr lvl="1" eaLnBrk="1" hangingPunct="1">
              <a:buFontTx/>
              <a:buNone/>
            </a:pPr>
            <a:endParaRPr lang="en-US" sz="2000" dirty="0">
              <a:latin typeface="Gill Sans" charset="0"/>
            </a:endParaRPr>
          </a:p>
        </p:txBody>
      </p:sp>
      <p:pic>
        <p:nvPicPr>
          <p:cNvPr id="14341" name="Picture 4" descr="sine-sampl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88" y="4208463"/>
            <a:ext cx="7199312"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descr="sine-sample-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688" y="4208463"/>
            <a:ext cx="7199312"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313307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r>
              <a:rPr lang="en-US"/>
              <a:t>© 2006 Steve Marschner • </a:t>
            </a:r>
            <a:fld id="{9A69CBBA-C384-8A43-98A5-8041B49108C7}" type="slidenum">
              <a:rPr lang="en-US"/>
              <a:pPr/>
              <a:t>12</a:t>
            </a:fld>
            <a:endParaRPr lang="en-US"/>
          </a:p>
        </p:txBody>
      </p:sp>
      <p:sp>
        <p:nvSpPr>
          <p:cNvPr id="15363" name="Rectangle 2"/>
          <p:cNvSpPr>
            <a:spLocks noGrp="1" noChangeArrowheads="1"/>
          </p:cNvSpPr>
          <p:nvPr>
            <p:ph type="title"/>
          </p:nvPr>
        </p:nvSpPr>
        <p:spPr/>
        <p:txBody>
          <a:bodyPr/>
          <a:lstStyle/>
          <a:p>
            <a:pPr eaLnBrk="1" hangingPunct="1"/>
            <a:r>
              <a:rPr lang="en-US">
                <a:latin typeface="Gill Sans" charset="0"/>
              </a:rPr>
              <a:t>Undersampling</a:t>
            </a:r>
          </a:p>
        </p:txBody>
      </p:sp>
      <p:sp>
        <p:nvSpPr>
          <p:cNvPr id="15364" name="Rectangle 3"/>
          <p:cNvSpPr>
            <a:spLocks noGrp="1" noChangeArrowheads="1"/>
          </p:cNvSpPr>
          <p:nvPr>
            <p:ph type="body" idx="1"/>
          </p:nvPr>
        </p:nvSpPr>
        <p:spPr/>
        <p:txBody>
          <a:bodyPr>
            <a:normAutofit/>
          </a:bodyPr>
          <a:lstStyle/>
          <a:p>
            <a:pPr eaLnBrk="1" hangingPunct="1"/>
            <a:r>
              <a:rPr lang="en-US" sz="2400" dirty="0">
                <a:latin typeface="Gill Sans" charset="0"/>
              </a:rPr>
              <a:t>What if we </a:t>
            </a:r>
            <a:r>
              <a:rPr lang="ja-JP" altLang="en-US" sz="2400" dirty="0">
                <a:latin typeface="Gill Sans" charset="0"/>
              </a:rPr>
              <a:t>“</a:t>
            </a:r>
            <a:r>
              <a:rPr lang="en-US" sz="2400" dirty="0">
                <a:latin typeface="Gill Sans" charset="0"/>
              </a:rPr>
              <a:t>missed</a:t>
            </a:r>
            <a:r>
              <a:rPr lang="ja-JP" altLang="en-US" sz="2400" dirty="0">
                <a:latin typeface="Gill Sans" charset="0"/>
              </a:rPr>
              <a:t>”</a:t>
            </a:r>
            <a:r>
              <a:rPr lang="en-US" sz="2400" dirty="0">
                <a:latin typeface="Gill Sans" charset="0"/>
              </a:rPr>
              <a:t> things between the samples?</a:t>
            </a:r>
          </a:p>
          <a:p>
            <a:pPr eaLnBrk="1" hangingPunct="1"/>
            <a:r>
              <a:rPr lang="en-US" sz="2400" dirty="0">
                <a:latin typeface="Gill Sans" charset="0"/>
              </a:rPr>
              <a:t>Simple example: </a:t>
            </a:r>
            <a:r>
              <a:rPr lang="en-US" sz="2400" dirty="0" err="1">
                <a:latin typeface="Gill Sans" charset="0"/>
              </a:rPr>
              <a:t>undersampling</a:t>
            </a:r>
            <a:r>
              <a:rPr lang="en-US" sz="2400" dirty="0">
                <a:latin typeface="Gill Sans" charset="0"/>
              </a:rPr>
              <a:t> a sine wave</a:t>
            </a:r>
          </a:p>
          <a:p>
            <a:pPr lvl="1" eaLnBrk="1" hangingPunct="1"/>
            <a:r>
              <a:rPr lang="en-US" sz="2000" dirty="0">
                <a:latin typeface="Gill Sans" charset="0"/>
              </a:rPr>
              <a:t>unsurprising result: information is lost</a:t>
            </a:r>
          </a:p>
          <a:p>
            <a:pPr lvl="1" eaLnBrk="1" hangingPunct="1"/>
            <a:r>
              <a:rPr lang="en-US" sz="2000" dirty="0">
                <a:latin typeface="Gill Sans" charset="0"/>
              </a:rPr>
              <a:t>surprising result: indistinguishable from lower frequency</a:t>
            </a:r>
          </a:p>
          <a:p>
            <a:pPr lvl="1" eaLnBrk="1" hangingPunct="1"/>
            <a:r>
              <a:rPr lang="en-US" sz="2000" dirty="0">
                <a:latin typeface="Gill Sans" charset="0"/>
              </a:rPr>
              <a:t>also, was always indistinguishable from higher frequencies</a:t>
            </a:r>
          </a:p>
          <a:p>
            <a:pPr lvl="1" eaLnBrk="1" hangingPunct="1"/>
            <a:r>
              <a:rPr lang="en-US" sz="2000" i="1" u="sng" dirty="0">
                <a:latin typeface="Gill Sans" charset="0"/>
              </a:rPr>
              <a:t>aliasing</a:t>
            </a:r>
            <a:r>
              <a:rPr lang="en-US" sz="2000" u="sng" dirty="0">
                <a:latin typeface="Gill Sans" charset="0"/>
              </a:rPr>
              <a:t>:</a:t>
            </a:r>
            <a:r>
              <a:rPr lang="en-US" sz="2000" dirty="0">
                <a:latin typeface="Gill Sans" charset="0"/>
              </a:rPr>
              <a:t> signals </a:t>
            </a:r>
            <a:r>
              <a:rPr lang="ja-JP" altLang="en-US" sz="2000" dirty="0">
                <a:latin typeface="Gill Sans" charset="0"/>
              </a:rPr>
              <a:t>“</a:t>
            </a:r>
            <a:r>
              <a:rPr lang="en-US" sz="2000" dirty="0">
                <a:latin typeface="Gill Sans" charset="0"/>
              </a:rPr>
              <a:t>traveling in disguise</a:t>
            </a:r>
            <a:r>
              <a:rPr lang="ja-JP" altLang="en-US" sz="2000" dirty="0">
                <a:latin typeface="Gill Sans" charset="0"/>
              </a:rPr>
              <a:t>”</a:t>
            </a:r>
            <a:r>
              <a:rPr lang="en-US" sz="2000" dirty="0">
                <a:latin typeface="Gill Sans" charset="0"/>
              </a:rPr>
              <a:t> as other frequencies</a:t>
            </a:r>
          </a:p>
        </p:txBody>
      </p:sp>
      <p:pic>
        <p:nvPicPr>
          <p:cNvPr id="15365" name="Picture 8" descr="sine-sampl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88" y="4191000"/>
            <a:ext cx="7199312"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67887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atin typeface="Arial" charset="0"/>
                <a:cs typeface="Arial" charset="0"/>
              </a:rPr>
              <a:t>Aliasing in video</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l="8000" t="18286" r="9714" b="14667"/>
          <a:stretch>
            <a:fillRect/>
          </a:stretch>
        </p:blipFill>
        <p:spPr bwMode="auto">
          <a:xfrm>
            <a:off x="457200" y="1143000"/>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pPr algn="l"/>
            <a:r>
              <a:rPr lang="en-US" sz="1200">
                <a:latin typeface="Arial" charset="0"/>
                <a:cs typeface="Arial" charset="0"/>
              </a:rPr>
              <a:t>Slide by Steve Seitz</a:t>
            </a:r>
          </a:p>
        </p:txBody>
      </p:sp>
    </p:spTree>
    <p:extLst>
      <p:ext uri="{BB962C8B-B14F-4D97-AF65-F5344CB8AC3E}">
        <p14:creationId xmlns:p14="http://schemas.microsoft.com/office/powerpoint/2010/main" val="137060293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95413"/>
            <a:ext cx="60960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p:txBody>
          <a:bodyPr/>
          <a:lstStyle/>
          <a:p>
            <a:pPr eaLnBrk="1" hangingPunct="1"/>
            <a:r>
              <a:rPr lang="en-US">
                <a:latin typeface="Arial" charset="0"/>
                <a:cs typeface="Arial" charset="0"/>
              </a:rPr>
              <a:t>Aliasing in images</a:t>
            </a:r>
          </a:p>
        </p:txBody>
      </p:sp>
    </p:spTree>
    <p:extLst>
      <p:ext uri="{BB962C8B-B14F-4D97-AF65-F5344CB8AC3E}">
        <p14:creationId xmlns:p14="http://schemas.microsoft.com/office/powerpoint/2010/main" val="3802127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atin typeface="Arial" charset="0"/>
                <a:cs typeface="Arial" charset="0"/>
              </a:rPr>
              <a:t>What</a:t>
            </a:r>
            <a:r>
              <a:rPr lang="ja-JP" altLang="en-US">
                <a:latin typeface="Arial" charset="0"/>
                <a:cs typeface="Arial" charset="0"/>
              </a:rPr>
              <a:t>’</a:t>
            </a:r>
            <a:r>
              <a:rPr lang="en-US">
                <a:latin typeface="Arial" charset="0"/>
                <a:cs typeface="Arial" charset="0"/>
              </a:rPr>
              <a:t>s happening?</a:t>
            </a:r>
          </a:p>
        </p:txBody>
      </p:sp>
      <p:grpSp>
        <p:nvGrpSpPr>
          <p:cNvPr id="18435" name="Group 5"/>
          <p:cNvGrpSpPr>
            <a:grpSpLocks/>
          </p:cNvGrpSpPr>
          <p:nvPr/>
        </p:nvGrpSpPr>
        <p:grpSpPr bwMode="auto">
          <a:xfrm>
            <a:off x="2590800" y="838200"/>
            <a:ext cx="3429000" cy="1676400"/>
            <a:chOff x="2976" y="528"/>
            <a:chExt cx="2160" cy="1056"/>
          </a:xfrm>
        </p:grpSpPr>
        <p:pic>
          <p:nvPicPr>
            <p:cNvPr id="18442" name="Picture 6"/>
            <p:cNvPicPr>
              <a:picLocks noChangeAspect="1" noChangeArrowheads="1"/>
            </p:cNvPicPr>
            <p:nvPr/>
          </p:nvPicPr>
          <p:blipFill>
            <a:blip r:embed="rId2">
              <a:clrChange>
                <a:clrFrom>
                  <a:srgbClr val="CCCCCC"/>
                </a:clrFrom>
                <a:clrTo>
                  <a:srgbClr val="CCCCCC">
                    <a:alpha val="0"/>
                  </a:srgbClr>
                </a:clrTo>
              </a:clrChange>
              <a:extLst>
                <a:ext uri="{28A0092B-C50C-407E-A947-70E740481C1C}">
                  <a14:useLocalDpi xmlns:a14="http://schemas.microsoft.com/office/drawing/2010/main" val="0"/>
                </a:ext>
              </a:extLst>
            </a:blip>
            <a:srcRect l="10770" t="-5556" r="20000"/>
            <a:stretch>
              <a:fillRect/>
            </a:stretch>
          </p:blipFill>
          <p:spPr bwMode="auto">
            <a:xfrm>
              <a:off x="2976" y="672"/>
              <a:ext cx="21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 Box 7"/>
            <p:cNvSpPr txBox="1">
              <a:spLocks noChangeArrowheads="1"/>
            </p:cNvSpPr>
            <p:nvPr/>
          </p:nvSpPr>
          <p:spPr bwMode="auto">
            <a:xfrm>
              <a:off x="3557" y="528"/>
              <a:ext cx="115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pPr algn="l"/>
              <a:r>
                <a:rPr lang="en-US" sz="2400">
                  <a:latin typeface="Arial" charset="0"/>
                  <a:cs typeface="Arial" charset="0"/>
                </a:rPr>
                <a:t>Input signal:</a:t>
              </a:r>
            </a:p>
          </p:txBody>
        </p:sp>
      </p:grpSp>
      <p:pic>
        <p:nvPicPr>
          <p:cNvPr id="2652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19400"/>
            <a:ext cx="4191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6" name="Text Box 10"/>
          <p:cNvSpPr txBox="1">
            <a:spLocks noChangeArrowheads="1"/>
          </p:cNvSpPr>
          <p:nvPr/>
        </p:nvSpPr>
        <p:spPr bwMode="auto">
          <a:xfrm>
            <a:off x="1985963" y="4479925"/>
            <a:ext cx="41100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pPr algn="l"/>
            <a:r>
              <a:rPr lang="en-US" sz="2000">
                <a:latin typeface="Arial" charset="0"/>
                <a:cs typeface="Arial" charset="0"/>
              </a:rPr>
              <a:t>x = 0:.05:5;  imagesc(sin((2.^x).*x))</a:t>
            </a:r>
          </a:p>
        </p:txBody>
      </p:sp>
      <p:sp>
        <p:nvSpPr>
          <p:cNvPr id="265227" name="Text Box 11"/>
          <p:cNvSpPr txBox="1">
            <a:spLocks noChangeArrowheads="1"/>
          </p:cNvSpPr>
          <p:nvPr/>
        </p:nvSpPr>
        <p:spPr bwMode="auto">
          <a:xfrm>
            <a:off x="3446463" y="2387600"/>
            <a:ext cx="2116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pPr algn="l"/>
            <a:r>
              <a:rPr lang="en-US" sz="2400">
                <a:latin typeface="Arial" charset="0"/>
                <a:cs typeface="Arial" charset="0"/>
              </a:rPr>
              <a:t>Plot as image:</a:t>
            </a:r>
          </a:p>
        </p:txBody>
      </p:sp>
      <p:pic>
        <p:nvPicPr>
          <p:cNvPr id="265230" name="Picture 14" descr="ali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1713" y="5410200"/>
            <a:ext cx="54498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31" name="Line 15"/>
          <p:cNvSpPr>
            <a:spLocks noChangeShapeType="1"/>
          </p:cNvSpPr>
          <p:nvPr/>
        </p:nvSpPr>
        <p:spPr bwMode="auto">
          <a:xfrm flipH="1" flipV="1">
            <a:off x="5791200" y="4038600"/>
            <a:ext cx="838200" cy="762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5232" name="Text Box 16"/>
          <p:cNvSpPr txBox="1">
            <a:spLocks noChangeArrowheads="1"/>
          </p:cNvSpPr>
          <p:nvPr/>
        </p:nvSpPr>
        <p:spPr bwMode="auto">
          <a:xfrm>
            <a:off x="6324600" y="4800600"/>
            <a:ext cx="2513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pPr algn="l"/>
            <a:r>
              <a:rPr lang="en-US" sz="2000">
                <a:latin typeface="Arial" charset="0"/>
                <a:cs typeface="Arial" charset="0"/>
              </a:rPr>
              <a:t>Alias!</a:t>
            </a:r>
          </a:p>
          <a:p>
            <a:pPr algn="l"/>
            <a:r>
              <a:rPr lang="en-US" sz="2000">
                <a:latin typeface="Arial" charset="0"/>
                <a:cs typeface="Arial" charset="0"/>
              </a:rPr>
              <a:t>Not enough samples</a:t>
            </a:r>
          </a:p>
        </p:txBody>
      </p:sp>
    </p:spTree>
    <p:extLst>
      <p:ext uri="{BB962C8B-B14F-4D97-AF65-F5344CB8AC3E}">
        <p14:creationId xmlns:p14="http://schemas.microsoft.com/office/powerpoint/2010/main" val="2308895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2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52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52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52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52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5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26" grpId="0"/>
      <p:bldP spid="265227" grpId="0"/>
      <p:bldP spid="265231" grpId="0" animBg="1"/>
      <p:bldP spid="2652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atin typeface="Arial" charset="0"/>
                <a:cs typeface="Arial" charset="0"/>
              </a:rPr>
              <a:t>Antialiasing</a:t>
            </a:r>
            <a:endParaRPr lang="ru-RU">
              <a:latin typeface="Arial" charset="0"/>
              <a:cs typeface="Arial" charset="0"/>
            </a:endParaRPr>
          </a:p>
        </p:txBody>
      </p:sp>
      <p:sp>
        <p:nvSpPr>
          <p:cNvPr id="266243" name="Rectangle 3"/>
          <p:cNvSpPr>
            <a:spLocks noGrp="1" noChangeArrowheads="1"/>
          </p:cNvSpPr>
          <p:nvPr>
            <p:ph type="body" idx="1"/>
          </p:nvPr>
        </p:nvSpPr>
        <p:spPr/>
        <p:txBody>
          <a:bodyPr>
            <a:normAutofit fontScale="92500" lnSpcReduction="20000"/>
          </a:bodyPr>
          <a:lstStyle/>
          <a:p>
            <a:pPr marL="457200" indent="-457200" eaLnBrk="1" hangingPunct="1"/>
            <a:r>
              <a:rPr lang="en-US">
                <a:latin typeface="Arial" charset="0"/>
                <a:cs typeface="Arial" charset="0"/>
              </a:rPr>
              <a:t>What can we do about aliasing?</a:t>
            </a:r>
          </a:p>
          <a:p>
            <a:pPr marL="457200" indent="-457200" eaLnBrk="1" hangingPunct="1"/>
            <a:endParaRPr lang="en-US">
              <a:latin typeface="Arial" charset="0"/>
              <a:cs typeface="Arial" charset="0"/>
            </a:endParaRPr>
          </a:p>
          <a:p>
            <a:pPr marL="457200" indent="-457200" eaLnBrk="1" hangingPunct="1"/>
            <a:r>
              <a:rPr lang="en-US">
                <a:latin typeface="Arial" charset="0"/>
                <a:cs typeface="Arial" charset="0"/>
              </a:rPr>
              <a:t>Sample more often</a:t>
            </a:r>
          </a:p>
          <a:p>
            <a:pPr marL="838200" lvl="1" indent="-381000" eaLnBrk="1" hangingPunct="1"/>
            <a:r>
              <a:rPr lang="en-US">
                <a:latin typeface="Arial" charset="0"/>
                <a:cs typeface="Arial" charset="0"/>
              </a:rPr>
              <a:t>Join the Mega-Pixel craze of the photo industry</a:t>
            </a:r>
          </a:p>
          <a:p>
            <a:pPr marL="838200" lvl="1" indent="-381000" eaLnBrk="1" hangingPunct="1"/>
            <a:r>
              <a:rPr lang="en-US">
                <a:latin typeface="Arial" charset="0"/>
                <a:cs typeface="Arial" charset="0"/>
              </a:rPr>
              <a:t>But this can</a:t>
            </a:r>
            <a:r>
              <a:rPr lang="ja-JP" altLang="en-US">
                <a:latin typeface="Arial" charset="0"/>
                <a:cs typeface="Arial" charset="0"/>
              </a:rPr>
              <a:t>’</a:t>
            </a:r>
            <a:r>
              <a:rPr lang="en-US">
                <a:latin typeface="Arial" charset="0"/>
                <a:cs typeface="Arial" charset="0"/>
              </a:rPr>
              <a:t>t go on forever</a:t>
            </a:r>
          </a:p>
          <a:p>
            <a:pPr marL="457200" indent="-457200" eaLnBrk="1" hangingPunct="1"/>
            <a:endParaRPr lang="en-US">
              <a:latin typeface="Arial" charset="0"/>
              <a:cs typeface="Arial" charset="0"/>
            </a:endParaRPr>
          </a:p>
          <a:p>
            <a:pPr marL="457200" indent="-457200" eaLnBrk="1" hangingPunct="1"/>
            <a:r>
              <a:rPr lang="en-US">
                <a:latin typeface="Arial" charset="0"/>
                <a:cs typeface="Arial" charset="0"/>
              </a:rPr>
              <a:t>Make the signal less </a:t>
            </a:r>
            <a:r>
              <a:rPr lang="ja-JP" altLang="en-US">
                <a:latin typeface="Arial" charset="0"/>
                <a:cs typeface="Arial" charset="0"/>
              </a:rPr>
              <a:t>“</a:t>
            </a:r>
            <a:r>
              <a:rPr lang="en-US">
                <a:latin typeface="Arial" charset="0"/>
                <a:cs typeface="Arial" charset="0"/>
              </a:rPr>
              <a:t>wiggly</a:t>
            </a:r>
            <a:r>
              <a:rPr lang="ja-JP" altLang="en-US">
                <a:latin typeface="Arial" charset="0"/>
                <a:cs typeface="Arial" charset="0"/>
              </a:rPr>
              <a:t>”</a:t>
            </a:r>
            <a:r>
              <a:rPr lang="en-US">
                <a:latin typeface="Arial" charset="0"/>
                <a:cs typeface="Arial" charset="0"/>
              </a:rPr>
              <a:t> </a:t>
            </a:r>
          </a:p>
          <a:p>
            <a:pPr marL="838200" lvl="1" indent="-381000" eaLnBrk="1" hangingPunct="1"/>
            <a:r>
              <a:rPr lang="en-US">
                <a:latin typeface="Arial" charset="0"/>
                <a:cs typeface="Arial" charset="0"/>
              </a:rPr>
              <a:t>Get rid of some high frequencies</a:t>
            </a:r>
          </a:p>
          <a:p>
            <a:pPr marL="838200" lvl="1" indent="-381000" eaLnBrk="1" hangingPunct="1"/>
            <a:r>
              <a:rPr lang="en-US">
                <a:latin typeface="Arial" charset="0"/>
                <a:cs typeface="Arial" charset="0"/>
              </a:rPr>
              <a:t>Will loose information</a:t>
            </a:r>
          </a:p>
          <a:p>
            <a:pPr marL="838200" lvl="1" indent="-381000" eaLnBrk="1" hangingPunct="1"/>
            <a:r>
              <a:rPr lang="en-US">
                <a:latin typeface="Arial" charset="0"/>
                <a:cs typeface="Arial" charset="0"/>
              </a:rPr>
              <a:t>But it</a:t>
            </a:r>
            <a:r>
              <a:rPr lang="ja-JP" altLang="en-US">
                <a:latin typeface="Arial" charset="0"/>
                <a:cs typeface="Arial" charset="0"/>
              </a:rPr>
              <a:t>’</a:t>
            </a:r>
            <a:r>
              <a:rPr lang="en-US">
                <a:latin typeface="Arial" charset="0"/>
                <a:cs typeface="Arial" charset="0"/>
              </a:rPr>
              <a:t>s better than aliasing</a:t>
            </a:r>
          </a:p>
          <a:p>
            <a:pPr marL="838200" lvl="1" indent="-381000" eaLnBrk="1" hangingPunct="1"/>
            <a:endParaRPr lang="en-US">
              <a:latin typeface="Arial" charset="0"/>
              <a:cs typeface="Arial" charset="0"/>
            </a:endParaRPr>
          </a:p>
          <a:p>
            <a:pPr marL="838200" lvl="1" indent="-381000" eaLnBrk="1" hangingPunct="1">
              <a:buFontTx/>
              <a:buNone/>
            </a:pPr>
            <a:endParaRPr lang="ru-RU">
              <a:latin typeface="Arial" charset="0"/>
              <a:cs typeface="Arial" charset="0"/>
            </a:endParaRPr>
          </a:p>
        </p:txBody>
      </p:sp>
    </p:spTree>
    <p:extLst>
      <p:ext uri="{BB962C8B-B14F-4D97-AF65-F5344CB8AC3E}">
        <p14:creationId xmlns:p14="http://schemas.microsoft.com/office/powerpoint/2010/main" val="20258256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6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4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624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24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4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624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624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62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r>
              <a:rPr lang="en-US"/>
              <a:t>© 2006 Steve Marschner • </a:t>
            </a:r>
            <a:fld id="{49ACB72C-42CF-874C-AB86-242C298C6E5E}" type="slidenum">
              <a:rPr lang="en-US"/>
              <a:pPr/>
              <a:t>17</a:t>
            </a:fld>
            <a:endParaRPr lang="en-US"/>
          </a:p>
        </p:txBody>
      </p:sp>
      <p:sp>
        <p:nvSpPr>
          <p:cNvPr id="20483" name="Rectangle 2"/>
          <p:cNvSpPr>
            <a:spLocks noGrp="1" noChangeArrowheads="1"/>
          </p:cNvSpPr>
          <p:nvPr>
            <p:ph type="title"/>
          </p:nvPr>
        </p:nvSpPr>
        <p:spPr/>
        <p:txBody>
          <a:bodyPr/>
          <a:lstStyle/>
          <a:p>
            <a:pPr eaLnBrk="1" hangingPunct="1"/>
            <a:r>
              <a:rPr lang="en-US">
                <a:latin typeface="Gill Sans" charset="0"/>
              </a:rPr>
              <a:t>Preventing aliasing</a:t>
            </a:r>
          </a:p>
        </p:txBody>
      </p:sp>
      <p:sp>
        <p:nvSpPr>
          <p:cNvPr id="20484" name="Rectangle 3"/>
          <p:cNvSpPr>
            <a:spLocks noGrp="1" noChangeArrowheads="1"/>
          </p:cNvSpPr>
          <p:nvPr>
            <p:ph type="body" idx="1"/>
          </p:nvPr>
        </p:nvSpPr>
        <p:spPr/>
        <p:txBody>
          <a:bodyPr/>
          <a:lstStyle/>
          <a:p>
            <a:pPr eaLnBrk="1" hangingPunct="1"/>
            <a:r>
              <a:rPr lang="en-US">
                <a:latin typeface="Gill Sans" charset="0"/>
              </a:rPr>
              <a:t>Introduce lowpass filters:</a:t>
            </a:r>
          </a:p>
          <a:p>
            <a:pPr lvl="1" eaLnBrk="1" hangingPunct="1"/>
            <a:r>
              <a:rPr lang="en-US">
                <a:latin typeface="Gill Sans" charset="0"/>
              </a:rPr>
              <a:t>remove high frequencies leaving only safe, low frequencies</a:t>
            </a:r>
          </a:p>
          <a:p>
            <a:pPr lvl="1" eaLnBrk="1" hangingPunct="1"/>
            <a:r>
              <a:rPr lang="en-US">
                <a:latin typeface="Gill Sans" charset="0"/>
              </a:rPr>
              <a:t>choose lowest frequency in reconstruction (disambiguate)</a:t>
            </a:r>
          </a:p>
          <a:p>
            <a:pPr eaLnBrk="1" hangingPunct="1"/>
            <a:endParaRPr lang="en-US">
              <a:latin typeface="Gill Sans" charset="0"/>
            </a:endParaRPr>
          </a:p>
        </p:txBody>
      </p:sp>
      <p:pic>
        <p:nvPicPr>
          <p:cNvPr id="20485" name="Picture 6" descr="audi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124200"/>
            <a:ext cx="848995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5" name="Picture 7" descr="audi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450" y="3124200"/>
            <a:ext cx="848995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2552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7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r>
              <a:rPr lang="en-US"/>
              <a:t>© 2006 Steve Marschner • </a:t>
            </a:r>
            <a:fld id="{97E45460-F955-4C41-9472-DBB8F0ACDE13}" type="slidenum">
              <a:rPr lang="en-US"/>
              <a:pPr/>
              <a:t>18</a:t>
            </a:fld>
            <a:endParaRPr lang="en-US"/>
          </a:p>
        </p:txBody>
      </p:sp>
      <p:sp>
        <p:nvSpPr>
          <p:cNvPr id="21507" name="Rectangle 2"/>
          <p:cNvSpPr>
            <a:spLocks noGrp="1" noChangeArrowheads="1"/>
          </p:cNvSpPr>
          <p:nvPr>
            <p:ph type="title"/>
          </p:nvPr>
        </p:nvSpPr>
        <p:spPr/>
        <p:txBody>
          <a:bodyPr/>
          <a:lstStyle/>
          <a:p>
            <a:pPr eaLnBrk="1" hangingPunct="1"/>
            <a:r>
              <a:rPr lang="en-US">
                <a:latin typeface="Gill Sans" charset="0"/>
              </a:rPr>
              <a:t>Linear filtering: a key idea</a:t>
            </a:r>
          </a:p>
        </p:txBody>
      </p:sp>
      <p:sp>
        <p:nvSpPr>
          <p:cNvPr id="21508" name="Rectangle 3"/>
          <p:cNvSpPr>
            <a:spLocks noGrp="1" noChangeArrowheads="1"/>
          </p:cNvSpPr>
          <p:nvPr>
            <p:ph type="body" idx="1"/>
          </p:nvPr>
        </p:nvSpPr>
        <p:spPr/>
        <p:txBody>
          <a:bodyPr>
            <a:normAutofit fontScale="92500" lnSpcReduction="10000"/>
          </a:bodyPr>
          <a:lstStyle/>
          <a:p>
            <a:pPr eaLnBrk="1" hangingPunct="1"/>
            <a:r>
              <a:rPr lang="en-US">
                <a:latin typeface="Gill Sans" charset="0"/>
              </a:rPr>
              <a:t>Transformations on signals; e.g.:</a:t>
            </a:r>
          </a:p>
          <a:p>
            <a:pPr lvl="1" eaLnBrk="1" hangingPunct="1"/>
            <a:r>
              <a:rPr lang="en-US">
                <a:latin typeface="Gill Sans" charset="0"/>
              </a:rPr>
              <a:t>bass/treble controls on stereo</a:t>
            </a:r>
          </a:p>
          <a:p>
            <a:pPr lvl="1" eaLnBrk="1" hangingPunct="1"/>
            <a:r>
              <a:rPr lang="en-US">
                <a:latin typeface="Gill Sans" charset="0"/>
              </a:rPr>
              <a:t>blurring/sharpening operations in image editing</a:t>
            </a:r>
          </a:p>
          <a:p>
            <a:pPr lvl="1" eaLnBrk="1" hangingPunct="1"/>
            <a:r>
              <a:rPr lang="en-US">
                <a:latin typeface="Gill Sans" charset="0"/>
              </a:rPr>
              <a:t>smoothing/noise reduction in tracking</a:t>
            </a:r>
          </a:p>
          <a:p>
            <a:pPr eaLnBrk="1" hangingPunct="1"/>
            <a:r>
              <a:rPr lang="en-US">
                <a:latin typeface="Gill Sans" charset="0"/>
              </a:rPr>
              <a:t>Key properties</a:t>
            </a:r>
          </a:p>
          <a:p>
            <a:pPr lvl="1" eaLnBrk="1" hangingPunct="1"/>
            <a:r>
              <a:rPr lang="en-US">
                <a:latin typeface="Gill Sans" charset="0"/>
              </a:rPr>
              <a:t>linearity: filter(</a:t>
            </a:r>
            <a:r>
              <a:rPr lang="en-US" i="1">
                <a:latin typeface="Gill Sans" charset="0"/>
              </a:rPr>
              <a:t>f + g</a:t>
            </a:r>
            <a:r>
              <a:rPr lang="en-US">
                <a:latin typeface="Gill Sans" charset="0"/>
              </a:rPr>
              <a:t>) = filter(</a:t>
            </a:r>
            <a:r>
              <a:rPr lang="en-US" i="1">
                <a:latin typeface="Gill Sans" charset="0"/>
              </a:rPr>
              <a:t>f</a:t>
            </a:r>
            <a:r>
              <a:rPr lang="en-US">
                <a:latin typeface="Gill Sans" charset="0"/>
              </a:rPr>
              <a:t>) + filter(</a:t>
            </a:r>
            <a:r>
              <a:rPr lang="en-US" i="1">
                <a:latin typeface="Gill Sans" charset="0"/>
              </a:rPr>
              <a:t>g</a:t>
            </a:r>
            <a:r>
              <a:rPr lang="en-US">
                <a:latin typeface="Gill Sans" charset="0"/>
              </a:rPr>
              <a:t>)</a:t>
            </a:r>
          </a:p>
          <a:p>
            <a:pPr lvl="1" eaLnBrk="1" hangingPunct="1"/>
            <a:r>
              <a:rPr lang="en-US">
                <a:latin typeface="Gill Sans" charset="0"/>
              </a:rPr>
              <a:t>shift invariance: behavior invariant to shifting the input</a:t>
            </a:r>
          </a:p>
          <a:p>
            <a:pPr lvl="2" eaLnBrk="1" hangingPunct="1"/>
            <a:r>
              <a:rPr lang="en-US">
                <a:latin typeface="Gill Sans" charset="0"/>
              </a:rPr>
              <a:t>delaying an audio signal</a:t>
            </a:r>
          </a:p>
          <a:p>
            <a:pPr lvl="2" eaLnBrk="1" hangingPunct="1"/>
            <a:r>
              <a:rPr lang="en-US">
                <a:latin typeface="Gill Sans" charset="0"/>
              </a:rPr>
              <a:t>sliding an image around</a:t>
            </a:r>
          </a:p>
          <a:p>
            <a:pPr eaLnBrk="1" hangingPunct="1"/>
            <a:r>
              <a:rPr lang="en-US">
                <a:latin typeface="Gill Sans" charset="0"/>
              </a:rPr>
              <a:t>Can be modeled mathematically by </a:t>
            </a:r>
            <a:r>
              <a:rPr lang="en-US" i="1">
                <a:latin typeface="Gill Sans" charset="0"/>
              </a:rPr>
              <a:t>convolution</a:t>
            </a:r>
            <a:endParaRPr lang="en-US">
              <a:latin typeface="Gill Sans" charset="0"/>
            </a:endParaRPr>
          </a:p>
          <a:p>
            <a:pPr eaLnBrk="1" hangingPunct="1"/>
            <a:endParaRPr lang="en-US">
              <a:latin typeface="Gill Sans" charset="0"/>
            </a:endParaRPr>
          </a:p>
        </p:txBody>
      </p:sp>
    </p:spTree>
    <p:extLst>
      <p:ext uri="{BB962C8B-B14F-4D97-AF65-F5344CB8AC3E}">
        <p14:creationId xmlns:p14="http://schemas.microsoft.com/office/powerpoint/2010/main" val="202415007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r>
              <a:rPr lang="en-US"/>
              <a:t>© 2006 Steve Marschner • </a:t>
            </a:r>
            <a:fld id="{4912785C-86CC-7E4D-97BC-FF810511CEAE}" type="slidenum">
              <a:rPr lang="en-US"/>
              <a:pPr/>
              <a:t>19</a:t>
            </a:fld>
            <a:endParaRPr lang="en-US"/>
          </a:p>
        </p:txBody>
      </p:sp>
      <p:sp>
        <p:nvSpPr>
          <p:cNvPr id="22531" name="Rectangle 2"/>
          <p:cNvSpPr>
            <a:spLocks noGrp="1" noChangeArrowheads="1"/>
          </p:cNvSpPr>
          <p:nvPr>
            <p:ph type="title"/>
          </p:nvPr>
        </p:nvSpPr>
        <p:spPr/>
        <p:txBody>
          <a:bodyPr/>
          <a:lstStyle/>
          <a:p>
            <a:pPr eaLnBrk="1" hangingPunct="1"/>
            <a:r>
              <a:rPr lang="en-US">
                <a:latin typeface="Gill Sans" charset="0"/>
              </a:rPr>
              <a:t>Moving Average</a:t>
            </a:r>
          </a:p>
        </p:txBody>
      </p:sp>
      <p:sp>
        <p:nvSpPr>
          <p:cNvPr id="22532" name="Rectangle 3"/>
          <p:cNvSpPr>
            <a:spLocks noGrp="1" noChangeArrowheads="1"/>
          </p:cNvSpPr>
          <p:nvPr>
            <p:ph type="body" idx="1"/>
          </p:nvPr>
        </p:nvSpPr>
        <p:spPr/>
        <p:txBody>
          <a:bodyPr/>
          <a:lstStyle/>
          <a:p>
            <a:pPr eaLnBrk="1" hangingPunct="1"/>
            <a:r>
              <a:rPr lang="en-US">
                <a:latin typeface="Gill Sans" charset="0"/>
              </a:rPr>
              <a:t>basic idea: define a new function by averaging over a sliding window</a:t>
            </a:r>
          </a:p>
          <a:p>
            <a:pPr eaLnBrk="1" hangingPunct="1"/>
            <a:r>
              <a:rPr lang="en-US">
                <a:latin typeface="Gill Sans" charset="0"/>
              </a:rPr>
              <a:t>a simple example to start off: smoothing</a:t>
            </a:r>
          </a:p>
        </p:txBody>
      </p:sp>
      <p:pic>
        <p:nvPicPr>
          <p:cNvPr id="22533" name="Picture 6" descr="smoothing-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124200"/>
            <a:ext cx="3890963"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descr="smoothing-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124200"/>
            <a:ext cx="3890963"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8" descr="smoothing-d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124200"/>
            <a:ext cx="3890963"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9" descr="smoothing-d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3124200"/>
            <a:ext cx="3890963"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0" descr="smoothing-d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3124200"/>
            <a:ext cx="3890963"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459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0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40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4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p:cNvSpPr txBox="1">
            <a:spLocks/>
          </p:cNvSpPr>
          <p:nvPr/>
        </p:nvSpPr>
        <p:spPr>
          <a:xfrm>
            <a:off x="0" y="1708884"/>
            <a:ext cx="9144000" cy="419995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b="0" i="0" kern="1200">
                <a:solidFill>
                  <a:schemeClr val="tx1">
                    <a:tint val="75000"/>
                  </a:schemeClr>
                </a:solidFill>
                <a:latin typeface="Century Gothic"/>
                <a:ea typeface="+mn-ea"/>
                <a:cs typeface="Century Gothic"/>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Century Gothic"/>
                <a:ea typeface="+mn-ea"/>
                <a:cs typeface="Century Gothic"/>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Century Gothic"/>
                <a:ea typeface="+mn-ea"/>
                <a:cs typeface="Century Gothic"/>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Century Gothic"/>
                <a:ea typeface="+mn-ea"/>
                <a:cs typeface="Century Gothic"/>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Century Gothic"/>
                <a:ea typeface="+mn-ea"/>
                <a:cs typeface="Century Gothic"/>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800" dirty="0" smtClean="0">
                <a:solidFill>
                  <a:schemeClr val="tx1"/>
                </a:solidFill>
              </a:rPr>
              <a:t>Today </a:t>
            </a:r>
            <a:r>
              <a:rPr lang="en-US" sz="1800" dirty="0" smtClean="0">
                <a:solidFill>
                  <a:schemeClr val="tx1"/>
                </a:solidFill>
              </a:rPr>
              <a:t>filtering and frequency analysis of images</a:t>
            </a:r>
            <a:r>
              <a:rPr lang="en-US" sz="1800" dirty="0" smtClean="0">
                <a:solidFill>
                  <a:schemeClr val="tx1"/>
                </a:solidFill>
              </a:rPr>
              <a:t>.</a:t>
            </a:r>
            <a:endParaRPr lang="en-US" sz="1800" dirty="0" smtClean="0">
              <a:solidFill>
                <a:schemeClr val="tx1"/>
              </a:solidFill>
            </a:endParaRPr>
          </a:p>
        </p:txBody>
      </p:sp>
      <p:sp>
        <p:nvSpPr>
          <p:cNvPr id="19" name="Title 1"/>
          <p:cNvSpPr txBox="1">
            <a:spLocks/>
          </p:cNvSpPr>
          <p:nvPr/>
        </p:nvSpPr>
        <p:spPr>
          <a:xfrm>
            <a:off x="0" y="0"/>
            <a:ext cx="9144000" cy="68747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0" i="0" kern="1200">
                <a:solidFill>
                  <a:schemeClr val="tx1"/>
                </a:solidFill>
                <a:latin typeface="Century Gothic"/>
                <a:ea typeface="+mj-ea"/>
                <a:cs typeface="Century Gothic"/>
              </a:defRPr>
            </a:lvl1pPr>
          </a:lstStyle>
          <a:p>
            <a:r>
              <a:rPr lang="en-US" dirty="0" smtClean="0"/>
              <a:t>Today</a:t>
            </a:r>
            <a:endParaRPr lang="en-US" dirty="0"/>
          </a:p>
        </p:txBody>
      </p:sp>
    </p:spTree>
    <p:extLst>
      <p:ext uri="{BB962C8B-B14F-4D97-AF65-F5344CB8AC3E}">
        <p14:creationId xmlns:p14="http://schemas.microsoft.com/office/powerpoint/2010/main" val="12945404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r>
              <a:rPr lang="en-US"/>
              <a:t>© 2006 Steve Marschner • </a:t>
            </a:r>
            <a:fld id="{5DE1FAB6-A142-044C-A4F3-198F98CA898A}" type="slidenum">
              <a:rPr lang="en-US"/>
              <a:pPr/>
              <a:t>20</a:t>
            </a:fld>
            <a:endParaRPr lang="en-US"/>
          </a:p>
        </p:txBody>
      </p:sp>
      <p:sp>
        <p:nvSpPr>
          <p:cNvPr id="23555" name="Rectangle 2"/>
          <p:cNvSpPr>
            <a:spLocks noGrp="1" noChangeArrowheads="1"/>
          </p:cNvSpPr>
          <p:nvPr>
            <p:ph type="title"/>
          </p:nvPr>
        </p:nvSpPr>
        <p:spPr/>
        <p:txBody>
          <a:bodyPr/>
          <a:lstStyle/>
          <a:p>
            <a:pPr eaLnBrk="1" hangingPunct="1"/>
            <a:r>
              <a:rPr lang="en-US">
                <a:latin typeface="Gill Sans" charset="0"/>
              </a:rPr>
              <a:t>Weighted Moving Average</a:t>
            </a:r>
          </a:p>
        </p:txBody>
      </p:sp>
      <p:sp>
        <p:nvSpPr>
          <p:cNvPr id="23556" name="Rectangle 3"/>
          <p:cNvSpPr>
            <a:spLocks noGrp="1" noChangeArrowheads="1"/>
          </p:cNvSpPr>
          <p:nvPr>
            <p:ph type="body" idx="1"/>
          </p:nvPr>
        </p:nvSpPr>
        <p:spPr/>
        <p:txBody>
          <a:bodyPr/>
          <a:lstStyle/>
          <a:p>
            <a:pPr eaLnBrk="1" hangingPunct="1"/>
            <a:r>
              <a:rPr lang="en-US">
                <a:latin typeface="Gill Sans" charset="0"/>
              </a:rPr>
              <a:t>Can add weights to our moving average</a:t>
            </a:r>
          </a:p>
          <a:p>
            <a:pPr eaLnBrk="1" hangingPunct="1"/>
            <a:r>
              <a:rPr lang="en-US" i="1">
                <a:latin typeface="Gill Sans" charset="0"/>
              </a:rPr>
              <a:t>Weights </a:t>
            </a:r>
            <a:r>
              <a:rPr lang="en-US">
                <a:latin typeface="Gill Sans" charset="0"/>
              </a:rPr>
              <a:t> […, 0, 1, 1, 1, 1, 1, 0, …]  / 5 </a:t>
            </a:r>
          </a:p>
        </p:txBody>
      </p:sp>
      <p:pic>
        <p:nvPicPr>
          <p:cNvPr id="23557" name="Picture 4" descr="smoothing-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3124200"/>
            <a:ext cx="3889375"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42928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r>
              <a:rPr lang="en-US"/>
              <a:t>© 2006 Steve Marschner • </a:t>
            </a:r>
            <a:fld id="{4B88EA5E-846F-A24F-B937-2325AE213BA3}" type="slidenum">
              <a:rPr lang="en-US"/>
              <a:pPr/>
              <a:t>21</a:t>
            </a:fld>
            <a:endParaRPr lang="en-US"/>
          </a:p>
        </p:txBody>
      </p:sp>
      <p:sp>
        <p:nvSpPr>
          <p:cNvPr id="24579" name="Rectangle 2"/>
          <p:cNvSpPr>
            <a:spLocks noGrp="1" noChangeArrowheads="1"/>
          </p:cNvSpPr>
          <p:nvPr>
            <p:ph type="title"/>
          </p:nvPr>
        </p:nvSpPr>
        <p:spPr/>
        <p:txBody>
          <a:bodyPr/>
          <a:lstStyle/>
          <a:p>
            <a:pPr eaLnBrk="1" hangingPunct="1"/>
            <a:r>
              <a:rPr lang="en-US">
                <a:latin typeface="Gill Sans" charset="0"/>
              </a:rPr>
              <a:t>Weighted Moving Average</a:t>
            </a:r>
          </a:p>
        </p:txBody>
      </p:sp>
      <p:sp>
        <p:nvSpPr>
          <p:cNvPr id="24580" name="Rectangle 3"/>
          <p:cNvSpPr>
            <a:spLocks noGrp="1" noChangeArrowheads="1"/>
          </p:cNvSpPr>
          <p:nvPr>
            <p:ph type="body" idx="1"/>
          </p:nvPr>
        </p:nvSpPr>
        <p:spPr/>
        <p:txBody>
          <a:bodyPr/>
          <a:lstStyle/>
          <a:p>
            <a:pPr eaLnBrk="1" hangingPunct="1"/>
            <a:r>
              <a:rPr lang="en-US">
                <a:latin typeface="Gill Sans" charset="0"/>
              </a:rPr>
              <a:t>bell curve (gaussian-like) weights […, 1, 4, 6, 4, 1, …]</a:t>
            </a:r>
          </a:p>
        </p:txBody>
      </p:sp>
      <p:pic>
        <p:nvPicPr>
          <p:cNvPr id="24581" name="Picture 4" descr="smoothing-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3124200"/>
            <a:ext cx="3889375"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Picture 5" descr="smoothing-b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3124200"/>
            <a:ext cx="3889375"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547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1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r>
              <a:rPr lang="en-US"/>
              <a:t>© 2006 Steve Marschner • </a:t>
            </a:r>
            <a:fld id="{A0AAC046-9F62-C04D-9AEC-39AA948378B8}" type="slidenum">
              <a:rPr lang="en-US"/>
              <a:pPr/>
              <a:t>22</a:t>
            </a:fld>
            <a:endParaRPr lang="en-US"/>
          </a:p>
        </p:txBody>
      </p:sp>
      <p:sp>
        <p:nvSpPr>
          <p:cNvPr id="25603" name="Rectangle 2"/>
          <p:cNvSpPr>
            <a:spLocks noGrp="1" noChangeArrowheads="1"/>
          </p:cNvSpPr>
          <p:nvPr>
            <p:ph type="title"/>
          </p:nvPr>
        </p:nvSpPr>
        <p:spPr/>
        <p:txBody>
          <a:bodyPr/>
          <a:lstStyle/>
          <a:p>
            <a:pPr eaLnBrk="1" hangingPunct="1"/>
            <a:r>
              <a:rPr lang="en-US">
                <a:latin typeface="Gill Sans" charset="0"/>
              </a:rPr>
              <a:t>Moving Average In 2D</a:t>
            </a:r>
          </a:p>
        </p:txBody>
      </p:sp>
      <p:sp>
        <p:nvSpPr>
          <p:cNvPr id="25604" name="Rectangle 3"/>
          <p:cNvSpPr>
            <a:spLocks noGrp="1" noChangeArrowheads="1"/>
          </p:cNvSpPr>
          <p:nvPr>
            <p:ph type="body" idx="1"/>
          </p:nvPr>
        </p:nvSpPr>
        <p:spPr/>
        <p:txBody>
          <a:bodyPr/>
          <a:lstStyle/>
          <a:p>
            <a:pPr eaLnBrk="1" hangingPunct="1">
              <a:buFontTx/>
              <a:buNone/>
            </a:pPr>
            <a:r>
              <a:rPr lang="en-US">
                <a:latin typeface="Gill Sans" charset="0"/>
              </a:rPr>
              <a:t>What are the weights H?</a:t>
            </a:r>
          </a:p>
          <a:p>
            <a:pPr eaLnBrk="1" hangingPunct="1"/>
            <a:endParaRPr lang="en-US">
              <a:latin typeface="Gill Sans" charset="0"/>
            </a:endParaRPr>
          </a:p>
        </p:txBody>
      </p:sp>
      <p:graphicFrame>
        <p:nvGraphicFramePr>
          <p:cNvPr id="283798" name="Group 150"/>
          <p:cNvGraphicFramePr>
            <a:graphicFrameLocks noGrp="1"/>
          </p:cNvGraphicFramePr>
          <p:nvPr/>
        </p:nvGraphicFramePr>
        <p:xfrm>
          <a:off x="711200" y="1754188"/>
          <a:ext cx="5181600" cy="3108639"/>
        </p:xfrm>
        <a:graphic>
          <a:graphicData uri="http://schemas.openxmlformats.org/drawingml/2006/table">
            <a:tbl>
              <a:tblPr/>
              <a:tblGrid>
                <a:gridCol w="519113"/>
                <a:gridCol w="517525"/>
                <a:gridCol w="517525"/>
                <a:gridCol w="517525"/>
                <a:gridCol w="519112"/>
                <a:gridCol w="519113"/>
                <a:gridCol w="517525"/>
                <a:gridCol w="517525"/>
                <a:gridCol w="517525"/>
                <a:gridCol w="519112"/>
              </a:tblGrid>
              <a:tr h="310833">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10833">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10833">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10833">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10833">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10833">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10833">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10833">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10833">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90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10833">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Gill Sans" charset="0"/>
                        </a:rPr>
                        <a:t>0</a:t>
                      </a:r>
                    </a:p>
                  </a:txBody>
                  <a:tcPr marL="0" marR="0"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83802" name="Group 154"/>
          <p:cNvGraphicFramePr>
            <a:graphicFrameLocks noGrp="1"/>
          </p:cNvGraphicFramePr>
          <p:nvPr/>
        </p:nvGraphicFramePr>
        <p:xfrm>
          <a:off x="7010400" y="2522538"/>
          <a:ext cx="1524000" cy="1050926"/>
        </p:xfrm>
        <a:graphic>
          <a:graphicData uri="http://schemas.openxmlformats.org/drawingml/2006/table">
            <a:tbl>
              <a:tblPr/>
              <a:tblGrid>
                <a:gridCol w="508000"/>
                <a:gridCol w="508000"/>
                <a:gridCol w="508000"/>
              </a:tblGrid>
              <a:tr h="381000">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endParaRPr kumimoji="0" lang="ru-RU" sz="1600" b="0" i="0" u="none" strike="noStrike" cap="none" normalizeH="0" baseline="0" smtClean="0">
                        <a:ln>
                          <a:noFill/>
                        </a:ln>
                        <a:solidFill>
                          <a:schemeClr val="tx1"/>
                        </a:solidFill>
                        <a:effectLst/>
                        <a:latin typeface="Gill Sans"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endParaRPr kumimoji="0" lang="ru-RU" sz="1600" b="0" i="0" u="none" strike="noStrike" cap="none" normalizeH="0" baseline="0" smtClean="0">
                        <a:ln>
                          <a:noFill/>
                        </a:ln>
                        <a:solidFill>
                          <a:schemeClr val="tx1"/>
                        </a:solidFill>
                        <a:effectLst/>
                        <a:latin typeface="Gill Sans"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endParaRPr kumimoji="0" lang="ru-RU" sz="1600" b="0" i="0" u="none" strike="noStrike" cap="none" normalizeH="0" baseline="0" smtClean="0">
                        <a:ln>
                          <a:noFill/>
                        </a:ln>
                        <a:solidFill>
                          <a:schemeClr val="tx1"/>
                        </a:solidFill>
                        <a:effectLst/>
                        <a:latin typeface="Gill Sans"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4963">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endParaRPr kumimoji="0" lang="ru-RU" sz="1600" b="0" i="0" u="none" strike="noStrike" cap="none" normalizeH="0" baseline="0" smtClean="0">
                        <a:ln>
                          <a:noFill/>
                        </a:ln>
                        <a:solidFill>
                          <a:schemeClr val="tx1"/>
                        </a:solidFill>
                        <a:effectLst/>
                        <a:latin typeface="Gill Sans"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endParaRPr kumimoji="0" lang="ru-RU" sz="1600" b="0" i="0" u="none" strike="noStrike" cap="none" normalizeH="0" baseline="0" smtClean="0">
                        <a:ln>
                          <a:noFill/>
                        </a:ln>
                        <a:solidFill>
                          <a:schemeClr val="tx1"/>
                        </a:solidFill>
                        <a:effectLst/>
                        <a:latin typeface="Gill Sans"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endParaRPr kumimoji="0" lang="ru-RU" sz="1600" b="0" i="0" u="none" strike="noStrike" cap="none" normalizeH="0" baseline="0" smtClean="0">
                        <a:ln>
                          <a:noFill/>
                        </a:ln>
                        <a:solidFill>
                          <a:schemeClr val="tx1"/>
                        </a:solidFill>
                        <a:effectLst/>
                        <a:latin typeface="Gill Sans"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4963">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endParaRPr kumimoji="0" lang="ru-RU" sz="1600" b="0" i="0" u="none" strike="noStrike" cap="none" normalizeH="0" baseline="0" smtClean="0">
                        <a:ln>
                          <a:noFill/>
                        </a:ln>
                        <a:solidFill>
                          <a:schemeClr val="tx1"/>
                        </a:solidFill>
                        <a:effectLst/>
                        <a:latin typeface="Gill Sans"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endParaRPr kumimoji="0" lang="ru-RU" sz="1600" b="0" i="0" u="none" strike="noStrike" cap="none" normalizeH="0" baseline="0" smtClean="0">
                        <a:ln>
                          <a:noFill/>
                        </a:ln>
                        <a:solidFill>
                          <a:schemeClr val="tx1"/>
                        </a:solidFill>
                        <a:effectLst/>
                        <a:latin typeface="Gill Sans"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0"/>
                        </a:spcBef>
                        <a:spcAft>
                          <a:spcPct val="0"/>
                        </a:spcAft>
                        <a:buClrTx/>
                        <a:buSzTx/>
                        <a:buFontTx/>
                        <a:buNone/>
                        <a:tabLst/>
                      </a:pPr>
                      <a:endParaRPr kumimoji="0" lang="ru-RU" sz="1600" b="0" i="0" u="none" strike="noStrike" cap="none" normalizeH="0" baseline="0" smtClean="0">
                        <a:ln>
                          <a:noFill/>
                        </a:ln>
                        <a:solidFill>
                          <a:schemeClr val="tx1"/>
                        </a:solidFill>
                        <a:effectLst/>
                        <a:latin typeface="Gill Sans"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5746" name="Picture 145" descr="txp_fig"/>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2768600" y="5097463"/>
            <a:ext cx="1270000"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47" name="Rectangle 146"/>
          <p:cNvSpPr>
            <a:spLocks noChangeArrowheads="1"/>
          </p:cNvSpPr>
          <p:nvPr/>
        </p:nvSpPr>
        <p:spPr bwMode="auto">
          <a:xfrm>
            <a:off x="1219200" y="3962400"/>
            <a:ext cx="1557338" cy="9144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748" name="Rectangle 147"/>
          <p:cNvSpPr>
            <a:spLocks noChangeArrowheads="1"/>
          </p:cNvSpPr>
          <p:nvPr/>
        </p:nvSpPr>
        <p:spPr bwMode="auto">
          <a:xfrm>
            <a:off x="7015163" y="2517775"/>
            <a:ext cx="1519237" cy="10636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5749" name="Picture 148" descr="txp_fi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7078663" y="3800475"/>
            <a:ext cx="13303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50" name="Text Box 155"/>
          <p:cNvSpPr txBox="1">
            <a:spLocks noChangeArrowheads="1"/>
          </p:cNvSpPr>
          <p:nvPr/>
        </p:nvSpPr>
        <p:spPr bwMode="auto">
          <a:xfrm>
            <a:off x="67056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pPr algn="l"/>
            <a:r>
              <a:rPr lang="en-US" sz="1200">
                <a:latin typeface="Arial" charset="0"/>
                <a:cs typeface="Arial" charset="0"/>
              </a:rPr>
              <a:t>Slide by Steve Seitz</a:t>
            </a:r>
          </a:p>
        </p:txBody>
      </p:sp>
    </p:spTree>
    <p:extLst>
      <p:ext uri="{BB962C8B-B14F-4D97-AF65-F5344CB8AC3E}">
        <p14:creationId xmlns:p14="http://schemas.microsoft.com/office/powerpoint/2010/main" val="332507066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r>
              <a:rPr lang="en-US"/>
              <a:t>© 2006 Steve Marschner • </a:t>
            </a:r>
            <a:fld id="{30BA81E5-8388-6946-BD2A-64A60B6FD4FC}" type="slidenum">
              <a:rPr lang="en-US"/>
              <a:pPr/>
              <a:t>23</a:t>
            </a:fld>
            <a:endParaRPr lang="en-US"/>
          </a:p>
        </p:txBody>
      </p:sp>
      <p:sp>
        <p:nvSpPr>
          <p:cNvPr id="26627" name="Rectangle 2"/>
          <p:cNvSpPr>
            <a:spLocks noGrp="1" noChangeArrowheads="1"/>
          </p:cNvSpPr>
          <p:nvPr>
            <p:ph type="title"/>
          </p:nvPr>
        </p:nvSpPr>
        <p:spPr/>
        <p:txBody>
          <a:bodyPr/>
          <a:lstStyle/>
          <a:p>
            <a:pPr eaLnBrk="1" hangingPunct="1"/>
            <a:r>
              <a:rPr lang="en-US">
                <a:latin typeface="Gill Sans" charset="0"/>
              </a:rPr>
              <a:t>Cross-correlation filtering</a:t>
            </a:r>
          </a:p>
        </p:txBody>
      </p:sp>
      <p:sp>
        <p:nvSpPr>
          <p:cNvPr id="26628" name="Rectangle 3"/>
          <p:cNvSpPr>
            <a:spLocks noGrp="1" noChangeArrowheads="1"/>
          </p:cNvSpPr>
          <p:nvPr>
            <p:ph type="body" idx="1"/>
          </p:nvPr>
        </p:nvSpPr>
        <p:spPr>
          <a:xfrm>
            <a:off x="457200" y="1250950"/>
            <a:ext cx="8534400" cy="1263650"/>
          </a:xfrm>
        </p:spPr>
        <p:txBody>
          <a:bodyPr>
            <a:normAutofit/>
          </a:bodyPr>
          <a:lstStyle/>
          <a:p>
            <a:pPr eaLnBrk="1" hangingPunct="1"/>
            <a:r>
              <a:rPr lang="en-US" sz="2400" dirty="0">
                <a:latin typeface="Gill Sans" charset="0"/>
              </a:rPr>
              <a:t>Let</a:t>
            </a:r>
            <a:r>
              <a:rPr lang="ja-JP" altLang="en-US" sz="2400" dirty="0">
                <a:latin typeface="Gill Sans" charset="0"/>
              </a:rPr>
              <a:t>’</a:t>
            </a:r>
            <a:r>
              <a:rPr lang="en-US" sz="2400" dirty="0">
                <a:latin typeface="Gill Sans" charset="0"/>
              </a:rPr>
              <a:t>s write this down as an equation.  Assume the averaging window is (2k+1)x(2k+1):</a:t>
            </a:r>
          </a:p>
          <a:p>
            <a:pPr eaLnBrk="1" hangingPunct="1"/>
            <a:endParaRPr lang="en-US" sz="2400" dirty="0">
              <a:latin typeface="Gill Sans" charset="0"/>
            </a:endParaRPr>
          </a:p>
          <a:p>
            <a:pPr eaLnBrk="1" hangingPunct="1"/>
            <a:endParaRPr lang="en-US" sz="2400" dirty="0">
              <a:latin typeface="Gill Sans" charset="0"/>
            </a:endParaRPr>
          </a:p>
        </p:txBody>
      </p:sp>
      <p:pic>
        <p:nvPicPr>
          <p:cNvPr id="26629" name="Picture 4" descr="Edittex"/>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1111250" y="2070100"/>
            <a:ext cx="68500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6"/>
          <p:cNvSpPr>
            <a:spLocks noChangeArrowheads="1"/>
          </p:cNvSpPr>
          <p:nvPr/>
        </p:nvSpPr>
        <p:spPr bwMode="auto">
          <a:xfrm>
            <a:off x="711200" y="22098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eaLnBrk="1" hangingPunct="1">
              <a:lnSpc>
                <a:spcPct val="90000"/>
              </a:lnSpc>
              <a:spcBef>
                <a:spcPct val="50000"/>
              </a:spcBef>
            </a:pPr>
            <a:endParaRPr lang="en-US" sz="2400"/>
          </a:p>
          <a:p>
            <a:pPr marL="342900" indent="-342900" algn="l" eaLnBrk="1" hangingPunct="1">
              <a:lnSpc>
                <a:spcPct val="90000"/>
              </a:lnSpc>
              <a:spcBef>
                <a:spcPct val="50000"/>
              </a:spcBef>
              <a:buFontTx/>
              <a:buChar char="•"/>
            </a:pPr>
            <a:r>
              <a:rPr lang="en-US" sz="2400"/>
              <a:t>We can generalize this idea by allowing different weights for different neighboring pixels:</a:t>
            </a:r>
          </a:p>
        </p:txBody>
      </p:sp>
      <p:pic>
        <p:nvPicPr>
          <p:cNvPr id="26631" name="Picture 7" descr="Edittex"/>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1397000" y="3505200"/>
            <a:ext cx="62880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Rectangle 9"/>
          <p:cNvSpPr>
            <a:spLocks noChangeArrowheads="1"/>
          </p:cNvSpPr>
          <p:nvPr/>
        </p:nvSpPr>
        <p:spPr bwMode="auto">
          <a:xfrm>
            <a:off x="711200" y="4114800"/>
            <a:ext cx="77724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eaLnBrk="1" hangingPunct="1">
              <a:lnSpc>
                <a:spcPct val="90000"/>
              </a:lnSpc>
              <a:spcBef>
                <a:spcPct val="50000"/>
              </a:spcBef>
              <a:buFontTx/>
              <a:buChar char="•"/>
            </a:pPr>
            <a:r>
              <a:rPr lang="en-US" sz="2400"/>
              <a:t>This is called a </a:t>
            </a:r>
            <a:r>
              <a:rPr lang="en-US" sz="2400" b="1"/>
              <a:t>cross-correlation</a:t>
            </a:r>
            <a:r>
              <a:rPr lang="en-US" sz="2400"/>
              <a:t> operation and </a:t>
            </a:r>
            <a:br>
              <a:rPr lang="en-US" sz="2400"/>
            </a:br>
            <a:r>
              <a:rPr lang="en-US" sz="2400"/>
              <a:t>written:  </a:t>
            </a:r>
          </a:p>
          <a:p>
            <a:pPr marL="342900" indent="-342900" algn="l" eaLnBrk="1" hangingPunct="1">
              <a:lnSpc>
                <a:spcPct val="90000"/>
              </a:lnSpc>
              <a:spcBef>
                <a:spcPct val="50000"/>
              </a:spcBef>
              <a:buFontTx/>
              <a:buChar char="•"/>
            </a:pPr>
            <a:endParaRPr lang="en-US" sz="2400"/>
          </a:p>
          <a:p>
            <a:pPr marL="342900" indent="-342900" algn="l" eaLnBrk="1" hangingPunct="1">
              <a:lnSpc>
                <a:spcPct val="90000"/>
              </a:lnSpc>
              <a:spcBef>
                <a:spcPct val="50000"/>
              </a:spcBef>
              <a:buFontTx/>
              <a:buChar char="•"/>
            </a:pPr>
            <a:r>
              <a:rPr lang="en-US" sz="2400"/>
              <a:t>H is called the </a:t>
            </a:r>
            <a:r>
              <a:rPr lang="ja-JP" altLang="en-US" sz="2400"/>
              <a:t>“</a:t>
            </a:r>
            <a:r>
              <a:rPr lang="en-US" sz="2400"/>
              <a:t>filter,</a:t>
            </a:r>
            <a:r>
              <a:rPr lang="ja-JP" altLang="en-US" sz="2400"/>
              <a:t>”</a:t>
            </a:r>
            <a:r>
              <a:rPr lang="en-US" sz="2400"/>
              <a:t>  </a:t>
            </a:r>
            <a:r>
              <a:rPr lang="ja-JP" altLang="en-US" sz="2400"/>
              <a:t>“</a:t>
            </a:r>
            <a:r>
              <a:rPr lang="en-US" sz="2400"/>
              <a:t>kernel,</a:t>
            </a:r>
            <a:r>
              <a:rPr lang="ja-JP" altLang="en-US" sz="2400"/>
              <a:t>”</a:t>
            </a:r>
            <a:r>
              <a:rPr lang="en-US" sz="2400"/>
              <a:t>  or </a:t>
            </a:r>
            <a:r>
              <a:rPr lang="ja-JP" altLang="en-US" sz="2400"/>
              <a:t>“</a:t>
            </a:r>
            <a:r>
              <a:rPr lang="en-US" sz="2400"/>
              <a:t>mask.</a:t>
            </a:r>
            <a:r>
              <a:rPr lang="ja-JP" altLang="en-US" sz="2400"/>
              <a:t>”</a:t>
            </a:r>
            <a:endParaRPr lang="en-US" sz="2400"/>
          </a:p>
        </p:txBody>
      </p:sp>
      <p:pic>
        <p:nvPicPr>
          <p:cNvPr id="26633" name="Picture 10" descr="Edittex"/>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2844800" y="5027613"/>
            <a:ext cx="2641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 Box 11"/>
          <p:cNvSpPr txBox="1">
            <a:spLocks noChangeArrowheads="1"/>
          </p:cNvSpPr>
          <p:nvPr/>
        </p:nvSpPr>
        <p:spPr bwMode="auto">
          <a:xfrm>
            <a:off x="67056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pPr algn="l"/>
            <a:r>
              <a:rPr lang="en-US" sz="1200">
                <a:latin typeface="Arial" charset="0"/>
                <a:cs typeface="Arial" charset="0"/>
              </a:rPr>
              <a:t>Slide by Steve Seitz</a:t>
            </a:r>
          </a:p>
        </p:txBody>
      </p:sp>
    </p:spTree>
    <p:extLst>
      <p:ext uri="{BB962C8B-B14F-4D97-AF65-F5344CB8AC3E}">
        <p14:creationId xmlns:p14="http://schemas.microsoft.com/office/powerpoint/2010/main" val="239546489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atin typeface="Myriad Roman" charset="0"/>
                <a:cs typeface="Arial" charset="0"/>
              </a:rPr>
              <a:t>Gaussian filtering</a:t>
            </a:r>
          </a:p>
        </p:txBody>
      </p:sp>
      <p:sp>
        <p:nvSpPr>
          <p:cNvPr id="27651" name="Rectangle 3"/>
          <p:cNvSpPr>
            <a:spLocks noGrp="1" noChangeArrowheads="1"/>
          </p:cNvSpPr>
          <p:nvPr>
            <p:ph type="body" idx="1"/>
          </p:nvPr>
        </p:nvSpPr>
        <p:spPr>
          <a:xfrm>
            <a:off x="711200" y="914400"/>
            <a:ext cx="8026400" cy="5772150"/>
          </a:xfrm>
        </p:spPr>
        <p:txBody>
          <a:bodyPr>
            <a:normAutofit lnSpcReduction="10000"/>
          </a:bodyPr>
          <a:lstStyle/>
          <a:p>
            <a:pPr marL="0" indent="0" eaLnBrk="1" hangingPunct="1"/>
            <a:r>
              <a:rPr lang="en-US">
                <a:latin typeface="Myriad Roman" charset="0"/>
                <a:cs typeface="Arial" charset="0"/>
              </a:rPr>
              <a:t>A Gaussian kernel gives less weight to pixels further from the center of the window</a:t>
            </a:r>
          </a:p>
          <a:p>
            <a:pPr marL="0" indent="0" eaLnBrk="1" hangingPunct="1"/>
            <a:endParaRPr lang="en-US">
              <a:latin typeface="Myriad Roman" charset="0"/>
              <a:cs typeface="Arial" charset="0"/>
            </a:endParaRPr>
          </a:p>
          <a:p>
            <a:pPr marL="0" indent="0" eaLnBrk="1" hangingPunct="1"/>
            <a:endParaRPr lang="en-US">
              <a:latin typeface="Myriad Roman" charset="0"/>
              <a:cs typeface="Arial" charset="0"/>
            </a:endParaRPr>
          </a:p>
          <a:p>
            <a:pPr marL="0" indent="0" eaLnBrk="1" hangingPunct="1"/>
            <a:endParaRPr lang="en-US">
              <a:latin typeface="Myriad Roman" charset="0"/>
              <a:cs typeface="Arial" charset="0"/>
            </a:endParaRPr>
          </a:p>
          <a:p>
            <a:pPr marL="0" indent="0" eaLnBrk="1" hangingPunct="1"/>
            <a:endParaRPr lang="en-US">
              <a:latin typeface="Myriad Roman" charset="0"/>
              <a:cs typeface="Arial" charset="0"/>
            </a:endParaRPr>
          </a:p>
          <a:p>
            <a:pPr marL="0" indent="0" eaLnBrk="1" hangingPunct="1"/>
            <a:endParaRPr lang="en-US">
              <a:latin typeface="Myriad Roman" charset="0"/>
              <a:cs typeface="Arial" charset="0"/>
            </a:endParaRPr>
          </a:p>
          <a:p>
            <a:pPr marL="0" indent="0" eaLnBrk="1" hangingPunct="1"/>
            <a:endParaRPr lang="en-US">
              <a:latin typeface="Myriad Roman" charset="0"/>
              <a:cs typeface="Arial" charset="0"/>
            </a:endParaRPr>
          </a:p>
          <a:p>
            <a:pPr marL="0" indent="0" eaLnBrk="1" hangingPunct="1"/>
            <a:endParaRPr lang="en-US">
              <a:latin typeface="Myriad Roman" charset="0"/>
              <a:cs typeface="Arial" charset="0"/>
            </a:endParaRPr>
          </a:p>
          <a:p>
            <a:pPr marL="0" indent="0" eaLnBrk="1" hangingPunct="1"/>
            <a:r>
              <a:rPr lang="en-US">
                <a:latin typeface="Myriad Roman" charset="0"/>
                <a:cs typeface="Arial" charset="0"/>
              </a:rPr>
              <a:t>This kernel is an approximation of a Gaussian function:</a:t>
            </a:r>
            <a:endParaRPr lang="en-US" i="1">
              <a:latin typeface="Myriad Roman" charset="0"/>
              <a:cs typeface="Arial" charset="0"/>
            </a:endParaRPr>
          </a:p>
        </p:txBody>
      </p:sp>
      <p:graphicFrame>
        <p:nvGraphicFramePr>
          <p:cNvPr id="280580" name="Group 4"/>
          <p:cNvGraphicFramePr>
            <a:graphicFrameLocks noGrp="1"/>
          </p:cNvGraphicFramePr>
          <p:nvPr/>
        </p:nvGraphicFramePr>
        <p:xfrm>
          <a:off x="711200" y="1709738"/>
          <a:ext cx="5181600" cy="3048000"/>
        </p:xfrm>
        <a:graphic>
          <a:graphicData uri="http://schemas.openxmlformats.org/drawingml/2006/table">
            <a:tbl>
              <a:tblPr/>
              <a:tblGrid>
                <a:gridCol w="519113"/>
                <a:gridCol w="517525"/>
                <a:gridCol w="517525"/>
                <a:gridCol w="517525"/>
                <a:gridCol w="519112"/>
                <a:gridCol w="519113"/>
                <a:gridCol w="517525"/>
                <a:gridCol w="517525"/>
                <a:gridCol w="517525"/>
                <a:gridCol w="519112"/>
              </a:tblGrid>
              <a:tr h="304800">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04800">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04800">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04800">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04800">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04800">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04800">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04800">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04800">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04800">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80703" name="Group 127"/>
          <p:cNvGraphicFramePr>
            <a:graphicFrameLocks noGrp="1"/>
          </p:cNvGraphicFramePr>
          <p:nvPr/>
        </p:nvGraphicFramePr>
        <p:xfrm>
          <a:off x="7010400" y="2522538"/>
          <a:ext cx="1524000" cy="914400"/>
        </p:xfrm>
        <a:graphic>
          <a:graphicData uri="http://schemas.openxmlformats.org/drawingml/2006/table">
            <a:tbl>
              <a:tblPr/>
              <a:tblGrid>
                <a:gridCol w="508000"/>
                <a:gridCol w="508000"/>
                <a:gridCol w="508000"/>
              </a:tblGrid>
              <a:tr h="304800">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1</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2</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1</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2</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4</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2</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1</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2</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400" b="0" i="0" u="none" strike="noStrike" cap="none" normalizeH="0" baseline="0" smtClean="0">
                          <a:ln>
                            <a:noFill/>
                          </a:ln>
                          <a:solidFill>
                            <a:schemeClr val="tx1"/>
                          </a:solidFill>
                          <a:effectLst/>
                          <a:latin typeface="Myriad Roman" pitchFamily="34" charset="0"/>
                          <a:cs typeface="Arial" charset="0"/>
                        </a:rPr>
                        <a:t>1</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7793" name="Picture 145" descr="txp_fig"/>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2768600" y="4800600"/>
            <a:ext cx="127000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94" name="Rectangle 146"/>
          <p:cNvSpPr>
            <a:spLocks noChangeArrowheads="1"/>
          </p:cNvSpPr>
          <p:nvPr/>
        </p:nvSpPr>
        <p:spPr bwMode="auto">
          <a:xfrm>
            <a:off x="1219200" y="3810000"/>
            <a:ext cx="1557338" cy="9144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charset="0"/>
            </a:endParaRPr>
          </a:p>
        </p:txBody>
      </p:sp>
      <p:sp>
        <p:nvSpPr>
          <p:cNvPr id="27795" name="Rectangle 147"/>
          <p:cNvSpPr>
            <a:spLocks noChangeArrowheads="1"/>
          </p:cNvSpPr>
          <p:nvPr/>
        </p:nvSpPr>
        <p:spPr bwMode="auto">
          <a:xfrm>
            <a:off x="7010400" y="2517775"/>
            <a:ext cx="1524000" cy="9112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charset="0"/>
            </a:endParaRPr>
          </a:p>
        </p:txBody>
      </p:sp>
      <p:pic>
        <p:nvPicPr>
          <p:cNvPr id="27796" name="Picture 148" descr="txp_fig"/>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6361113" y="2670175"/>
            <a:ext cx="547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97" name="Picture 149" descr="txp_fig"/>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7078663" y="3656013"/>
            <a:ext cx="13303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798" name="Object 150"/>
          <p:cNvGraphicFramePr>
            <a:graphicFrameLocks noChangeAspect="1"/>
          </p:cNvGraphicFramePr>
          <p:nvPr/>
        </p:nvGraphicFramePr>
        <p:xfrm>
          <a:off x="5816600" y="5033963"/>
          <a:ext cx="2794000" cy="1214437"/>
        </p:xfrm>
        <a:graphic>
          <a:graphicData uri="http://schemas.openxmlformats.org/presentationml/2006/ole">
            <mc:AlternateContent xmlns:mc="http://schemas.openxmlformats.org/markup-compatibility/2006">
              <mc:Choice xmlns:v="urn:schemas-microsoft-com:vml" Requires="v">
                <p:oleObj spid="_x0000_s224266" name="Photo Editor Photo" r:id="rId11" imgW="2095793" imgH="1390844" progId="MSPhotoEd.3">
                  <p:embed/>
                </p:oleObj>
              </mc:Choice>
              <mc:Fallback>
                <p:oleObj name="Photo Editor Photo" r:id="rId11" imgW="2095793" imgH="1390844" progId="MSPhotoEd.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16600" y="5033963"/>
                        <a:ext cx="2794000" cy="121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7799" name="Picture 151" descr="Edittex"/>
          <p:cNvPicPr>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1524000" y="5365750"/>
            <a:ext cx="350361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00" name="Text Box 155"/>
          <p:cNvSpPr txBox="1">
            <a:spLocks noChangeArrowheads="1"/>
          </p:cNvSpPr>
          <p:nvPr/>
        </p:nvSpPr>
        <p:spPr bwMode="auto">
          <a:xfrm>
            <a:off x="67056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pPr algn="l"/>
            <a:r>
              <a:rPr lang="en-US" sz="1200">
                <a:latin typeface="Arial" charset="0"/>
                <a:cs typeface="Arial" charset="0"/>
              </a:rPr>
              <a:t>Slide by Steve Seitz</a:t>
            </a:r>
          </a:p>
        </p:txBody>
      </p:sp>
    </p:spTree>
    <p:extLst>
      <p:ext uri="{BB962C8B-B14F-4D97-AF65-F5344CB8AC3E}">
        <p14:creationId xmlns:p14="http://schemas.microsoft.com/office/powerpoint/2010/main" val="234213517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atin typeface="Myriad Roman" charset="0"/>
                <a:cs typeface="Arial" charset="0"/>
              </a:rPr>
              <a:t>Mean vs. Gaussian filtering</a:t>
            </a:r>
          </a:p>
        </p:txBody>
      </p:sp>
      <p:graphicFrame>
        <p:nvGraphicFramePr>
          <p:cNvPr id="28675" name="Object 3"/>
          <p:cNvGraphicFramePr>
            <a:graphicFrameLocks noChangeAspect="1"/>
          </p:cNvGraphicFramePr>
          <p:nvPr/>
        </p:nvGraphicFramePr>
        <p:xfrm>
          <a:off x="711200" y="914400"/>
          <a:ext cx="7666038" cy="5181600"/>
        </p:xfrm>
        <a:graphic>
          <a:graphicData uri="http://schemas.openxmlformats.org/presentationml/2006/ole">
            <mc:AlternateContent xmlns:mc="http://schemas.openxmlformats.org/markup-compatibility/2006">
              <mc:Choice xmlns:v="urn:schemas-microsoft-com:vml" Requires="v">
                <p:oleObj spid="_x0000_s226314" name="Photo Editor Photo" r:id="rId3" imgW="3828571" imgH="3572374" progId="MSPhotoEd.3">
                  <p:embed/>
                </p:oleObj>
              </mc:Choice>
              <mc:Fallback>
                <p:oleObj name="Photo Editor Photo" r:id="rId3" imgW="3828571" imgH="357237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914400"/>
                        <a:ext cx="7666038"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8676" name="Text Box 4"/>
          <p:cNvSpPr txBox="1">
            <a:spLocks noChangeArrowheads="1"/>
          </p:cNvSpPr>
          <p:nvPr/>
        </p:nvSpPr>
        <p:spPr bwMode="auto">
          <a:xfrm>
            <a:off x="67056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pPr algn="l"/>
            <a:r>
              <a:rPr lang="en-US" sz="1200">
                <a:latin typeface="Arial" charset="0"/>
                <a:cs typeface="Arial" charset="0"/>
              </a:rPr>
              <a:t>Slide by Steve Seitz</a:t>
            </a:r>
          </a:p>
        </p:txBody>
      </p:sp>
    </p:spTree>
    <p:extLst>
      <p:ext uri="{BB962C8B-B14F-4D97-AF65-F5344CB8AC3E}">
        <p14:creationId xmlns:p14="http://schemas.microsoft.com/office/powerpoint/2010/main" val="276283335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atin typeface="Arial" charset="0"/>
                <a:cs typeface="Arial" charset="0"/>
              </a:rPr>
              <a:t>Convolution</a:t>
            </a:r>
          </a:p>
        </p:txBody>
      </p:sp>
      <p:sp>
        <p:nvSpPr>
          <p:cNvPr id="29699" name="Rectangle 3"/>
          <p:cNvSpPr>
            <a:spLocks noGrp="1" noChangeArrowheads="1"/>
          </p:cNvSpPr>
          <p:nvPr>
            <p:ph type="body" idx="1"/>
          </p:nvPr>
        </p:nvSpPr>
        <p:spPr/>
        <p:txBody>
          <a:bodyPr>
            <a:noAutofit/>
          </a:bodyPr>
          <a:lstStyle/>
          <a:p>
            <a:pPr eaLnBrk="1" hangingPunct="1"/>
            <a:r>
              <a:rPr lang="en-US" sz="1800" b="1" dirty="0">
                <a:latin typeface="Arial" charset="0"/>
                <a:cs typeface="Arial" charset="0"/>
              </a:rPr>
              <a:t>cross-correlation</a:t>
            </a:r>
            <a:r>
              <a:rPr lang="en-US" sz="1800" dirty="0">
                <a:latin typeface="Arial" charset="0"/>
                <a:cs typeface="Arial" charset="0"/>
              </a:rPr>
              <a:t>:</a:t>
            </a:r>
          </a:p>
          <a:p>
            <a:pPr eaLnBrk="1" hangingPunct="1"/>
            <a:endParaRPr lang="en-US" sz="1800" dirty="0">
              <a:latin typeface="Arial" charset="0"/>
              <a:cs typeface="Arial" charset="0"/>
            </a:endParaRPr>
          </a:p>
          <a:p>
            <a:pPr eaLnBrk="1" hangingPunct="1"/>
            <a:endParaRPr lang="en-US" sz="1800" dirty="0">
              <a:latin typeface="Arial" charset="0"/>
              <a:cs typeface="Arial" charset="0"/>
            </a:endParaRPr>
          </a:p>
          <a:p>
            <a:pPr eaLnBrk="1" hangingPunct="1"/>
            <a:endParaRPr lang="en-US" sz="1800" dirty="0">
              <a:latin typeface="Arial" charset="0"/>
              <a:cs typeface="Arial" charset="0"/>
            </a:endParaRPr>
          </a:p>
          <a:p>
            <a:pPr eaLnBrk="1" hangingPunct="1"/>
            <a:r>
              <a:rPr lang="en-US" sz="1800" dirty="0">
                <a:latin typeface="Arial" charset="0"/>
                <a:cs typeface="Arial" charset="0"/>
              </a:rPr>
              <a:t>A </a:t>
            </a:r>
            <a:r>
              <a:rPr lang="en-US" sz="1800" b="1" dirty="0">
                <a:latin typeface="Arial" charset="0"/>
                <a:cs typeface="Arial" charset="0"/>
              </a:rPr>
              <a:t>convolution</a:t>
            </a:r>
            <a:r>
              <a:rPr lang="en-US" sz="1800" dirty="0">
                <a:latin typeface="Arial" charset="0"/>
                <a:cs typeface="Arial" charset="0"/>
              </a:rPr>
              <a:t> operation is a cross-correlation where the filter is flipped both horizontally and vertically before being applied to the image:</a:t>
            </a:r>
          </a:p>
          <a:p>
            <a:pPr eaLnBrk="1" hangingPunct="1"/>
            <a:endParaRPr lang="en-US" sz="1800" dirty="0">
              <a:latin typeface="Arial" charset="0"/>
              <a:cs typeface="Arial" charset="0"/>
            </a:endParaRPr>
          </a:p>
          <a:p>
            <a:pPr eaLnBrk="1" hangingPunct="1"/>
            <a:endParaRPr lang="en-US" sz="1800" dirty="0">
              <a:latin typeface="Arial" charset="0"/>
              <a:cs typeface="Arial" charset="0"/>
            </a:endParaRPr>
          </a:p>
          <a:p>
            <a:pPr eaLnBrk="1" hangingPunct="1"/>
            <a:endParaRPr lang="en-US" sz="1800" dirty="0">
              <a:latin typeface="Arial" charset="0"/>
              <a:cs typeface="Arial" charset="0"/>
            </a:endParaRPr>
          </a:p>
          <a:p>
            <a:pPr eaLnBrk="1" hangingPunct="1"/>
            <a:r>
              <a:rPr lang="en-US" sz="1800" dirty="0">
                <a:latin typeface="Arial" charset="0"/>
                <a:cs typeface="Arial" charset="0"/>
              </a:rPr>
              <a:t>It is written:  </a:t>
            </a:r>
          </a:p>
          <a:p>
            <a:pPr eaLnBrk="1" hangingPunct="1"/>
            <a:endParaRPr lang="en-US" sz="1800" dirty="0">
              <a:latin typeface="Arial" charset="0"/>
              <a:cs typeface="Arial" charset="0"/>
            </a:endParaRPr>
          </a:p>
          <a:p>
            <a:pPr eaLnBrk="1" hangingPunct="1"/>
            <a:endParaRPr lang="en-US" sz="1800" dirty="0">
              <a:latin typeface="Arial" charset="0"/>
              <a:cs typeface="Arial" charset="0"/>
            </a:endParaRPr>
          </a:p>
          <a:p>
            <a:pPr eaLnBrk="1" hangingPunct="1"/>
            <a:r>
              <a:rPr lang="en-US" sz="1800" dirty="0">
                <a:latin typeface="Arial" charset="0"/>
                <a:cs typeface="Arial" charset="0"/>
              </a:rPr>
              <a:t>Suppose H is a Gaussian or mean kernel.  How does convolution differ from cross-correlation?</a:t>
            </a:r>
          </a:p>
        </p:txBody>
      </p:sp>
      <p:pic>
        <p:nvPicPr>
          <p:cNvPr id="29700" name="Picture 4" descr="Edittex"/>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1909763" y="3657600"/>
            <a:ext cx="4643437"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Edittex"/>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2928938" y="4819242"/>
            <a:ext cx="18716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Edittex"/>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1828800" y="2117623"/>
            <a:ext cx="4716463"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descr="Edittex"/>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3352800" y="990600"/>
            <a:ext cx="1981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 Box 8"/>
          <p:cNvSpPr txBox="1">
            <a:spLocks noChangeArrowheads="1"/>
          </p:cNvSpPr>
          <p:nvPr/>
        </p:nvSpPr>
        <p:spPr bwMode="auto">
          <a:xfrm>
            <a:off x="67056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pPr algn="l"/>
            <a:r>
              <a:rPr lang="en-US" sz="1200">
                <a:latin typeface="Arial" charset="0"/>
                <a:cs typeface="Arial" charset="0"/>
              </a:rPr>
              <a:t>Slide by Steve Seitz</a:t>
            </a:r>
          </a:p>
        </p:txBody>
      </p:sp>
    </p:spTree>
    <p:extLst>
      <p:ext uri="{BB962C8B-B14F-4D97-AF65-F5344CB8AC3E}">
        <p14:creationId xmlns:p14="http://schemas.microsoft.com/office/powerpoint/2010/main" val="114384116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r>
              <a:rPr lang="en-US"/>
              <a:t>© 2006 Steve Marschner • </a:t>
            </a:r>
            <a:fld id="{37D4C929-FA1D-8243-8E25-EC47CECDC63F}" type="slidenum">
              <a:rPr lang="en-US"/>
              <a:pPr/>
              <a:t>27</a:t>
            </a:fld>
            <a:endParaRPr lang="en-US"/>
          </a:p>
        </p:txBody>
      </p:sp>
      <p:sp>
        <p:nvSpPr>
          <p:cNvPr id="30723" name="Rectangle 2"/>
          <p:cNvSpPr>
            <a:spLocks noGrp="1" noChangeArrowheads="1"/>
          </p:cNvSpPr>
          <p:nvPr>
            <p:ph type="title"/>
          </p:nvPr>
        </p:nvSpPr>
        <p:spPr/>
        <p:txBody>
          <a:bodyPr/>
          <a:lstStyle/>
          <a:p>
            <a:pPr eaLnBrk="1" hangingPunct="1"/>
            <a:r>
              <a:rPr lang="en-US">
                <a:latin typeface="Gill Sans" charset="0"/>
              </a:rPr>
              <a:t>Convolution is nice!</a:t>
            </a:r>
          </a:p>
        </p:txBody>
      </p:sp>
      <p:sp>
        <p:nvSpPr>
          <p:cNvPr id="30724" name="Rectangle 3"/>
          <p:cNvSpPr>
            <a:spLocks noGrp="1" noChangeArrowheads="1"/>
          </p:cNvSpPr>
          <p:nvPr>
            <p:ph type="body" idx="1"/>
          </p:nvPr>
        </p:nvSpPr>
        <p:spPr/>
        <p:txBody>
          <a:bodyPr>
            <a:noAutofit/>
          </a:bodyPr>
          <a:lstStyle/>
          <a:p>
            <a:pPr eaLnBrk="1" hangingPunct="1"/>
            <a:r>
              <a:rPr lang="en-US" sz="1800" dirty="0">
                <a:latin typeface="Gill Sans" charset="0"/>
              </a:rPr>
              <a:t>Notation:</a:t>
            </a:r>
          </a:p>
          <a:p>
            <a:pPr eaLnBrk="1" hangingPunct="1"/>
            <a:r>
              <a:rPr lang="en-US" sz="1800" dirty="0">
                <a:latin typeface="Gill Sans" charset="0"/>
              </a:rPr>
              <a:t>Convolution is a multiplication-like operation</a:t>
            </a:r>
          </a:p>
          <a:p>
            <a:pPr lvl="1" eaLnBrk="1" hangingPunct="1"/>
            <a:r>
              <a:rPr lang="en-US" sz="1600" dirty="0">
                <a:latin typeface="Gill Sans" charset="0"/>
              </a:rPr>
              <a:t>commutative</a:t>
            </a:r>
          </a:p>
          <a:p>
            <a:pPr lvl="1" eaLnBrk="1" hangingPunct="1"/>
            <a:r>
              <a:rPr lang="en-US" sz="1600" dirty="0">
                <a:latin typeface="Gill Sans" charset="0"/>
              </a:rPr>
              <a:t>associative</a:t>
            </a:r>
          </a:p>
          <a:p>
            <a:pPr lvl="1" eaLnBrk="1" hangingPunct="1"/>
            <a:r>
              <a:rPr lang="en-US" sz="1600" dirty="0">
                <a:latin typeface="Gill Sans" charset="0"/>
              </a:rPr>
              <a:t>distributes over addition</a:t>
            </a:r>
          </a:p>
          <a:p>
            <a:pPr lvl="1" eaLnBrk="1" hangingPunct="1"/>
            <a:r>
              <a:rPr lang="en-US" sz="1600" dirty="0">
                <a:latin typeface="Gill Sans" charset="0"/>
              </a:rPr>
              <a:t>scalars factor out</a:t>
            </a:r>
          </a:p>
          <a:p>
            <a:pPr lvl="1" eaLnBrk="1" hangingPunct="1"/>
            <a:r>
              <a:rPr lang="en-US" sz="1600" dirty="0">
                <a:latin typeface="Gill Sans" charset="0"/>
              </a:rPr>
              <a:t>identity: unit impulse </a:t>
            </a:r>
            <a:r>
              <a:rPr lang="en-US" sz="1600" i="1" dirty="0">
                <a:latin typeface="Gill Sans" charset="0"/>
              </a:rPr>
              <a:t>e</a:t>
            </a:r>
            <a:r>
              <a:rPr lang="en-US" sz="1600" dirty="0">
                <a:latin typeface="Gill Sans" charset="0"/>
              </a:rPr>
              <a:t> = […, 0, 0, 1, 0, 0, …]</a:t>
            </a:r>
          </a:p>
          <a:p>
            <a:pPr lvl="1" eaLnBrk="1" hangingPunct="1"/>
            <a:endParaRPr lang="en-US" sz="1600" dirty="0">
              <a:latin typeface="Gill Sans" charset="0"/>
            </a:endParaRPr>
          </a:p>
          <a:p>
            <a:pPr eaLnBrk="1" hangingPunct="1"/>
            <a:r>
              <a:rPr lang="en-US" sz="1800" dirty="0">
                <a:latin typeface="Gill Sans" charset="0"/>
              </a:rPr>
              <a:t>Conceptually no distinction between filter and signal</a:t>
            </a:r>
          </a:p>
          <a:p>
            <a:pPr eaLnBrk="1" hangingPunct="1"/>
            <a:r>
              <a:rPr lang="en-US" sz="1800" dirty="0">
                <a:latin typeface="Gill Sans" charset="0"/>
              </a:rPr>
              <a:t>Usefulness of associativity</a:t>
            </a:r>
          </a:p>
          <a:p>
            <a:pPr lvl="1" eaLnBrk="1" hangingPunct="1"/>
            <a:r>
              <a:rPr lang="en-US" sz="1600" dirty="0">
                <a:latin typeface="Gill Sans" charset="0"/>
              </a:rPr>
              <a:t>often apply several filters one after another: (((</a:t>
            </a:r>
            <a:r>
              <a:rPr lang="en-US" sz="1600" i="1" dirty="0">
                <a:latin typeface="Gill Sans" charset="0"/>
              </a:rPr>
              <a:t>a</a:t>
            </a:r>
            <a:r>
              <a:rPr lang="en-US" sz="1600" dirty="0">
                <a:latin typeface="Gill Sans" charset="0"/>
              </a:rPr>
              <a:t> * </a:t>
            </a:r>
            <a:r>
              <a:rPr lang="en-US" sz="1600" i="1" dirty="0">
                <a:latin typeface="Gill Sans" charset="0"/>
              </a:rPr>
              <a:t>b</a:t>
            </a:r>
            <a:r>
              <a:rPr lang="en-US" sz="1600" baseline="-25000" dirty="0">
                <a:latin typeface="Gill Sans" charset="0"/>
              </a:rPr>
              <a:t>1</a:t>
            </a:r>
            <a:r>
              <a:rPr lang="en-US" sz="1600" dirty="0">
                <a:latin typeface="Gill Sans" charset="0"/>
              </a:rPr>
              <a:t>) * </a:t>
            </a:r>
            <a:r>
              <a:rPr lang="en-US" sz="1600" i="1" dirty="0">
                <a:latin typeface="Gill Sans" charset="0"/>
              </a:rPr>
              <a:t>b</a:t>
            </a:r>
            <a:r>
              <a:rPr lang="en-US" sz="1600" baseline="-25000" dirty="0">
                <a:latin typeface="Gill Sans" charset="0"/>
              </a:rPr>
              <a:t>2</a:t>
            </a:r>
            <a:r>
              <a:rPr lang="en-US" sz="1600" dirty="0">
                <a:latin typeface="Gill Sans" charset="0"/>
              </a:rPr>
              <a:t>) * </a:t>
            </a:r>
            <a:r>
              <a:rPr lang="en-US" sz="1600" i="1" dirty="0">
                <a:latin typeface="Gill Sans" charset="0"/>
              </a:rPr>
              <a:t>b</a:t>
            </a:r>
            <a:r>
              <a:rPr lang="en-US" sz="1600" baseline="-25000" dirty="0">
                <a:latin typeface="Gill Sans" charset="0"/>
              </a:rPr>
              <a:t>3</a:t>
            </a:r>
            <a:r>
              <a:rPr lang="en-US" sz="1600" dirty="0">
                <a:latin typeface="Gill Sans" charset="0"/>
              </a:rPr>
              <a:t>)</a:t>
            </a:r>
          </a:p>
          <a:p>
            <a:pPr lvl="1" eaLnBrk="1" hangingPunct="1"/>
            <a:r>
              <a:rPr lang="en-US" sz="1600" dirty="0">
                <a:latin typeface="Gill Sans" charset="0"/>
              </a:rPr>
              <a:t>this is equivalent to applying one filter: a * (</a:t>
            </a:r>
            <a:r>
              <a:rPr lang="en-US" sz="1600" i="1" dirty="0">
                <a:latin typeface="Gill Sans" charset="0"/>
              </a:rPr>
              <a:t>b</a:t>
            </a:r>
            <a:r>
              <a:rPr lang="en-US" sz="1600" baseline="-25000" dirty="0">
                <a:latin typeface="Gill Sans" charset="0"/>
              </a:rPr>
              <a:t>1</a:t>
            </a:r>
            <a:r>
              <a:rPr lang="en-US" sz="1600" dirty="0">
                <a:latin typeface="Gill Sans" charset="0"/>
              </a:rPr>
              <a:t> * </a:t>
            </a:r>
            <a:r>
              <a:rPr lang="en-US" sz="1600" i="1" dirty="0">
                <a:latin typeface="Gill Sans" charset="0"/>
              </a:rPr>
              <a:t>b</a:t>
            </a:r>
            <a:r>
              <a:rPr lang="en-US" sz="1600" baseline="-25000" dirty="0">
                <a:latin typeface="Gill Sans" charset="0"/>
              </a:rPr>
              <a:t>2</a:t>
            </a:r>
            <a:r>
              <a:rPr lang="en-US" sz="1600" dirty="0">
                <a:latin typeface="Gill Sans" charset="0"/>
              </a:rPr>
              <a:t> * </a:t>
            </a:r>
            <a:r>
              <a:rPr lang="en-US" sz="1600" i="1" dirty="0">
                <a:latin typeface="Gill Sans" charset="0"/>
              </a:rPr>
              <a:t>b</a:t>
            </a:r>
            <a:r>
              <a:rPr lang="en-US" sz="1600" baseline="-25000" dirty="0">
                <a:latin typeface="Gill Sans" charset="0"/>
              </a:rPr>
              <a:t>3</a:t>
            </a:r>
            <a:r>
              <a:rPr lang="en-US" sz="1600" dirty="0">
                <a:latin typeface="Gill Sans" charset="0"/>
              </a:rPr>
              <a:t>)</a:t>
            </a:r>
          </a:p>
        </p:txBody>
      </p:sp>
      <p:pic>
        <p:nvPicPr>
          <p:cNvPr id="30725" name="Picture 4" descr="conv-n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900" y="1623588"/>
            <a:ext cx="1246188"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5" descr="comm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240882"/>
            <a:ext cx="1693863"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6" descr="ass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3963" y="2550696"/>
            <a:ext cx="30686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7" descr="distri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9922" y="2835362"/>
            <a:ext cx="348773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8" descr="scala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8813" y="3120027"/>
            <a:ext cx="358298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9" descr="ind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1337" y="3784608"/>
            <a:ext cx="12779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96560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atin typeface="Arial" charset="0"/>
                <a:cs typeface="Arial" charset="0"/>
              </a:rPr>
              <a:t>Tricks with convolutions</a:t>
            </a:r>
            <a:endParaRPr lang="ru-RU">
              <a:latin typeface="Arial" charset="0"/>
              <a:cs typeface="Arial" charset="0"/>
            </a:endParaRPr>
          </a:p>
        </p:txBody>
      </p:sp>
      <p:pic>
        <p:nvPicPr>
          <p:cNvPr id="295942" name="Picture 6"/>
          <p:cNvPicPr>
            <a:picLocks noChangeAspect="1" noChangeArrowheads="1"/>
          </p:cNvPicPr>
          <p:nvPr/>
        </p:nvPicPr>
        <p:blipFill>
          <a:blip r:embed="rId3">
            <a:extLst>
              <a:ext uri="{28A0092B-C50C-407E-A947-70E740481C1C}">
                <a14:useLocalDpi xmlns:a14="http://schemas.microsoft.com/office/drawing/2010/main" val="0"/>
              </a:ext>
            </a:extLst>
          </a:blip>
          <a:srcRect l="14064" t="7539" r="11292" b="12535"/>
          <a:stretch>
            <a:fillRect/>
          </a:stretch>
        </p:blipFill>
        <p:spPr bwMode="auto">
          <a:xfrm>
            <a:off x="914400" y="4191000"/>
            <a:ext cx="25908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7" descr="CMU"/>
          <p:cNvPicPr>
            <a:picLocks noChangeAspect="1" noChangeArrowheads="1"/>
          </p:cNvPicPr>
          <p:nvPr/>
        </p:nvPicPr>
        <p:blipFill>
          <a:blip r:embed="rId4">
            <a:extLst>
              <a:ext uri="{28A0092B-C50C-407E-A947-70E740481C1C}">
                <a14:useLocalDpi xmlns:a14="http://schemas.microsoft.com/office/drawing/2010/main" val="0"/>
              </a:ext>
            </a:extLst>
          </a:blip>
          <a:srcRect t="14191" b="7761"/>
          <a:stretch>
            <a:fillRect/>
          </a:stretch>
        </p:blipFill>
        <p:spPr bwMode="auto">
          <a:xfrm>
            <a:off x="228600" y="1066800"/>
            <a:ext cx="42957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4" name="Picture 8" descr="CMU_blur"/>
          <p:cNvPicPr>
            <a:picLocks noChangeAspect="1" noChangeArrowheads="1"/>
          </p:cNvPicPr>
          <p:nvPr/>
        </p:nvPicPr>
        <p:blipFill>
          <a:blip r:embed="rId5">
            <a:extLst>
              <a:ext uri="{28A0092B-C50C-407E-A947-70E740481C1C}">
                <a14:useLocalDpi xmlns:a14="http://schemas.microsoft.com/office/drawing/2010/main" val="0"/>
              </a:ext>
            </a:extLst>
          </a:blip>
          <a:srcRect l="7095" t="21286"/>
          <a:stretch>
            <a:fillRect/>
          </a:stretch>
        </p:blipFill>
        <p:spPr bwMode="auto">
          <a:xfrm>
            <a:off x="4648200" y="4343400"/>
            <a:ext cx="399097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9" descr="CMU_shadow"/>
          <p:cNvPicPr>
            <a:picLocks noChangeAspect="1" noChangeArrowheads="1"/>
          </p:cNvPicPr>
          <p:nvPr/>
        </p:nvPicPr>
        <p:blipFill>
          <a:blip r:embed="rId6">
            <a:extLst>
              <a:ext uri="{28A0092B-C50C-407E-A947-70E740481C1C}">
                <a14:useLocalDpi xmlns:a14="http://schemas.microsoft.com/office/drawing/2010/main" val="0"/>
              </a:ext>
            </a:extLst>
          </a:blip>
          <a:srcRect l="5322" t="17738"/>
          <a:stretch>
            <a:fillRect/>
          </a:stretch>
        </p:blipFill>
        <p:spPr bwMode="auto">
          <a:xfrm>
            <a:off x="4495800" y="1128713"/>
            <a:ext cx="4067175"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 Box 10"/>
          <p:cNvSpPr txBox="1">
            <a:spLocks noChangeArrowheads="1"/>
          </p:cNvSpPr>
          <p:nvPr/>
        </p:nvSpPr>
        <p:spPr bwMode="auto">
          <a:xfrm>
            <a:off x="2041525" y="3160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endParaRPr lang="ru-RU">
              <a:cs typeface="Arial" charset="0"/>
            </a:endParaRPr>
          </a:p>
        </p:txBody>
      </p:sp>
      <p:pic>
        <p:nvPicPr>
          <p:cNvPr id="295947" name="Picture 11" descr="Edittex"/>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l="66667" t="17143" r="17500"/>
          <a:stretch>
            <a:fillRect/>
          </a:stretch>
        </p:blipFill>
        <p:spPr bwMode="auto">
          <a:xfrm>
            <a:off x="1524000" y="2895600"/>
            <a:ext cx="14478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48" name="Text Box 12"/>
          <p:cNvSpPr txBox="1">
            <a:spLocks noChangeArrowheads="1"/>
          </p:cNvSpPr>
          <p:nvPr/>
        </p:nvSpPr>
        <p:spPr bwMode="auto">
          <a:xfrm>
            <a:off x="3786188" y="4800600"/>
            <a:ext cx="481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r>
              <a:rPr lang="en-US" sz="4000">
                <a:cs typeface="Arial" charset="0"/>
              </a:rPr>
              <a:t>=</a:t>
            </a:r>
            <a:endParaRPr lang="ru-RU" sz="4000">
              <a:cs typeface="Arial" charset="0"/>
            </a:endParaRPr>
          </a:p>
        </p:txBody>
      </p:sp>
    </p:spTree>
    <p:extLst>
      <p:ext uri="{BB962C8B-B14F-4D97-AF65-F5344CB8AC3E}">
        <p14:creationId xmlns:p14="http://schemas.microsoft.com/office/powerpoint/2010/main" val="3474905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59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59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59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59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48526"/>
            <a:ext cx="9144000" cy="687471"/>
          </a:xfrm>
        </p:spPr>
        <p:txBody>
          <a:bodyPr/>
          <a:lstStyle/>
          <a:p>
            <a:r>
              <a:rPr lang="en-US" dirty="0" smtClean="0"/>
              <a:t>Slides from Alexei Eros and Steve Seitz</a:t>
            </a:r>
            <a:endParaRPr lang="en-US" dirty="0"/>
          </a:p>
        </p:txBody>
      </p:sp>
    </p:spTree>
    <p:extLst>
      <p:ext uri="{BB962C8B-B14F-4D97-AF65-F5344CB8AC3E}">
        <p14:creationId xmlns:p14="http://schemas.microsoft.com/office/powerpoint/2010/main" val="17194832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3248526"/>
            <a:ext cx="9144000" cy="68747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0" i="0" kern="1200">
                <a:solidFill>
                  <a:schemeClr val="tx1"/>
                </a:solidFill>
                <a:latin typeface="Century Gothic"/>
                <a:ea typeface="+mj-ea"/>
                <a:cs typeface="Century Gothic"/>
              </a:defRPr>
            </a:lvl1pPr>
          </a:lstStyle>
          <a:p>
            <a:r>
              <a:rPr lang="en-US" dirty="0" smtClean="0"/>
              <a:t>Slides from Derek </a:t>
            </a:r>
            <a:r>
              <a:rPr lang="en-US" dirty="0" err="1" smtClean="0"/>
              <a:t>Hoiem</a:t>
            </a:r>
            <a:endParaRPr lang="en-US" dirty="0"/>
          </a:p>
        </p:txBody>
      </p:sp>
    </p:spTree>
    <p:extLst>
      <p:ext uri="{BB962C8B-B14F-4D97-AF65-F5344CB8AC3E}">
        <p14:creationId xmlns:p14="http://schemas.microsoft.com/office/powerpoint/2010/main" val="82673164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9"/>
          <p:cNvSpPr>
            <a:spLocks noChangeArrowheads="1"/>
          </p:cNvSpPr>
          <p:nvPr/>
        </p:nvSpPr>
        <p:spPr bwMode="auto">
          <a:xfrm>
            <a:off x="457200" y="609600"/>
            <a:ext cx="8458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pic>
        <p:nvPicPr>
          <p:cNvPr id="409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6538" y="0"/>
            <a:ext cx="5097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8"/>
          <p:cNvSpPr>
            <a:spLocks noGrp="1" noChangeArrowheads="1"/>
          </p:cNvSpPr>
          <p:nvPr>
            <p:ph type="title"/>
          </p:nvPr>
        </p:nvSpPr>
        <p:spPr/>
        <p:txBody>
          <a:bodyPr/>
          <a:lstStyle/>
          <a:p>
            <a:endParaRPr lang="ru-RU">
              <a:latin typeface="Arial" charset="0"/>
            </a:endParaRPr>
          </a:p>
        </p:txBody>
      </p:sp>
      <p:sp>
        <p:nvSpPr>
          <p:cNvPr id="4101" name="Rectangle 10"/>
          <p:cNvSpPr>
            <a:spLocks noChangeArrowheads="1"/>
          </p:cNvSpPr>
          <p:nvPr/>
        </p:nvSpPr>
        <p:spPr bwMode="auto">
          <a:xfrm>
            <a:off x="0" y="8486775"/>
            <a:ext cx="6858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baseline="-25000"/>
              <a:t>Salvador Dali, </a:t>
            </a:r>
            <a:r>
              <a:rPr lang="ja-JP" altLang="en-US" i="1" baseline="-25000"/>
              <a:t>“</a:t>
            </a:r>
            <a:r>
              <a:rPr lang="en-US" i="1" baseline="-25000"/>
              <a:t>Gala Contemplating the Mediterranean Sea, which at 30 meters becomes the portrait of Abraham Lincoln</a:t>
            </a:r>
            <a:r>
              <a:rPr lang="ja-JP" altLang="en-US" baseline="-25000"/>
              <a:t>”</a:t>
            </a:r>
            <a:r>
              <a:rPr lang="en-US" baseline="-25000"/>
              <a:t>, 1976</a:t>
            </a:r>
          </a:p>
        </p:txBody>
      </p:sp>
      <p:sp>
        <p:nvSpPr>
          <p:cNvPr id="4102" name="Rectangle 11"/>
          <p:cNvSpPr>
            <a:spLocks noChangeArrowheads="1"/>
          </p:cNvSpPr>
          <p:nvPr/>
        </p:nvSpPr>
        <p:spPr bwMode="auto">
          <a:xfrm>
            <a:off x="152400" y="8639175"/>
            <a:ext cx="6858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baseline="-25000"/>
              <a:t>Salvador Dali, </a:t>
            </a:r>
            <a:r>
              <a:rPr lang="ja-JP" altLang="en-US" i="1" baseline="-25000"/>
              <a:t>“</a:t>
            </a:r>
            <a:r>
              <a:rPr lang="en-US" i="1" baseline="-25000"/>
              <a:t>Gala Contemplating the Mediterranean Sea, which at 30 meters becomes the portrait of Abraham Lincoln</a:t>
            </a:r>
            <a:r>
              <a:rPr lang="ja-JP" altLang="en-US" baseline="-25000"/>
              <a:t>”</a:t>
            </a:r>
            <a:r>
              <a:rPr lang="en-US" baseline="-25000"/>
              <a:t>, 1976</a:t>
            </a:r>
          </a:p>
        </p:txBody>
      </p:sp>
      <p:sp>
        <p:nvSpPr>
          <p:cNvPr id="479244" name="Text Box 12"/>
          <p:cNvSpPr txBox="1">
            <a:spLocks noChangeArrowheads="1"/>
          </p:cNvSpPr>
          <p:nvPr/>
        </p:nvSpPr>
        <p:spPr bwMode="auto">
          <a:xfrm>
            <a:off x="0" y="5915025"/>
            <a:ext cx="3759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1400" b="1"/>
              <a:t>Salvador Dali</a:t>
            </a:r>
            <a:endParaRPr lang="en-US" sz="1400"/>
          </a:p>
          <a:p>
            <a:r>
              <a:rPr lang="ja-JP" altLang="en-US" sz="1400" i="1"/>
              <a:t>“</a:t>
            </a:r>
            <a:r>
              <a:rPr lang="en-US" sz="1400" i="1"/>
              <a:t>Gala Contemplating the Mediterranean Sea, </a:t>
            </a:r>
          </a:p>
          <a:p>
            <a:r>
              <a:rPr lang="en-US" sz="1400" i="1"/>
              <a:t>which at 30 meters becomes the portrait </a:t>
            </a:r>
          </a:p>
          <a:p>
            <a:r>
              <a:rPr lang="en-US" sz="1400" i="1"/>
              <a:t>of Abraham Lincoln</a:t>
            </a:r>
            <a:r>
              <a:rPr lang="ja-JP" altLang="en-US" sz="1400"/>
              <a:t>”</a:t>
            </a:r>
            <a:r>
              <a:rPr lang="en-US" sz="1400"/>
              <a:t>, 1976</a:t>
            </a:r>
            <a:endParaRPr lang="ru-RU" sz="1400"/>
          </a:p>
        </p:txBody>
      </p:sp>
    </p:spTree>
    <p:extLst>
      <p:ext uri="{BB962C8B-B14F-4D97-AF65-F5344CB8AC3E}">
        <p14:creationId xmlns:p14="http://schemas.microsoft.com/office/powerpoint/2010/main" val="33692051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9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4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457200" y="609600"/>
            <a:ext cx="8458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5123" name="Rectangle 4"/>
          <p:cNvSpPr>
            <a:spLocks noGrp="1" noChangeArrowheads="1"/>
          </p:cNvSpPr>
          <p:nvPr>
            <p:ph type="title"/>
          </p:nvPr>
        </p:nvSpPr>
        <p:spPr/>
        <p:txBody>
          <a:bodyPr/>
          <a:lstStyle/>
          <a:p>
            <a:endParaRPr lang="ru-RU">
              <a:latin typeface="Arial" charset="0"/>
            </a:endParaRPr>
          </a:p>
        </p:txBody>
      </p:sp>
      <p:pic>
        <p:nvPicPr>
          <p:cNvPr id="51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9238" y="0"/>
            <a:ext cx="5084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48134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457200" y="609600"/>
            <a:ext cx="8458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6147" name="Rectangle 3"/>
          <p:cNvSpPr>
            <a:spLocks noGrp="1" noChangeArrowheads="1"/>
          </p:cNvSpPr>
          <p:nvPr>
            <p:ph type="title"/>
          </p:nvPr>
        </p:nvSpPr>
        <p:spPr/>
        <p:txBody>
          <a:bodyPr/>
          <a:lstStyle/>
          <a:p>
            <a:endParaRPr lang="ru-RU">
              <a:latin typeface="Arial" charset="0"/>
            </a:endParaRPr>
          </a:p>
        </p:txBody>
      </p:sp>
      <p:pic>
        <p:nvPicPr>
          <p:cNvPr id="6148" name="Picture 8"/>
          <p:cNvPicPr>
            <a:picLocks noChangeAspect="1" noChangeArrowheads="1"/>
          </p:cNvPicPr>
          <p:nvPr/>
        </p:nvPicPr>
        <p:blipFill>
          <a:blip r:embed="rId2">
            <a:extLst>
              <a:ext uri="{28A0092B-C50C-407E-A947-70E740481C1C}">
                <a14:useLocalDpi xmlns:a14="http://schemas.microsoft.com/office/drawing/2010/main" val="0"/>
              </a:ext>
            </a:extLst>
          </a:blip>
          <a:srcRect l="12402" t="7170" r="10422" b="11575"/>
          <a:stretch>
            <a:fillRect/>
          </a:stretch>
        </p:blipFill>
        <p:spPr bwMode="auto">
          <a:xfrm>
            <a:off x="4038600" y="0"/>
            <a:ext cx="510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25973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atin typeface="Arial" charset="0"/>
              </a:rPr>
              <a:t>A nice set of basis</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l="8858" t="19524" r="7715" b="18698"/>
          <a:stretch>
            <a:fillRect/>
          </a:stretch>
        </p:blipFill>
        <p:spPr bwMode="auto">
          <a:xfrm>
            <a:off x="228600" y="1371600"/>
            <a:ext cx="86868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5"/>
          <p:cNvSpPr>
            <a:spLocks noChangeArrowheads="1"/>
          </p:cNvSpPr>
          <p:nvPr/>
        </p:nvSpPr>
        <p:spPr bwMode="auto">
          <a:xfrm>
            <a:off x="4572000" y="2895600"/>
            <a:ext cx="4419600" cy="3733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444422" name="Text Box 6"/>
          <p:cNvSpPr txBox="1">
            <a:spLocks noChangeArrowheads="1"/>
          </p:cNvSpPr>
          <p:nvPr/>
        </p:nvSpPr>
        <p:spPr bwMode="auto">
          <a:xfrm>
            <a:off x="1468438" y="6248400"/>
            <a:ext cx="5999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t>This change of basis has a special name…</a:t>
            </a:r>
          </a:p>
        </p:txBody>
      </p:sp>
      <p:sp>
        <p:nvSpPr>
          <p:cNvPr id="7174" name="Text Box 10"/>
          <p:cNvSpPr txBox="1">
            <a:spLocks noChangeArrowheads="1"/>
          </p:cNvSpPr>
          <p:nvPr/>
        </p:nvSpPr>
        <p:spPr bwMode="auto">
          <a:xfrm>
            <a:off x="1295400" y="990600"/>
            <a:ext cx="6792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t>Teases away fast vs. slow changes in the image.</a:t>
            </a:r>
          </a:p>
        </p:txBody>
      </p:sp>
      <p:pic>
        <p:nvPicPr>
          <p:cNvPr id="717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124200"/>
            <a:ext cx="21510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8618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4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685800" y="76200"/>
            <a:ext cx="8458200" cy="838200"/>
          </a:xfrm>
        </p:spPr>
        <p:txBody>
          <a:bodyPr>
            <a:normAutofit/>
          </a:bodyPr>
          <a:lstStyle/>
          <a:p>
            <a:r>
              <a:rPr lang="en-US" sz="2800">
                <a:latin typeface="Arial" charset="0"/>
              </a:rPr>
              <a:t>Jean Baptiste Joseph Fourier (1768-1830)</a:t>
            </a:r>
          </a:p>
        </p:txBody>
      </p:sp>
      <p:sp>
        <p:nvSpPr>
          <p:cNvPr id="25603" name="Rectangle 3"/>
          <p:cNvSpPr>
            <a:spLocks noGrp="1" noChangeArrowheads="1"/>
          </p:cNvSpPr>
          <p:nvPr>
            <p:ph type="body" idx="4294967295"/>
          </p:nvPr>
        </p:nvSpPr>
        <p:spPr>
          <a:xfrm>
            <a:off x="457200" y="914400"/>
            <a:ext cx="3810000" cy="5943600"/>
          </a:xfrm>
        </p:spPr>
        <p:txBody>
          <a:bodyPr>
            <a:normAutofit lnSpcReduction="10000"/>
          </a:bodyPr>
          <a:lstStyle/>
          <a:p>
            <a:pPr>
              <a:lnSpc>
                <a:spcPct val="90000"/>
              </a:lnSpc>
            </a:pPr>
            <a:r>
              <a:rPr lang="en-US" sz="2800" dirty="0">
                <a:latin typeface="Arial" charset="0"/>
              </a:rPr>
              <a:t>had crazy idea (1807):</a:t>
            </a:r>
          </a:p>
          <a:p>
            <a:pPr>
              <a:lnSpc>
                <a:spcPct val="90000"/>
              </a:lnSpc>
            </a:pPr>
            <a:r>
              <a:rPr lang="en-US" sz="1800" i="1" dirty="0">
                <a:latin typeface="Arial" charset="0"/>
              </a:rPr>
              <a:t>	</a:t>
            </a:r>
            <a:r>
              <a:rPr lang="en-US" sz="1800" b="1" i="1" dirty="0">
                <a:latin typeface="Arial" charset="0"/>
              </a:rPr>
              <a:t>Any</a:t>
            </a:r>
            <a:r>
              <a:rPr lang="en-US" sz="1800" i="1" dirty="0">
                <a:latin typeface="Arial" charset="0"/>
              </a:rPr>
              <a:t> </a:t>
            </a:r>
            <a:r>
              <a:rPr lang="en-US" sz="1800" i="1" dirty="0" err="1">
                <a:latin typeface="Arial" charset="0"/>
              </a:rPr>
              <a:t>univariate</a:t>
            </a:r>
            <a:r>
              <a:rPr lang="en-US" sz="1800" i="1" dirty="0">
                <a:latin typeface="Arial" charset="0"/>
              </a:rPr>
              <a:t> function can be rewritten as a weighted sum of </a:t>
            </a:r>
            <a:r>
              <a:rPr lang="en-US" sz="1800" i="1" dirty="0" err="1">
                <a:latin typeface="Arial" charset="0"/>
              </a:rPr>
              <a:t>sines</a:t>
            </a:r>
            <a:r>
              <a:rPr lang="en-US" sz="1800" i="1" dirty="0">
                <a:latin typeface="Arial" charset="0"/>
              </a:rPr>
              <a:t> and cosines of different frequencies. </a:t>
            </a:r>
          </a:p>
          <a:p>
            <a:pPr>
              <a:lnSpc>
                <a:spcPct val="90000"/>
              </a:lnSpc>
            </a:pPr>
            <a:r>
              <a:rPr lang="en-US" sz="2800" dirty="0">
                <a:latin typeface="Arial" charset="0"/>
              </a:rPr>
              <a:t>Don</a:t>
            </a:r>
            <a:r>
              <a:rPr lang="ja-JP" altLang="en-US" sz="2800" dirty="0">
                <a:latin typeface="Arial" charset="0"/>
              </a:rPr>
              <a:t>’</a:t>
            </a:r>
            <a:r>
              <a:rPr lang="en-US" sz="2800" dirty="0">
                <a:latin typeface="Arial" charset="0"/>
              </a:rPr>
              <a:t>t believe it?  </a:t>
            </a:r>
          </a:p>
          <a:p>
            <a:pPr lvl="1">
              <a:lnSpc>
                <a:spcPct val="90000"/>
              </a:lnSpc>
            </a:pPr>
            <a:r>
              <a:rPr lang="en-US" sz="2400" dirty="0">
                <a:latin typeface="Arial" charset="0"/>
              </a:rPr>
              <a:t>Neither did Lagrange, Laplace, Poisson and other big wigs</a:t>
            </a:r>
          </a:p>
          <a:p>
            <a:pPr lvl="1">
              <a:lnSpc>
                <a:spcPct val="90000"/>
              </a:lnSpc>
            </a:pPr>
            <a:r>
              <a:rPr lang="en-US" sz="2400" dirty="0">
                <a:latin typeface="Arial" charset="0"/>
              </a:rPr>
              <a:t>Not translated into English until 1878!</a:t>
            </a:r>
          </a:p>
          <a:p>
            <a:pPr>
              <a:lnSpc>
                <a:spcPct val="90000"/>
              </a:lnSpc>
            </a:pPr>
            <a:r>
              <a:rPr lang="en-US" sz="2800" dirty="0">
                <a:latin typeface="Arial" charset="0"/>
              </a:rPr>
              <a:t> But it</a:t>
            </a:r>
            <a:r>
              <a:rPr lang="ja-JP" altLang="en-US" sz="2800" dirty="0">
                <a:latin typeface="Arial" charset="0"/>
              </a:rPr>
              <a:t>’</a:t>
            </a:r>
            <a:r>
              <a:rPr lang="en-US" sz="2800" dirty="0">
                <a:latin typeface="Arial" charset="0"/>
              </a:rPr>
              <a:t>s (mostly) true!</a:t>
            </a:r>
          </a:p>
          <a:p>
            <a:pPr lvl="1">
              <a:lnSpc>
                <a:spcPct val="90000"/>
              </a:lnSpc>
            </a:pPr>
            <a:r>
              <a:rPr lang="en-US" sz="2400" dirty="0">
                <a:latin typeface="Arial" charset="0"/>
              </a:rPr>
              <a:t>called Fourier Series</a:t>
            </a:r>
          </a:p>
          <a:p>
            <a:pPr lvl="1">
              <a:lnSpc>
                <a:spcPct val="90000"/>
              </a:lnSpc>
            </a:pPr>
            <a:r>
              <a:rPr lang="en-US" sz="2400" dirty="0">
                <a:latin typeface="Arial" charset="0"/>
              </a:rPr>
              <a:t>there are some subtle restrictions</a:t>
            </a:r>
          </a:p>
          <a:p>
            <a:pPr lvl="1">
              <a:lnSpc>
                <a:spcPct val="90000"/>
              </a:lnSpc>
            </a:pPr>
            <a:endParaRPr lang="en-US" sz="2400" dirty="0">
              <a:latin typeface="Arial" charset="0"/>
            </a:endParaRPr>
          </a:p>
        </p:txBody>
      </p:sp>
      <p:pic>
        <p:nvPicPr>
          <p:cNvPr id="25604" name="Picture 4" descr="J.B.J. Fourier (public domai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838200"/>
            <a:ext cx="4800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2" descr="http://upload.wikimedia.org/wikipedia/commons/thumb/d/d8/Langrange_portrait.jpg/225px-Langrange_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276600"/>
            <a:ext cx="21431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http://upload.wikimedia.org/wikipedia/commons/0/03/Legend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657600"/>
            <a:ext cx="152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http://upload.wikimedia.org/wikipedia/commons/thumb/e/e3/Pierre-Simon_Laplace.jpg/225px-Pierre-Simon_Lapla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97180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3810000" y="762000"/>
            <a:ext cx="5334000" cy="1600200"/>
          </a:xfrm>
          <a:prstGeom prst="wedgeRoundRectCallout">
            <a:avLst>
              <a:gd name="adj1" fmla="val -8228"/>
              <a:gd name="adj2" fmla="val 8434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i="1" dirty="0">
                <a:solidFill>
                  <a:schemeClr val="tx1"/>
                </a:solidFill>
              </a:rPr>
              <a:t>...the manner in which the author arrives at these equations is not exempt of difficulties and...his analysis to integrate them still leaves something to be desired on the score of generality and even </a:t>
            </a:r>
            <a:r>
              <a:rPr lang="en-US" sz="1600" i="1" dirty="0" err="1">
                <a:solidFill>
                  <a:schemeClr val="tx1"/>
                </a:solidFill>
              </a:rPr>
              <a:t>rigour</a:t>
            </a:r>
            <a:r>
              <a:rPr lang="en-US" sz="1600" dirty="0">
                <a:solidFill>
                  <a:schemeClr val="tx1"/>
                </a:solidFill>
              </a:rPr>
              <a:t>.</a:t>
            </a:r>
          </a:p>
          <a:p>
            <a:pPr algn="ctr">
              <a:defRPr/>
            </a:pPr>
            <a:endParaRPr lang="en-US" sz="1600" dirty="0"/>
          </a:p>
        </p:txBody>
      </p:sp>
      <p:sp>
        <p:nvSpPr>
          <p:cNvPr id="11" name="TextBox 10"/>
          <p:cNvSpPr txBox="1">
            <a:spLocks noChangeArrowheads="1"/>
          </p:cNvSpPr>
          <p:nvPr/>
        </p:nvSpPr>
        <p:spPr bwMode="auto">
          <a:xfrm>
            <a:off x="4648200" y="3200400"/>
            <a:ext cx="9487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600" b="1"/>
              <a:t>Laplace</a:t>
            </a:r>
          </a:p>
        </p:txBody>
      </p:sp>
      <p:sp>
        <p:nvSpPr>
          <p:cNvPr id="12" name="TextBox 11"/>
          <p:cNvSpPr txBox="1">
            <a:spLocks noChangeArrowheads="1"/>
          </p:cNvSpPr>
          <p:nvPr/>
        </p:nvSpPr>
        <p:spPr bwMode="auto">
          <a:xfrm>
            <a:off x="6096000" y="5486400"/>
            <a:ext cx="11081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600" b="1">
                <a:solidFill>
                  <a:schemeClr val="bg1"/>
                </a:solidFill>
              </a:rPr>
              <a:t>Lagrange</a:t>
            </a:r>
          </a:p>
        </p:txBody>
      </p:sp>
      <p:sp>
        <p:nvSpPr>
          <p:cNvPr id="13" name="TextBox 12"/>
          <p:cNvSpPr txBox="1">
            <a:spLocks noChangeArrowheads="1"/>
          </p:cNvSpPr>
          <p:nvPr/>
        </p:nvSpPr>
        <p:spPr bwMode="auto">
          <a:xfrm>
            <a:off x="8059738" y="5278438"/>
            <a:ext cx="11081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600" b="1"/>
              <a:t>Legendre</a:t>
            </a:r>
          </a:p>
        </p:txBody>
      </p:sp>
    </p:spTree>
    <p:extLst>
      <p:ext uri="{BB962C8B-B14F-4D97-AF65-F5344CB8AC3E}">
        <p14:creationId xmlns:p14="http://schemas.microsoft.com/office/powerpoint/2010/main" val="37270223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3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3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5604"/>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5529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530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530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5603">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60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1" grpId="1"/>
      <p:bldP spid="12" grpId="0"/>
      <p:bldP spid="12" grpId="1"/>
      <p:bldP spid="13" grpId="0"/>
      <p:bldP spid="13"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atin typeface="Arial" charset="0"/>
              </a:rPr>
              <a:t>A sum of sines</a:t>
            </a:r>
          </a:p>
        </p:txBody>
      </p:sp>
      <p:sp>
        <p:nvSpPr>
          <p:cNvPr id="399363" name="Rectangle 3"/>
          <p:cNvSpPr>
            <a:spLocks noGrp="1" noChangeArrowheads="1"/>
          </p:cNvSpPr>
          <p:nvPr>
            <p:ph type="body" sz="half" idx="1"/>
          </p:nvPr>
        </p:nvSpPr>
        <p:spPr>
          <a:xfrm>
            <a:off x="685800" y="914400"/>
            <a:ext cx="3810000" cy="5943600"/>
          </a:xfrm>
        </p:spPr>
        <p:txBody>
          <a:bodyPr>
            <a:normAutofit lnSpcReduction="10000"/>
          </a:bodyPr>
          <a:lstStyle/>
          <a:p>
            <a:pPr marL="0" indent="0"/>
            <a:r>
              <a:rPr lang="en-US" sz="2400">
                <a:latin typeface="Arial" charset="0"/>
              </a:rPr>
              <a:t>Our building block:</a:t>
            </a:r>
          </a:p>
          <a:p>
            <a:pPr marL="0" indent="0"/>
            <a:r>
              <a:rPr lang="en-US" sz="2400">
                <a:latin typeface="Arial" charset="0"/>
              </a:rPr>
              <a:t>	</a:t>
            </a:r>
          </a:p>
          <a:p>
            <a:pPr marL="0" indent="0"/>
            <a:endParaRPr lang="en-US" sz="2400">
              <a:latin typeface="Arial" charset="0"/>
            </a:endParaRPr>
          </a:p>
          <a:p>
            <a:pPr marL="0" indent="0"/>
            <a:r>
              <a:rPr lang="en-US" sz="2400">
                <a:latin typeface="Arial" charset="0"/>
              </a:rPr>
              <a:t>Add enough of them to get any signal </a:t>
            </a:r>
            <a:r>
              <a:rPr lang="en-US" sz="2400" i="1">
                <a:latin typeface="Arial" charset="0"/>
              </a:rPr>
              <a:t>f(x)</a:t>
            </a:r>
            <a:r>
              <a:rPr lang="en-US" sz="2400">
                <a:latin typeface="Arial" charset="0"/>
              </a:rPr>
              <a:t> you want!</a:t>
            </a:r>
          </a:p>
          <a:p>
            <a:pPr marL="0" indent="0"/>
            <a:endParaRPr lang="en-US" sz="2400">
              <a:latin typeface="Arial" charset="0"/>
            </a:endParaRPr>
          </a:p>
          <a:p>
            <a:pPr marL="0" indent="0"/>
            <a:r>
              <a:rPr lang="en-US" sz="2400">
                <a:latin typeface="Arial" charset="0"/>
              </a:rPr>
              <a:t>How many degrees of freedom?</a:t>
            </a:r>
          </a:p>
          <a:p>
            <a:pPr marL="0" indent="0"/>
            <a:endParaRPr lang="en-US" sz="2400">
              <a:latin typeface="Arial" charset="0"/>
            </a:endParaRPr>
          </a:p>
          <a:p>
            <a:pPr marL="0" indent="0"/>
            <a:r>
              <a:rPr lang="en-US" sz="2400">
                <a:latin typeface="Arial" charset="0"/>
              </a:rPr>
              <a:t>What does each control?</a:t>
            </a:r>
          </a:p>
          <a:p>
            <a:pPr marL="0" indent="0"/>
            <a:endParaRPr lang="en-US" sz="2400">
              <a:latin typeface="Arial" charset="0"/>
            </a:endParaRPr>
          </a:p>
          <a:p>
            <a:pPr marL="0" indent="0"/>
            <a:r>
              <a:rPr lang="en-US" sz="2400">
                <a:latin typeface="Arial" charset="0"/>
              </a:rPr>
              <a:t>Which one encodes the coarse vs. fine structure of the signal?</a:t>
            </a:r>
          </a:p>
        </p:txBody>
      </p:sp>
      <p:pic>
        <p:nvPicPr>
          <p:cNvPr id="9220" name="Picture 4" descr="The image “http://mcdb.colorado.edu/courses/3280/images/crystal/fourier.gif”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t="2469" b="1234"/>
          <a:stretch>
            <a:fillRect/>
          </a:stretch>
        </p:blipFill>
        <p:spPr bwMode="auto">
          <a:xfrm>
            <a:off x="4667250" y="914400"/>
            <a:ext cx="44005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21" name="Object 5"/>
          <p:cNvGraphicFramePr>
            <a:graphicFrameLocks noGrp="1" noChangeAspect="1"/>
          </p:cNvGraphicFramePr>
          <p:nvPr>
            <p:ph sz="half" idx="2"/>
          </p:nvPr>
        </p:nvGraphicFramePr>
        <p:xfrm>
          <a:off x="1295400" y="1439863"/>
          <a:ext cx="2514600" cy="617537"/>
        </p:xfrm>
        <a:graphic>
          <a:graphicData uri="http://schemas.openxmlformats.org/presentationml/2006/ole">
            <mc:AlternateContent xmlns:mc="http://schemas.openxmlformats.org/markup-compatibility/2006">
              <mc:Choice xmlns:v="urn:schemas-microsoft-com:vml" Requires="v">
                <p:oleObj spid="_x0000_s237578" name="Equation" r:id="rId4" imgW="825500" imgH="203200" progId="Equation.3">
                  <p:embed/>
                </p:oleObj>
              </mc:Choice>
              <mc:Fallback>
                <p:oleObj name="Equation" r:id="rId4" imgW="825500" imgH="2032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439863"/>
                        <a:ext cx="2514600" cy="617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73632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93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93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936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36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9363">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936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atin typeface="Arial" charset="0"/>
              </a:rPr>
              <a:t>Fourier Transform</a:t>
            </a:r>
          </a:p>
        </p:txBody>
      </p:sp>
      <p:sp>
        <p:nvSpPr>
          <p:cNvPr id="10243" name="Rectangle 3"/>
          <p:cNvSpPr>
            <a:spLocks noGrp="1" noChangeArrowheads="1"/>
          </p:cNvSpPr>
          <p:nvPr>
            <p:ph type="body" sz="half" idx="1"/>
          </p:nvPr>
        </p:nvSpPr>
        <p:spPr>
          <a:xfrm>
            <a:off x="685800" y="914400"/>
            <a:ext cx="8229600" cy="1066800"/>
          </a:xfrm>
        </p:spPr>
        <p:txBody>
          <a:bodyPr/>
          <a:lstStyle/>
          <a:p>
            <a:pPr marL="0" indent="0"/>
            <a:r>
              <a:rPr lang="en-US" sz="2400">
                <a:latin typeface="Arial" charset="0"/>
              </a:rPr>
              <a:t>We want to understand the frequency </a:t>
            </a:r>
            <a:r>
              <a:rPr lang="en-US" sz="2400" i="1">
                <a:latin typeface="Symbol" charset="0"/>
              </a:rPr>
              <a:t>w </a:t>
            </a:r>
            <a:r>
              <a:rPr lang="en-US" sz="2400">
                <a:latin typeface="Arial" charset="0"/>
              </a:rPr>
              <a:t>of our signal.  So, let</a:t>
            </a:r>
            <a:r>
              <a:rPr lang="ja-JP" altLang="en-US" sz="2400">
                <a:latin typeface="Arial" charset="0"/>
              </a:rPr>
              <a:t>’</a:t>
            </a:r>
            <a:r>
              <a:rPr lang="en-US" sz="2400">
                <a:latin typeface="Arial" charset="0"/>
              </a:rPr>
              <a:t>s reparametrize the signal by </a:t>
            </a:r>
            <a:r>
              <a:rPr lang="en-US" sz="2400" i="1">
                <a:latin typeface="Symbol" charset="0"/>
              </a:rPr>
              <a:t>w</a:t>
            </a:r>
            <a:r>
              <a:rPr lang="en-US" sz="2400">
                <a:latin typeface="Arial" charset="0"/>
              </a:rPr>
              <a:t> instead of </a:t>
            </a:r>
            <a:r>
              <a:rPr lang="en-US" sz="2400" i="1">
                <a:latin typeface="Arial" charset="0"/>
              </a:rPr>
              <a:t>x</a:t>
            </a:r>
            <a:r>
              <a:rPr lang="en-US" sz="2400">
                <a:latin typeface="Arial" charset="0"/>
              </a:rPr>
              <a:t>:</a:t>
            </a:r>
          </a:p>
          <a:p>
            <a:pPr marL="0" indent="0"/>
            <a:endParaRPr lang="en-US" sz="2400" i="1">
              <a:latin typeface="Symbol" charset="0"/>
            </a:endParaRPr>
          </a:p>
        </p:txBody>
      </p:sp>
      <p:graphicFrame>
        <p:nvGraphicFramePr>
          <p:cNvPr id="10244" name="Object 23"/>
          <p:cNvGraphicFramePr>
            <a:graphicFrameLocks noGrp="1" noChangeAspect="1"/>
          </p:cNvGraphicFramePr>
          <p:nvPr>
            <p:ph sz="quarter" idx="2"/>
          </p:nvPr>
        </p:nvGraphicFramePr>
        <p:xfrm>
          <a:off x="6019800" y="3327400"/>
          <a:ext cx="2057400" cy="506413"/>
        </p:xfrm>
        <a:graphic>
          <a:graphicData uri="http://schemas.openxmlformats.org/presentationml/2006/ole">
            <mc:AlternateContent xmlns:mc="http://schemas.openxmlformats.org/markup-compatibility/2006">
              <mc:Choice xmlns:v="urn:schemas-microsoft-com:vml" Requires="v">
                <p:oleObj spid="_x0000_s239647" name="Equation" r:id="rId3" imgW="825500" imgH="203200" progId="Equation.3">
                  <p:embed/>
                </p:oleObj>
              </mc:Choice>
              <mc:Fallback>
                <p:oleObj name="Equation" r:id="rId3" imgW="825500" imgH="203200"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327400"/>
                        <a:ext cx="2057400" cy="50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245" name="Group 14"/>
          <p:cNvGrpSpPr>
            <a:grpSpLocks/>
          </p:cNvGrpSpPr>
          <p:nvPr/>
        </p:nvGrpSpPr>
        <p:grpSpPr bwMode="auto">
          <a:xfrm>
            <a:off x="1165225" y="1905000"/>
            <a:ext cx="6537325" cy="838200"/>
            <a:chOff x="734" y="1296"/>
            <a:chExt cx="4118" cy="528"/>
          </a:xfrm>
        </p:grpSpPr>
        <p:sp>
          <p:nvSpPr>
            <p:cNvPr id="10258" name="Rectangle 7"/>
            <p:cNvSpPr>
              <a:spLocks noChangeArrowheads="1"/>
            </p:cNvSpPr>
            <p:nvPr/>
          </p:nvSpPr>
          <p:spPr bwMode="auto">
            <a:xfrm>
              <a:off x="1872" y="1296"/>
              <a:ext cx="1680" cy="52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0259" name="Line 8"/>
            <p:cNvSpPr>
              <a:spLocks noChangeShapeType="1"/>
            </p:cNvSpPr>
            <p:nvPr/>
          </p:nvSpPr>
          <p:spPr bwMode="auto">
            <a:xfrm>
              <a:off x="1296" y="1536"/>
              <a:ext cx="48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60" name="Line 9"/>
            <p:cNvSpPr>
              <a:spLocks noChangeShapeType="1"/>
            </p:cNvSpPr>
            <p:nvPr/>
          </p:nvSpPr>
          <p:spPr bwMode="auto">
            <a:xfrm>
              <a:off x="3744" y="1536"/>
              <a:ext cx="43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61" name="Text Box 10"/>
            <p:cNvSpPr txBox="1">
              <a:spLocks noChangeArrowheads="1"/>
            </p:cNvSpPr>
            <p:nvPr/>
          </p:nvSpPr>
          <p:spPr bwMode="auto">
            <a:xfrm>
              <a:off x="734" y="1353"/>
              <a:ext cx="4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2800" b="1" i="1"/>
                <a:t>f(x)</a:t>
              </a:r>
            </a:p>
          </p:txBody>
        </p:sp>
        <p:sp>
          <p:nvSpPr>
            <p:cNvPr id="10262" name="Text Box 12"/>
            <p:cNvSpPr txBox="1">
              <a:spLocks noChangeArrowheads="1"/>
            </p:cNvSpPr>
            <p:nvPr/>
          </p:nvSpPr>
          <p:spPr bwMode="auto">
            <a:xfrm>
              <a:off x="4295" y="1353"/>
              <a:ext cx="55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2800" b="1" i="1"/>
                <a:t>F(</a:t>
              </a:r>
              <a:r>
                <a:rPr lang="en-US" sz="2800" b="1" i="1">
                  <a:latin typeface="Symbol" charset="0"/>
                </a:rPr>
                <a:t>w</a:t>
              </a:r>
              <a:r>
                <a:rPr lang="en-US" sz="2800" b="1" i="1"/>
                <a:t>)</a:t>
              </a:r>
            </a:p>
          </p:txBody>
        </p:sp>
        <p:sp>
          <p:nvSpPr>
            <p:cNvPr id="10263" name="Text Box 13"/>
            <p:cNvSpPr txBox="1">
              <a:spLocks noChangeArrowheads="1"/>
            </p:cNvSpPr>
            <p:nvPr/>
          </p:nvSpPr>
          <p:spPr bwMode="auto">
            <a:xfrm>
              <a:off x="2208" y="1306"/>
              <a:ext cx="99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r>
                <a:rPr lang="en-US"/>
                <a:t>Fourier </a:t>
              </a:r>
            </a:p>
            <a:p>
              <a:pPr algn="ctr"/>
              <a:r>
                <a:rPr lang="en-US"/>
                <a:t>Transform</a:t>
              </a:r>
            </a:p>
          </p:txBody>
        </p:sp>
      </p:grpSp>
      <p:grpSp>
        <p:nvGrpSpPr>
          <p:cNvPr id="10246" name="Group 15"/>
          <p:cNvGrpSpPr>
            <a:grpSpLocks/>
          </p:cNvGrpSpPr>
          <p:nvPr/>
        </p:nvGrpSpPr>
        <p:grpSpPr bwMode="auto">
          <a:xfrm>
            <a:off x="1150938" y="5943600"/>
            <a:ext cx="6392862" cy="838200"/>
            <a:chOff x="734" y="1296"/>
            <a:chExt cx="4027" cy="528"/>
          </a:xfrm>
        </p:grpSpPr>
        <p:sp>
          <p:nvSpPr>
            <p:cNvPr id="10252" name="Rectangle 16"/>
            <p:cNvSpPr>
              <a:spLocks noChangeArrowheads="1"/>
            </p:cNvSpPr>
            <p:nvPr/>
          </p:nvSpPr>
          <p:spPr bwMode="auto">
            <a:xfrm>
              <a:off x="1872" y="1296"/>
              <a:ext cx="1680" cy="52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0253" name="Line 17"/>
            <p:cNvSpPr>
              <a:spLocks noChangeShapeType="1"/>
            </p:cNvSpPr>
            <p:nvPr/>
          </p:nvSpPr>
          <p:spPr bwMode="auto">
            <a:xfrm>
              <a:off x="1296" y="1536"/>
              <a:ext cx="48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4" name="Line 18"/>
            <p:cNvSpPr>
              <a:spLocks noChangeShapeType="1"/>
            </p:cNvSpPr>
            <p:nvPr/>
          </p:nvSpPr>
          <p:spPr bwMode="auto">
            <a:xfrm>
              <a:off x="3744" y="1536"/>
              <a:ext cx="43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5" name="Text Box 19"/>
            <p:cNvSpPr txBox="1">
              <a:spLocks noChangeArrowheads="1"/>
            </p:cNvSpPr>
            <p:nvPr/>
          </p:nvSpPr>
          <p:spPr bwMode="auto">
            <a:xfrm>
              <a:off x="734" y="1350"/>
              <a:ext cx="55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2800" b="1" i="1"/>
                <a:t>F(</a:t>
              </a:r>
              <a:r>
                <a:rPr lang="en-US" sz="2800" b="1" i="1">
                  <a:latin typeface="Symbol" charset="0"/>
                </a:rPr>
                <a:t>w</a:t>
              </a:r>
              <a:r>
                <a:rPr lang="en-US" sz="2800" b="1" i="1"/>
                <a:t>)</a:t>
              </a:r>
            </a:p>
          </p:txBody>
        </p:sp>
        <p:sp>
          <p:nvSpPr>
            <p:cNvPr id="10256" name="Text Box 20"/>
            <p:cNvSpPr txBox="1">
              <a:spLocks noChangeArrowheads="1"/>
            </p:cNvSpPr>
            <p:nvPr/>
          </p:nvSpPr>
          <p:spPr bwMode="auto">
            <a:xfrm>
              <a:off x="4295" y="1356"/>
              <a:ext cx="4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2800" b="1" i="1"/>
                <a:t>f(x)</a:t>
              </a:r>
              <a:endParaRPr lang="en-US" sz="3200" b="1" i="1"/>
            </a:p>
          </p:txBody>
        </p:sp>
        <p:sp>
          <p:nvSpPr>
            <p:cNvPr id="10257" name="Text Box 21"/>
            <p:cNvSpPr txBox="1">
              <a:spLocks noChangeArrowheads="1"/>
            </p:cNvSpPr>
            <p:nvPr/>
          </p:nvSpPr>
          <p:spPr bwMode="auto">
            <a:xfrm>
              <a:off x="1975" y="1306"/>
              <a:ext cx="146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r>
                <a:rPr lang="en-US"/>
                <a:t>Inverse Fourier </a:t>
              </a:r>
            </a:p>
            <a:p>
              <a:pPr algn="ctr"/>
              <a:r>
                <a:rPr lang="en-US"/>
                <a:t>Transform</a:t>
              </a:r>
            </a:p>
          </p:txBody>
        </p:sp>
      </p:grpSp>
      <p:sp>
        <p:nvSpPr>
          <p:cNvPr id="10247" name="Rectangle 22"/>
          <p:cNvSpPr>
            <a:spLocks noChangeArrowheads="1"/>
          </p:cNvSpPr>
          <p:nvPr/>
        </p:nvSpPr>
        <p:spPr bwMode="auto">
          <a:xfrm>
            <a:off x="685800" y="2971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20000"/>
              </a:spcBef>
            </a:pPr>
            <a:r>
              <a:rPr lang="en-US"/>
              <a:t>For every </a:t>
            </a:r>
            <a:r>
              <a:rPr lang="en-US" i="1">
                <a:latin typeface="Symbol" charset="0"/>
              </a:rPr>
              <a:t>w</a:t>
            </a:r>
            <a:r>
              <a:rPr lang="en-US"/>
              <a:t> from 0 to inf, </a:t>
            </a:r>
            <a:r>
              <a:rPr lang="en-US" b="1" i="1"/>
              <a:t>F(</a:t>
            </a:r>
            <a:r>
              <a:rPr lang="en-US" b="1" i="1">
                <a:latin typeface="Symbol" charset="0"/>
              </a:rPr>
              <a:t>w</a:t>
            </a:r>
            <a:r>
              <a:rPr lang="en-US" b="1" i="1"/>
              <a:t>) </a:t>
            </a:r>
            <a:r>
              <a:rPr lang="en-US"/>
              <a:t>holds the amplitude </a:t>
            </a:r>
            <a:r>
              <a:rPr lang="en-US" i="1"/>
              <a:t>A </a:t>
            </a:r>
            <a:r>
              <a:rPr lang="en-US"/>
              <a:t>and phase </a:t>
            </a:r>
            <a:r>
              <a:rPr lang="en-US" i="1">
                <a:latin typeface="Symbol" charset="0"/>
              </a:rPr>
              <a:t>f </a:t>
            </a:r>
            <a:r>
              <a:rPr lang="en-US"/>
              <a:t>of the corresponding sine  </a:t>
            </a:r>
          </a:p>
          <a:p>
            <a:pPr marL="742950" lvl="1" indent="-285750" eaLnBrk="0" hangingPunct="0">
              <a:spcBef>
                <a:spcPct val="20000"/>
              </a:spcBef>
              <a:buFontTx/>
              <a:buChar char="•"/>
            </a:pPr>
            <a:r>
              <a:rPr lang="en-US" sz="1800"/>
              <a:t>How can </a:t>
            </a:r>
            <a:r>
              <a:rPr lang="en-US" sz="1800" i="1"/>
              <a:t>F </a:t>
            </a:r>
            <a:r>
              <a:rPr lang="en-US" sz="1800"/>
              <a:t>hold both?  Complex number trick!</a:t>
            </a:r>
          </a:p>
        </p:txBody>
      </p:sp>
      <p:graphicFrame>
        <p:nvGraphicFramePr>
          <p:cNvPr id="10248" name="Object 24"/>
          <p:cNvGraphicFramePr>
            <a:graphicFrameLocks noGrp="1" noChangeAspect="1"/>
          </p:cNvGraphicFramePr>
          <p:nvPr>
            <p:ph sz="quarter" idx="3"/>
          </p:nvPr>
        </p:nvGraphicFramePr>
        <p:xfrm>
          <a:off x="2514600" y="4233863"/>
          <a:ext cx="3124200" cy="490537"/>
        </p:xfrm>
        <a:graphic>
          <a:graphicData uri="http://schemas.openxmlformats.org/presentationml/2006/ole">
            <mc:AlternateContent xmlns:mc="http://schemas.openxmlformats.org/markup-compatibility/2006">
              <mc:Choice xmlns:v="urn:schemas-microsoft-com:vml" Requires="v">
                <p:oleObj spid="_x0000_s239648" name="Equation" r:id="rId5" imgW="1295400" imgH="203200" progId="Equation.3">
                  <p:embed/>
                </p:oleObj>
              </mc:Choice>
              <mc:Fallback>
                <p:oleObj name="Equation" r:id="rId5" imgW="1295400" imgH="203200" progId="Equation.3">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4233863"/>
                        <a:ext cx="3124200"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49" name="Object 27"/>
          <p:cNvGraphicFramePr>
            <a:graphicFrameLocks noChangeAspect="1"/>
          </p:cNvGraphicFramePr>
          <p:nvPr/>
        </p:nvGraphicFramePr>
        <p:xfrm>
          <a:off x="609600" y="4648200"/>
          <a:ext cx="2933700" cy="596900"/>
        </p:xfrm>
        <a:graphic>
          <a:graphicData uri="http://schemas.openxmlformats.org/presentationml/2006/ole">
            <mc:AlternateContent xmlns:mc="http://schemas.openxmlformats.org/markup-compatibility/2006">
              <mc:Choice xmlns:v="urn:schemas-microsoft-com:vml" Requires="v">
                <p:oleObj spid="_x0000_s239649" name="Equation" r:id="rId7" imgW="1371600" imgH="279400" progId="Equation.3">
                  <p:embed/>
                </p:oleObj>
              </mc:Choice>
              <mc:Fallback>
                <p:oleObj name="Equation" r:id="rId7" imgW="1371600" imgH="279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4648200"/>
                        <a:ext cx="2933700"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0250" name="Object 28"/>
          <p:cNvGraphicFramePr>
            <a:graphicFrameLocks noChangeAspect="1"/>
          </p:cNvGraphicFramePr>
          <p:nvPr/>
        </p:nvGraphicFramePr>
        <p:xfrm>
          <a:off x="4876800" y="4551363"/>
          <a:ext cx="2070100" cy="935037"/>
        </p:xfrm>
        <a:graphic>
          <a:graphicData uri="http://schemas.openxmlformats.org/presentationml/2006/ole">
            <mc:AlternateContent xmlns:mc="http://schemas.openxmlformats.org/markup-compatibility/2006">
              <mc:Choice xmlns:v="urn:schemas-microsoft-com:vml" Requires="v">
                <p:oleObj spid="_x0000_s239650" name="Equation" r:id="rId9" imgW="927100" imgH="419100" progId="Equation.3">
                  <p:embed/>
                </p:oleObj>
              </mc:Choice>
              <mc:Fallback>
                <p:oleObj name="Equation" r:id="rId9" imgW="927100" imgH="4191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4551363"/>
                        <a:ext cx="2070100" cy="93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0251" name="Text Box 29"/>
          <p:cNvSpPr txBox="1">
            <a:spLocks noChangeArrowheads="1"/>
          </p:cNvSpPr>
          <p:nvPr/>
        </p:nvSpPr>
        <p:spPr bwMode="auto">
          <a:xfrm>
            <a:off x="685800" y="5410200"/>
            <a:ext cx="3471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t>We can always go back:</a:t>
            </a:r>
          </a:p>
        </p:txBody>
      </p:sp>
    </p:spTree>
    <p:extLst>
      <p:ext uri="{BB962C8B-B14F-4D97-AF65-F5344CB8AC3E}">
        <p14:creationId xmlns:p14="http://schemas.microsoft.com/office/powerpoint/2010/main" val="19656600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atin typeface="Arial" charset="0"/>
              </a:rPr>
              <a:t>Time and Frequency</a:t>
            </a:r>
          </a:p>
        </p:txBody>
      </p:sp>
      <p:sp>
        <p:nvSpPr>
          <p:cNvPr id="11267" name="Rectangle 3"/>
          <p:cNvSpPr>
            <a:spLocks noGrp="1" noChangeArrowheads="1"/>
          </p:cNvSpPr>
          <p:nvPr>
            <p:ph type="body" idx="1"/>
          </p:nvPr>
        </p:nvSpPr>
        <p:spPr/>
        <p:txBody>
          <a:bodyPr/>
          <a:lstStyle/>
          <a:p>
            <a:r>
              <a:rPr lang="en-US">
                <a:latin typeface="Arial Unicode MS" charset="0"/>
                <a:cs typeface="Arial Unicode MS" charset="0"/>
              </a:rPr>
              <a:t>example : </a:t>
            </a:r>
            <a:r>
              <a:rPr lang="en-US" i="1">
                <a:latin typeface="Times New Roman" charset="0"/>
                <a:ea typeface="Arial Unicode MS" charset="0"/>
                <a:cs typeface="Times New Roman" charset="0"/>
              </a:rPr>
              <a:t>g</a:t>
            </a:r>
            <a:r>
              <a:rPr lang="en-US">
                <a:latin typeface="Times New Roman" charset="0"/>
                <a:ea typeface="Arial Unicode MS" charset="0"/>
                <a:cs typeface="Times New Roman" charset="0"/>
              </a:rPr>
              <a:t>(</a:t>
            </a:r>
            <a:r>
              <a:rPr lang="en-US" i="1">
                <a:solidFill>
                  <a:schemeClr val="hlink"/>
                </a:solidFill>
                <a:latin typeface="Times New Roman" charset="0"/>
                <a:ea typeface="Arial Unicode MS" charset="0"/>
                <a:cs typeface="Times New Roman" charset="0"/>
              </a:rPr>
              <a:t>t</a:t>
            </a:r>
            <a:r>
              <a:rPr lang="en-US">
                <a:latin typeface="Times New Roman" charset="0"/>
                <a:ea typeface="Arial Unicode MS" charset="0"/>
                <a:cs typeface="Times New Roman" charset="0"/>
              </a:rPr>
              <a:t>)</a:t>
            </a:r>
            <a:r>
              <a:rPr lang="en-US" i="1">
                <a:latin typeface="Times New Roman" charset="0"/>
                <a:ea typeface="Arial Unicode MS" charset="0"/>
                <a:cs typeface="Times New Roman" charset="0"/>
              </a:rPr>
              <a:t> = </a:t>
            </a:r>
            <a:r>
              <a:rPr lang="en-US">
                <a:latin typeface="Times New Roman" charset="0"/>
                <a:ea typeface="Arial Unicode MS" charset="0"/>
                <a:cs typeface="Times New Roman" charset="0"/>
              </a:rPr>
              <a:t>sin(</a:t>
            </a:r>
            <a:r>
              <a:rPr lang="en-US" i="1">
                <a:latin typeface="Times New Roman" charset="0"/>
                <a:ea typeface="Arial Unicode MS" charset="0"/>
                <a:cs typeface="Times New Roman" charset="0"/>
              </a:rPr>
              <a:t>2pf </a:t>
            </a:r>
            <a:r>
              <a:rPr lang="en-US" i="1">
                <a:solidFill>
                  <a:schemeClr val="hlink"/>
                </a:solidFill>
                <a:latin typeface="Times New Roman" charset="0"/>
                <a:ea typeface="Arial Unicode MS" charset="0"/>
                <a:cs typeface="Times New Roman" charset="0"/>
              </a:rPr>
              <a:t>t</a:t>
            </a:r>
            <a:r>
              <a:rPr lang="en-US">
                <a:latin typeface="Times New Roman" charset="0"/>
                <a:ea typeface="Arial Unicode MS" charset="0"/>
                <a:cs typeface="Times New Roman" charset="0"/>
              </a:rPr>
              <a:t>)</a:t>
            </a:r>
            <a:r>
              <a:rPr lang="en-US" i="1">
                <a:latin typeface="Times New Roman" charset="0"/>
                <a:ea typeface="Arial Unicode MS" charset="0"/>
                <a:cs typeface="Times New Roman" charset="0"/>
              </a:rPr>
              <a:t> + </a:t>
            </a:r>
            <a:r>
              <a:rPr lang="en-US">
                <a:latin typeface="Times New Roman" charset="0"/>
                <a:ea typeface="Arial Unicode MS" charset="0"/>
                <a:cs typeface="Times New Roman" charset="0"/>
              </a:rPr>
              <a:t>(</a:t>
            </a:r>
            <a:r>
              <a:rPr lang="en-US" i="1">
                <a:latin typeface="Times New Roman" charset="0"/>
                <a:ea typeface="Arial Unicode MS" charset="0"/>
                <a:cs typeface="Times New Roman" charset="0"/>
              </a:rPr>
              <a:t>1/3</a:t>
            </a:r>
            <a:r>
              <a:rPr lang="en-US">
                <a:latin typeface="Times New Roman" charset="0"/>
                <a:ea typeface="Arial Unicode MS" charset="0"/>
                <a:cs typeface="Times New Roman" charset="0"/>
              </a:rPr>
              <a:t>)sin(</a:t>
            </a:r>
            <a:r>
              <a:rPr lang="en-US" i="1">
                <a:latin typeface="Times New Roman" charset="0"/>
                <a:ea typeface="Arial Unicode MS" charset="0"/>
                <a:cs typeface="Times New Roman" charset="0"/>
              </a:rPr>
              <a:t>2p</a:t>
            </a:r>
            <a:r>
              <a:rPr lang="en-US">
                <a:latin typeface="Times New Roman" charset="0"/>
                <a:ea typeface="Arial Unicode MS" charset="0"/>
                <a:cs typeface="Times New Roman" charset="0"/>
              </a:rPr>
              <a:t>(</a:t>
            </a:r>
            <a:r>
              <a:rPr lang="en-US" i="1">
                <a:latin typeface="Times New Roman" charset="0"/>
                <a:ea typeface="Arial Unicode MS" charset="0"/>
                <a:cs typeface="Times New Roman" charset="0"/>
              </a:rPr>
              <a:t>3f</a:t>
            </a:r>
            <a:r>
              <a:rPr lang="en-US">
                <a:latin typeface="Times New Roman" charset="0"/>
                <a:ea typeface="Arial Unicode MS" charset="0"/>
                <a:cs typeface="Times New Roman" charset="0"/>
              </a:rPr>
              <a:t>) </a:t>
            </a:r>
            <a:r>
              <a:rPr lang="en-US" i="1">
                <a:solidFill>
                  <a:schemeClr val="hlink"/>
                </a:solidFill>
                <a:latin typeface="Times New Roman" charset="0"/>
                <a:ea typeface="Arial Unicode MS" charset="0"/>
                <a:cs typeface="Times New Roman" charset="0"/>
              </a:rPr>
              <a:t>t</a:t>
            </a:r>
            <a:r>
              <a:rPr lang="en-US">
                <a:latin typeface="Times New Roman" charset="0"/>
                <a:ea typeface="Arial Unicode MS" charset="0"/>
                <a:cs typeface="Times New Roman" charset="0"/>
              </a:rPr>
              <a:t>)</a:t>
            </a:r>
          </a:p>
        </p:txBody>
      </p:sp>
      <p:pic>
        <p:nvPicPr>
          <p:cNvPr id="11268" name="Picture 4"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225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677242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atin typeface="Arial" charset="0"/>
              </a:rPr>
              <a:t>Time and Frequency</a:t>
            </a:r>
          </a:p>
        </p:txBody>
      </p:sp>
      <p:sp>
        <p:nvSpPr>
          <p:cNvPr id="12291" name="Rectangle 3"/>
          <p:cNvSpPr>
            <a:spLocks noGrp="1" noChangeArrowheads="1"/>
          </p:cNvSpPr>
          <p:nvPr>
            <p:ph type="body" idx="1"/>
          </p:nvPr>
        </p:nvSpPr>
        <p:spPr/>
        <p:txBody>
          <a:bodyPr/>
          <a:lstStyle/>
          <a:p>
            <a:r>
              <a:rPr lang="en-US">
                <a:latin typeface="Arial Unicode MS" charset="0"/>
                <a:cs typeface="Arial Unicode MS" charset="0"/>
              </a:rPr>
              <a:t>example : </a:t>
            </a:r>
            <a:r>
              <a:rPr lang="en-US" i="1">
                <a:latin typeface="Times New Roman" charset="0"/>
                <a:ea typeface="Arial Unicode MS" charset="0"/>
                <a:cs typeface="Times New Roman" charset="0"/>
              </a:rPr>
              <a:t>g</a:t>
            </a:r>
            <a:r>
              <a:rPr lang="en-US">
                <a:latin typeface="Times New Roman" charset="0"/>
                <a:ea typeface="Arial Unicode MS" charset="0"/>
                <a:cs typeface="Times New Roman" charset="0"/>
              </a:rPr>
              <a:t>(</a:t>
            </a:r>
            <a:r>
              <a:rPr lang="en-US" i="1">
                <a:solidFill>
                  <a:schemeClr val="hlink"/>
                </a:solidFill>
                <a:latin typeface="Times New Roman" charset="0"/>
                <a:ea typeface="Arial Unicode MS" charset="0"/>
                <a:cs typeface="Times New Roman" charset="0"/>
              </a:rPr>
              <a:t>t</a:t>
            </a:r>
            <a:r>
              <a:rPr lang="en-US">
                <a:latin typeface="Times New Roman" charset="0"/>
                <a:ea typeface="Arial Unicode MS" charset="0"/>
                <a:cs typeface="Times New Roman" charset="0"/>
              </a:rPr>
              <a:t>)</a:t>
            </a:r>
            <a:r>
              <a:rPr lang="en-US" i="1">
                <a:latin typeface="Times New Roman" charset="0"/>
                <a:ea typeface="Arial Unicode MS" charset="0"/>
                <a:cs typeface="Times New Roman" charset="0"/>
              </a:rPr>
              <a:t> = </a:t>
            </a:r>
            <a:r>
              <a:rPr lang="en-US">
                <a:latin typeface="Times New Roman" charset="0"/>
                <a:ea typeface="Arial Unicode MS" charset="0"/>
                <a:cs typeface="Times New Roman" charset="0"/>
              </a:rPr>
              <a:t>sin(</a:t>
            </a:r>
            <a:r>
              <a:rPr lang="en-US" i="1">
                <a:latin typeface="Times New Roman" charset="0"/>
                <a:ea typeface="Arial Unicode MS" charset="0"/>
                <a:cs typeface="Times New Roman" charset="0"/>
              </a:rPr>
              <a:t>2pf </a:t>
            </a:r>
            <a:r>
              <a:rPr lang="en-US" i="1">
                <a:solidFill>
                  <a:schemeClr val="hlink"/>
                </a:solidFill>
                <a:latin typeface="Times New Roman" charset="0"/>
                <a:ea typeface="Arial Unicode MS" charset="0"/>
                <a:cs typeface="Times New Roman" charset="0"/>
              </a:rPr>
              <a:t>t</a:t>
            </a:r>
            <a:r>
              <a:rPr lang="en-US">
                <a:latin typeface="Times New Roman" charset="0"/>
                <a:ea typeface="Arial Unicode MS" charset="0"/>
                <a:cs typeface="Times New Roman" charset="0"/>
              </a:rPr>
              <a:t>)</a:t>
            </a:r>
            <a:r>
              <a:rPr lang="en-US" i="1">
                <a:latin typeface="Times New Roman" charset="0"/>
                <a:ea typeface="Arial Unicode MS" charset="0"/>
                <a:cs typeface="Times New Roman" charset="0"/>
              </a:rPr>
              <a:t> + </a:t>
            </a:r>
            <a:r>
              <a:rPr lang="en-US">
                <a:latin typeface="Times New Roman" charset="0"/>
                <a:ea typeface="Arial Unicode MS" charset="0"/>
                <a:cs typeface="Times New Roman" charset="0"/>
              </a:rPr>
              <a:t>(</a:t>
            </a:r>
            <a:r>
              <a:rPr lang="en-US" i="1">
                <a:latin typeface="Times New Roman" charset="0"/>
                <a:ea typeface="Arial Unicode MS" charset="0"/>
                <a:cs typeface="Times New Roman" charset="0"/>
              </a:rPr>
              <a:t>1/3</a:t>
            </a:r>
            <a:r>
              <a:rPr lang="en-US">
                <a:latin typeface="Times New Roman" charset="0"/>
                <a:ea typeface="Arial Unicode MS" charset="0"/>
                <a:cs typeface="Times New Roman" charset="0"/>
              </a:rPr>
              <a:t>)sin(</a:t>
            </a:r>
            <a:r>
              <a:rPr lang="en-US" i="1">
                <a:latin typeface="Times New Roman" charset="0"/>
                <a:ea typeface="Arial Unicode MS" charset="0"/>
                <a:cs typeface="Times New Roman" charset="0"/>
              </a:rPr>
              <a:t>2p</a:t>
            </a:r>
            <a:r>
              <a:rPr lang="en-US">
                <a:latin typeface="Times New Roman" charset="0"/>
                <a:ea typeface="Arial Unicode MS" charset="0"/>
                <a:cs typeface="Times New Roman" charset="0"/>
              </a:rPr>
              <a:t>(</a:t>
            </a:r>
            <a:r>
              <a:rPr lang="en-US" i="1">
                <a:latin typeface="Times New Roman" charset="0"/>
                <a:ea typeface="Arial Unicode MS" charset="0"/>
                <a:cs typeface="Times New Roman" charset="0"/>
              </a:rPr>
              <a:t>3f</a:t>
            </a:r>
            <a:r>
              <a:rPr lang="en-US">
                <a:latin typeface="Times New Roman" charset="0"/>
                <a:ea typeface="Arial Unicode MS" charset="0"/>
                <a:cs typeface="Times New Roman" charset="0"/>
              </a:rPr>
              <a:t>) </a:t>
            </a:r>
            <a:r>
              <a:rPr lang="en-US" i="1">
                <a:solidFill>
                  <a:schemeClr val="hlink"/>
                </a:solidFill>
                <a:latin typeface="Times New Roman" charset="0"/>
                <a:ea typeface="Arial Unicode MS" charset="0"/>
                <a:cs typeface="Times New Roman" charset="0"/>
              </a:rPr>
              <a:t>t</a:t>
            </a:r>
            <a:r>
              <a:rPr lang="en-US">
                <a:latin typeface="Times New Roman" charset="0"/>
                <a:ea typeface="Arial Unicode MS" charset="0"/>
                <a:cs typeface="Times New Roman" charset="0"/>
              </a:rPr>
              <a:t>)</a:t>
            </a:r>
          </a:p>
        </p:txBody>
      </p:sp>
      <p:pic>
        <p:nvPicPr>
          <p:cNvPr id="12292" name="Picture 4"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23352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2362200"/>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a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300" y="2360613"/>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7"/>
          <p:cNvSpPr txBox="1">
            <a:spLocks noChangeArrowheads="1"/>
          </p:cNvSpPr>
          <p:nvPr/>
        </p:nvSpPr>
        <p:spPr bwMode="auto">
          <a:xfrm>
            <a:off x="2857500" y="31242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2800">
                <a:solidFill>
                  <a:schemeClr val="accent2"/>
                </a:solidFill>
                <a:latin typeface="Comic Sans MS" charset="0"/>
                <a:cs typeface="Times New Roman" charset="0"/>
              </a:rPr>
              <a:t>= </a:t>
            </a:r>
            <a:endParaRPr lang="en-US">
              <a:solidFill>
                <a:srgbClr val="FF3300"/>
              </a:solidFill>
              <a:latin typeface="Comic Sans MS" charset="0"/>
              <a:cs typeface="Times New Roman" charset="0"/>
            </a:endParaRPr>
          </a:p>
        </p:txBody>
      </p:sp>
      <p:sp>
        <p:nvSpPr>
          <p:cNvPr id="12296" name="Text Box 8"/>
          <p:cNvSpPr txBox="1">
            <a:spLocks noChangeArrowheads="1"/>
          </p:cNvSpPr>
          <p:nvPr/>
        </p:nvSpPr>
        <p:spPr bwMode="auto">
          <a:xfrm>
            <a:off x="5829300" y="32004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2800">
                <a:solidFill>
                  <a:schemeClr val="accent2"/>
                </a:solidFill>
                <a:latin typeface="Comic Sans MS" charset="0"/>
                <a:cs typeface="Times New Roman" charset="0"/>
              </a:rPr>
              <a:t>+</a:t>
            </a:r>
            <a:endParaRPr lang="en-US">
              <a:solidFill>
                <a:srgbClr val="FF3300"/>
              </a:solidFill>
              <a:latin typeface="Comic Sans MS" charset="0"/>
              <a:cs typeface="Times New Roman" charset="0"/>
            </a:endParaRPr>
          </a:p>
        </p:txBody>
      </p:sp>
    </p:spTree>
    <p:extLst>
      <p:ext uri="{BB962C8B-B14F-4D97-AF65-F5344CB8AC3E}">
        <p14:creationId xmlns:p14="http://schemas.microsoft.com/office/powerpoint/2010/main" val="262584457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atin typeface="Arial" charset="0"/>
              </a:rPr>
              <a:t>Frequency Spectra</a:t>
            </a:r>
          </a:p>
        </p:txBody>
      </p:sp>
      <p:sp>
        <p:nvSpPr>
          <p:cNvPr id="13315" name="Rectangle 3"/>
          <p:cNvSpPr>
            <a:spLocks noGrp="1" noChangeArrowheads="1"/>
          </p:cNvSpPr>
          <p:nvPr>
            <p:ph type="body" idx="1"/>
          </p:nvPr>
        </p:nvSpPr>
        <p:spPr/>
        <p:txBody>
          <a:bodyPr/>
          <a:lstStyle/>
          <a:p>
            <a:r>
              <a:rPr lang="en-US">
                <a:latin typeface="Arial Unicode MS" charset="0"/>
                <a:cs typeface="Arial Unicode MS" charset="0"/>
              </a:rPr>
              <a:t>example : </a:t>
            </a:r>
            <a:r>
              <a:rPr lang="en-US" i="1">
                <a:latin typeface="Times New Roman" charset="0"/>
                <a:ea typeface="Arial Unicode MS" charset="0"/>
                <a:cs typeface="Times New Roman" charset="0"/>
              </a:rPr>
              <a:t>g</a:t>
            </a:r>
            <a:r>
              <a:rPr lang="en-US">
                <a:latin typeface="Times New Roman" charset="0"/>
                <a:ea typeface="Arial Unicode MS" charset="0"/>
                <a:cs typeface="Times New Roman" charset="0"/>
              </a:rPr>
              <a:t>(</a:t>
            </a:r>
            <a:r>
              <a:rPr lang="en-US" i="1">
                <a:solidFill>
                  <a:schemeClr val="hlink"/>
                </a:solidFill>
                <a:latin typeface="Times New Roman" charset="0"/>
                <a:ea typeface="Arial Unicode MS" charset="0"/>
                <a:cs typeface="Times New Roman" charset="0"/>
              </a:rPr>
              <a:t>t</a:t>
            </a:r>
            <a:r>
              <a:rPr lang="en-US">
                <a:latin typeface="Times New Roman" charset="0"/>
                <a:ea typeface="Arial Unicode MS" charset="0"/>
                <a:cs typeface="Times New Roman" charset="0"/>
              </a:rPr>
              <a:t>)</a:t>
            </a:r>
            <a:r>
              <a:rPr lang="en-US" i="1">
                <a:latin typeface="Times New Roman" charset="0"/>
                <a:ea typeface="Arial Unicode MS" charset="0"/>
                <a:cs typeface="Times New Roman" charset="0"/>
              </a:rPr>
              <a:t> = </a:t>
            </a:r>
            <a:r>
              <a:rPr lang="en-US">
                <a:latin typeface="Times New Roman" charset="0"/>
                <a:ea typeface="Arial Unicode MS" charset="0"/>
                <a:cs typeface="Times New Roman" charset="0"/>
              </a:rPr>
              <a:t>sin(</a:t>
            </a:r>
            <a:r>
              <a:rPr lang="en-US" i="1">
                <a:latin typeface="Times New Roman" charset="0"/>
                <a:ea typeface="Arial Unicode MS" charset="0"/>
                <a:cs typeface="Times New Roman" charset="0"/>
              </a:rPr>
              <a:t>2pf </a:t>
            </a:r>
            <a:r>
              <a:rPr lang="en-US" i="1">
                <a:solidFill>
                  <a:schemeClr val="hlink"/>
                </a:solidFill>
                <a:latin typeface="Times New Roman" charset="0"/>
                <a:ea typeface="Arial Unicode MS" charset="0"/>
                <a:cs typeface="Times New Roman" charset="0"/>
              </a:rPr>
              <a:t>t</a:t>
            </a:r>
            <a:r>
              <a:rPr lang="en-US">
                <a:latin typeface="Times New Roman" charset="0"/>
                <a:ea typeface="Arial Unicode MS" charset="0"/>
                <a:cs typeface="Times New Roman" charset="0"/>
              </a:rPr>
              <a:t>)</a:t>
            </a:r>
            <a:r>
              <a:rPr lang="en-US" i="1">
                <a:latin typeface="Times New Roman" charset="0"/>
                <a:ea typeface="Arial Unicode MS" charset="0"/>
                <a:cs typeface="Times New Roman" charset="0"/>
              </a:rPr>
              <a:t> + </a:t>
            </a:r>
            <a:r>
              <a:rPr lang="en-US">
                <a:latin typeface="Times New Roman" charset="0"/>
                <a:ea typeface="Arial Unicode MS" charset="0"/>
                <a:cs typeface="Times New Roman" charset="0"/>
              </a:rPr>
              <a:t>(</a:t>
            </a:r>
            <a:r>
              <a:rPr lang="en-US" i="1">
                <a:latin typeface="Times New Roman" charset="0"/>
                <a:ea typeface="Arial Unicode MS" charset="0"/>
                <a:cs typeface="Times New Roman" charset="0"/>
              </a:rPr>
              <a:t>1/3</a:t>
            </a:r>
            <a:r>
              <a:rPr lang="en-US">
                <a:latin typeface="Times New Roman" charset="0"/>
                <a:ea typeface="Arial Unicode MS" charset="0"/>
                <a:cs typeface="Times New Roman" charset="0"/>
              </a:rPr>
              <a:t>)sin(</a:t>
            </a:r>
            <a:r>
              <a:rPr lang="en-US" i="1">
                <a:latin typeface="Times New Roman" charset="0"/>
                <a:ea typeface="Arial Unicode MS" charset="0"/>
                <a:cs typeface="Times New Roman" charset="0"/>
              </a:rPr>
              <a:t>2p</a:t>
            </a:r>
            <a:r>
              <a:rPr lang="en-US">
                <a:latin typeface="Times New Roman" charset="0"/>
                <a:ea typeface="Arial Unicode MS" charset="0"/>
                <a:cs typeface="Times New Roman" charset="0"/>
              </a:rPr>
              <a:t>(</a:t>
            </a:r>
            <a:r>
              <a:rPr lang="en-US" i="1">
                <a:latin typeface="Times New Roman" charset="0"/>
                <a:ea typeface="Arial Unicode MS" charset="0"/>
                <a:cs typeface="Times New Roman" charset="0"/>
              </a:rPr>
              <a:t>3f</a:t>
            </a:r>
            <a:r>
              <a:rPr lang="en-US">
                <a:latin typeface="Times New Roman" charset="0"/>
                <a:ea typeface="Arial Unicode MS" charset="0"/>
                <a:cs typeface="Times New Roman" charset="0"/>
              </a:rPr>
              <a:t>) </a:t>
            </a:r>
            <a:r>
              <a:rPr lang="en-US" i="1">
                <a:solidFill>
                  <a:schemeClr val="hlink"/>
                </a:solidFill>
                <a:latin typeface="Times New Roman" charset="0"/>
                <a:ea typeface="Arial Unicode MS" charset="0"/>
                <a:cs typeface="Times New Roman" charset="0"/>
              </a:rPr>
              <a:t>t</a:t>
            </a:r>
            <a:r>
              <a:rPr lang="en-US">
                <a:latin typeface="Times New Roman" charset="0"/>
                <a:ea typeface="Arial Unicode MS" charset="0"/>
                <a:cs typeface="Times New Roman" charset="0"/>
              </a:rPr>
              <a:t>)</a:t>
            </a:r>
          </a:p>
        </p:txBody>
      </p:sp>
      <p:pic>
        <p:nvPicPr>
          <p:cNvPr id="13316" name="Picture 4"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23352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2362200"/>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descr="a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300" y="2360613"/>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 Box 7"/>
          <p:cNvSpPr txBox="1">
            <a:spLocks noChangeArrowheads="1"/>
          </p:cNvSpPr>
          <p:nvPr/>
        </p:nvSpPr>
        <p:spPr bwMode="auto">
          <a:xfrm>
            <a:off x="2857500" y="31242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2800">
                <a:solidFill>
                  <a:schemeClr val="accent2"/>
                </a:solidFill>
                <a:latin typeface="Comic Sans MS" charset="0"/>
                <a:cs typeface="Times New Roman" charset="0"/>
              </a:rPr>
              <a:t>= </a:t>
            </a:r>
            <a:endParaRPr lang="en-US">
              <a:solidFill>
                <a:srgbClr val="FF3300"/>
              </a:solidFill>
              <a:latin typeface="Comic Sans MS" charset="0"/>
              <a:cs typeface="Times New Roman" charset="0"/>
            </a:endParaRPr>
          </a:p>
        </p:txBody>
      </p:sp>
      <p:sp>
        <p:nvSpPr>
          <p:cNvPr id="13320" name="Text Box 8"/>
          <p:cNvSpPr txBox="1">
            <a:spLocks noChangeArrowheads="1"/>
          </p:cNvSpPr>
          <p:nvPr/>
        </p:nvSpPr>
        <p:spPr bwMode="auto">
          <a:xfrm>
            <a:off x="5829300" y="32004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2800">
                <a:solidFill>
                  <a:schemeClr val="accent2"/>
                </a:solidFill>
                <a:latin typeface="Comic Sans MS" charset="0"/>
                <a:cs typeface="Times New Roman" charset="0"/>
              </a:rPr>
              <a:t>+</a:t>
            </a:r>
            <a:endParaRPr lang="en-US">
              <a:solidFill>
                <a:srgbClr val="FF3300"/>
              </a:solidFill>
              <a:latin typeface="Comic Sans MS" charset="0"/>
              <a:cs typeface="Times New Roman" charset="0"/>
            </a:endParaRPr>
          </a:p>
        </p:txBody>
      </p:sp>
      <p:pic>
        <p:nvPicPr>
          <p:cNvPr id="13321" name="Picture 9" descr="a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0850" y="4743450"/>
            <a:ext cx="2990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579950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p:txBody>
          <a:bodyPr/>
          <a:lstStyle/>
          <a:p>
            <a:pPr eaLnBrk="1" hangingPunct="1"/>
            <a:r>
              <a:rPr lang="en-US">
                <a:latin typeface="Arial" charset="0"/>
                <a:cs typeface="Arial" charset="0"/>
              </a:rPr>
              <a:t>Sampling and Reconstruction</a:t>
            </a:r>
            <a:endParaRPr lang="ru-RU">
              <a:latin typeface="Arial" charset="0"/>
              <a:cs typeface="Arial" charset="0"/>
            </a:endParaRPr>
          </a:p>
        </p:txBody>
      </p:sp>
      <p:pic>
        <p:nvPicPr>
          <p:cNvPr id="247814" name="Picture 6"/>
          <p:cNvPicPr>
            <a:picLocks noChangeAspect="1" noChangeArrowheads="1"/>
          </p:cNvPicPr>
          <p:nvPr/>
        </p:nvPicPr>
        <p:blipFill>
          <a:blip r:embed="rId2">
            <a:extLst>
              <a:ext uri="{28A0092B-C50C-407E-A947-70E740481C1C}">
                <a14:useLocalDpi xmlns:a14="http://schemas.microsoft.com/office/drawing/2010/main" val="0"/>
              </a:ext>
            </a:extLst>
          </a:blip>
          <a:srcRect l="49847" b="18367"/>
          <a:stretch>
            <a:fillRect/>
          </a:stretch>
        </p:blipFill>
        <p:spPr bwMode="auto">
          <a:xfrm>
            <a:off x="1593850" y="4572000"/>
            <a:ext cx="17589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8"/>
          <p:cNvPicPr>
            <a:picLocks noChangeAspect="1" noChangeArrowheads="1"/>
          </p:cNvPicPr>
          <p:nvPr/>
        </p:nvPicPr>
        <p:blipFill>
          <a:blip r:embed="rId3">
            <a:extLst>
              <a:ext uri="{28A0092B-C50C-407E-A947-70E740481C1C}">
                <a14:useLocalDpi xmlns:a14="http://schemas.microsoft.com/office/drawing/2010/main" val="0"/>
              </a:ext>
            </a:extLst>
          </a:blip>
          <a:srcRect t="5034" r="34503" b="17790"/>
          <a:stretch>
            <a:fillRect/>
          </a:stretch>
        </p:blipFill>
        <p:spPr bwMode="auto">
          <a:xfrm>
            <a:off x="1981200" y="990600"/>
            <a:ext cx="4267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8" name="Picture 10"/>
          <p:cNvPicPr>
            <a:picLocks noChangeAspect="1" noChangeArrowheads="1"/>
          </p:cNvPicPr>
          <p:nvPr/>
        </p:nvPicPr>
        <p:blipFill>
          <a:blip r:embed="rId2">
            <a:extLst>
              <a:ext uri="{28A0092B-C50C-407E-A947-70E740481C1C}">
                <a14:useLocalDpi xmlns:a14="http://schemas.microsoft.com/office/drawing/2010/main" val="0"/>
              </a:ext>
            </a:extLst>
          </a:blip>
          <a:srcRect r="50153" b="18367"/>
          <a:stretch>
            <a:fillRect/>
          </a:stretch>
        </p:blipFill>
        <p:spPr bwMode="auto">
          <a:xfrm>
            <a:off x="4953000" y="4572000"/>
            <a:ext cx="17478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9" name="Line 11"/>
          <p:cNvSpPr>
            <a:spLocks noChangeShapeType="1"/>
          </p:cNvSpPr>
          <p:nvPr/>
        </p:nvSpPr>
        <p:spPr bwMode="auto">
          <a:xfrm>
            <a:off x="3657600" y="5638800"/>
            <a:ext cx="1143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268855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78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78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7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atin typeface="Arial" charset="0"/>
              </a:rPr>
              <a:t>Frequency Spectra</a:t>
            </a:r>
          </a:p>
        </p:txBody>
      </p:sp>
      <p:sp>
        <p:nvSpPr>
          <p:cNvPr id="14339" name="Rectangle 3"/>
          <p:cNvSpPr>
            <a:spLocks noGrp="1" noChangeArrowheads="1"/>
          </p:cNvSpPr>
          <p:nvPr>
            <p:ph type="body" idx="1"/>
          </p:nvPr>
        </p:nvSpPr>
        <p:spPr/>
        <p:txBody>
          <a:bodyPr/>
          <a:lstStyle/>
          <a:p>
            <a:r>
              <a:rPr lang="en-US" sz="2400">
                <a:latin typeface="Arial" charset="0"/>
                <a:ea typeface="Arial Unicode MS" charset="0"/>
                <a:cs typeface="Times New Roman" charset="0"/>
              </a:rPr>
              <a:t>Usually, frequency is more interesting than the phase</a:t>
            </a:r>
          </a:p>
        </p:txBody>
      </p:sp>
      <p:pic>
        <p:nvPicPr>
          <p:cNvPr id="14340" name="Picture 4" descr="a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33650"/>
            <a:ext cx="27432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66288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a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43150"/>
            <a:ext cx="27432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descr="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352675"/>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descr="a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351088"/>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7"/>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2800">
                <a:solidFill>
                  <a:schemeClr val="accent2"/>
                </a:solidFill>
                <a:latin typeface="Comic Sans MS" charset="0"/>
                <a:cs typeface="Times New Roman" charset="0"/>
              </a:rPr>
              <a:t>= </a:t>
            </a:r>
            <a:endParaRPr lang="en-US">
              <a:solidFill>
                <a:srgbClr val="FF3300"/>
              </a:solidFill>
              <a:latin typeface="Comic Sans MS" charset="0"/>
              <a:cs typeface="Times New Roman" charset="0"/>
            </a:endParaRPr>
          </a:p>
        </p:txBody>
      </p:sp>
      <p:sp>
        <p:nvSpPr>
          <p:cNvPr id="15366" name="Text Box 8"/>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2800">
                <a:solidFill>
                  <a:schemeClr val="accent2"/>
                </a:solidFill>
                <a:latin typeface="Comic Sans MS" charset="0"/>
                <a:cs typeface="Times New Roman" charset="0"/>
              </a:rPr>
              <a:t>+</a:t>
            </a:r>
            <a:endParaRPr lang="en-US">
              <a:solidFill>
                <a:srgbClr val="FF3300"/>
              </a:solidFill>
              <a:latin typeface="Comic Sans MS" charset="0"/>
              <a:cs typeface="Times New Roman" charset="0"/>
            </a:endParaRPr>
          </a:p>
        </p:txBody>
      </p:sp>
      <p:pic>
        <p:nvPicPr>
          <p:cNvPr id="15367" name="Picture 9" descr="a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46847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 Box 10"/>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2800">
                <a:solidFill>
                  <a:schemeClr val="accent2"/>
                </a:solidFill>
                <a:latin typeface="Comic Sans MS" charset="0"/>
                <a:cs typeface="Times New Roman" charset="0"/>
              </a:rPr>
              <a:t>= </a:t>
            </a:r>
            <a:endParaRPr lang="en-US">
              <a:solidFill>
                <a:srgbClr val="FF3300"/>
              </a:solidFill>
              <a:latin typeface="Comic Sans MS" charset="0"/>
              <a:cs typeface="Times New Roman" charset="0"/>
            </a:endParaRPr>
          </a:p>
        </p:txBody>
      </p:sp>
      <p:sp>
        <p:nvSpPr>
          <p:cNvPr id="15369" name="Rectangle 13"/>
          <p:cNvSpPr>
            <a:spLocks noGrp="1" noChangeArrowheads="1"/>
          </p:cNvSpPr>
          <p:nvPr>
            <p:ph type="title"/>
          </p:nvPr>
        </p:nvSpPr>
        <p:spPr/>
        <p:txBody>
          <a:bodyPr/>
          <a:lstStyle/>
          <a:p>
            <a:r>
              <a:rPr lang="en-US">
                <a:latin typeface="Arial" charset="0"/>
              </a:rPr>
              <a:t>Frequency Spectra</a:t>
            </a:r>
          </a:p>
        </p:txBody>
      </p:sp>
    </p:spTree>
    <p:extLst>
      <p:ext uri="{BB962C8B-B14F-4D97-AF65-F5344CB8AC3E}">
        <p14:creationId xmlns:p14="http://schemas.microsoft.com/office/powerpoint/2010/main" val="55681395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a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43150"/>
            <a:ext cx="27432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2800">
                <a:solidFill>
                  <a:schemeClr val="accent2"/>
                </a:solidFill>
                <a:latin typeface="Comic Sans MS" charset="0"/>
                <a:cs typeface="Times New Roman" charset="0"/>
              </a:rPr>
              <a:t>= </a:t>
            </a:r>
            <a:endParaRPr lang="en-US">
              <a:solidFill>
                <a:srgbClr val="FF3300"/>
              </a:solidFill>
              <a:latin typeface="Comic Sans MS" charset="0"/>
              <a:cs typeface="Times New Roman" charset="0"/>
            </a:endParaRPr>
          </a:p>
        </p:txBody>
      </p:sp>
      <p:sp>
        <p:nvSpPr>
          <p:cNvPr id="16388"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2800">
                <a:solidFill>
                  <a:schemeClr val="accent2"/>
                </a:solidFill>
                <a:latin typeface="Comic Sans MS" charset="0"/>
                <a:cs typeface="Times New Roman" charset="0"/>
              </a:rPr>
              <a:t>+</a:t>
            </a:r>
            <a:endParaRPr lang="en-US">
              <a:solidFill>
                <a:srgbClr val="FF3300"/>
              </a:solidFill>
              <a:latin typeface="Comic Sans MS" charset="0"/>
              <a:cs typeface="Times New Roman" charset="0"/>
            </a:endParaRPr>
          </a:p>
        </p:txBody>
      </p:sp>
      <p:sp>
        <p:nvSpPr>
          <p:cNvPr id="16389"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2800">
                <a:solidFill>
                  <a:schemeClr val="accent2"/>
                </a:solidFill>
                <a:latin typeface="Comic Sans MS" charset="0"/>
                <a:cs typeface="Times New Roman" charset="0"/>
              </a:rPr>
              <a:t>= </a:t>
            </a:r>
            <a:endParaRPr lang="en-US">
              <a:solidFill>
                <a:srgbClr val="FF3300"/>
              </a:solidFill>
              <a:latin typeface="Comic Sans MS" charset="0"/>
              <a:cs typeface="Times New Roman" charset="0"/>
            </a:endParaRPr>
          </a:p>
        </p:txBody>
      </p:sp>
      <p:pic>
        <p:nvPicPr>
          <p:cNvPr id="16390" name="Picture 8" descr="a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3987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9" descr="a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681538"/>
            <a:ext cx="251460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0" descr="a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476500"/>
            <a:ext cx="2438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Rectangle 13"/>
          <p:cNvSpPr>
            <a:spLocks noGrp="1" noChangeArrowheads="1"/>
          </p:cNvSpPr>
          <p:nvPr>
            <p:ph type="title"/>
          </p:nvPr>
        </p:nvSpPr>
        <p:spPr/>
        <p:txBody>
          <a:bodyPr/>
          <a:lstStyle/>
          <a:p>
            <a:r>
              <a:rPr lang="en-US">
                <a:latin typeface="Arial" charset="0"/>
              </a:rPr>
              <a:t>Frequency Spectra</a:t>
            </a:r>
          </a:p>
        </p:txBody>
      </p:sp>
    </p:spTree>
    <p:extLst>
      <p:ext uri="{BB962C8B-B14F-4D97-AF65-F5344CB8AC3E}">
        <p14:creationId xmlns:p14="http://schemas.microsoft.com/office/powerpoint/2010/main" val="82946431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a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43150"/>
            <a:ext cx="27432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2800">
                <a:solidFill>
                  <a:schemeClr val="accent2"/>
                </a:solidFill>
                <a:latin typeface="Comic Sans MS" charset="0"/>
                <a:cs typeface="Times New Roman" charset="0"/>
              </a:rPr>
              <a:t>= </a:t>
            </a:r>
            <a:endParaRPr lang="en-US">
              <a:solidFill>
                <a:srgbClr val="FF3300"/>
              </a:solidFill>
              <a:latin typeface="Comic Sans MS" charset="0"/>
              <a:cs typeface="Times New Roman" charset="0"/>
            </a:endParaRPr>
          </a:p>
        </p:txBody>
      </p:sp>
      <p:sp>
        <p:nvSpPr>
          <p:cNvPr id="17412"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2800">
                <a:solidFill>
                  <a:schemeClr val="accent2"/>
                </a:solidFill>
                <a:latin typeface="Comic Sans MS" charset="0"/>
                <a:cs typeface="Times New Roman" charset="0"/>
              </a:rPr>
              <a:t>+</a:t>
            </a:r>
            <a:endParaRPr lang="en-US">
              <a:solidFill>
                <a:srgbClr val="FF3300"/>
              </a:solidFill>
              <a:latin typeface="Comic Sans MS" charset="0"/>
              <a:cs typeface="Times New Roman" charset="0"/>
            </a:endParaRPr>
          </a:p>
        </p:txBody>
      </p:sp>
      <p:sp>
        <p:nvSpPr>
          <p:cNvPr id="17413"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2800">
                <a:solidFill>
                  <a:schemeClr val="accent2"/>
                </a:solidFill>
                <a:latin typeface="Comic Sans MS" charset="0"/>
                <a:cs typeface="Times New Roman" charset="0"/>
              </a:rPr>
              <a:t>= </a:t>
            </a:r>
            <a:endParaRPr lang="en-US">
              <a:solidFill>
                <a:srgbClr val="FF3300"/>
              </a:solidFill>
              <a:latin typeface="Comic Sans MS" charset="0"/>
              <a:cs typeface="Times New Roman" charset="0"/>
            </a:endParaRPr>
          </a:p>
        </p:txBody>
      </p:sp>
      <p:pic>
        <p:nvPicPr>
          <p:cNvPr id="17414" name="Picture 8" descr="a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514600"/>
            <a:ext cx="25146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descr="a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665663"/>
            <a:ext cx="25146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descr="a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514600"/>
            <a:ext cx="25146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Rectangle 13"/>
          <p:cNvSpPr>
            <a:spLocks noGrp="1" noChangeArrowheads="1"/>
          </p:cNvSpPr>
          <p:nvPr>
            <p:ph type="title"/>
          </p:nvPr>
        </p:nvSpPr>
        <p:spPr/>
        <p:txBody>
          <a:bodyPr/>
          <a:lstStyle/>
          <a:p>
            <a:r>
              <a:rPr lang="en-US">
                <a:latin typeface="Arial" charset="0"/>
              </a:rPr>
              <a:t>Frequency Spectra</a:t>
            </a:r>
          </a:p>
        </p:txBody>
      </p:sp>
    </p:spTree>
    <p:extLst>
      <p:ext uri="{BB962C8B-B14F-4D97-AF65-F5344CB8AC3E}">
        <p14:creationId xmlns:p14="http://schemas.microsoft.com/office/powerpoint/2010/main" val="311363443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a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43150"/>
            <a:ext cx="27432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2800">
                <a:solidFill>
                  <a:schemeClr val="accent2"/>
                </a:solidFill>
                <a:latin typeface="Comic Sans MS" charset="0"/>
                <a:cs typeface="Times New Roman" charset="0"/>
              </a:rPr>
              <a:t>= </a:t>
            </a:r>
            <a:endParaRPr lang="en-US">
              <a:solidFill>
                <a:srgbClr val="FF3300"/>
              </a:solidFill>
              <a:latin typeface="Comic Sans MS" charset="0"/>
              <a:cs typeface="Times New Roman" charset="0"/>
            </a:endParaRPr>
          </a:p>
        </p:txBody>
      </p:sp>
      <p:sp>
        <p:nvSpPr>
          <p:cNvPr id="18436"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2800">
                <a:solidFill>
                  <a:schemeClr val="accent2"/>
                </a:solidFill>
                <a:latin typeface="Comic Sans MS" charset="0"/>
                <a:cs typeface="Times New Roman" charset="0"/>
              </a:rPr>
              <a:t>+</a:t>
            </a:r>
            <a:endParaRPr lang="en-US">
              <a:solidFill>
                <a:srgbClr val="FF3300"/>
              </a:solidFill>
              <a:latin typeface="Comic Sans MS" charset="0"/>
              <a:cs typeface="Times New Roman" charset="0"/>
            </a:endParaRPr>
          </a:p>
        </p:txBody>
      </p:sp>
      <p:sp>
        <p:nvSpPr>
          <p:cNvPr id="18437"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2800">
                <a:solidFill>
                  <a:schemeClr val="accent2"/>
                </a:solidFill>
                <a:latin typeface="Comic Sans MS" charset="0"/>
                <a:cs typeface="Times New Roman" charset="0"/>
              </a:rPr>
              <a:t>= </a:t>
            </a:r>
            <a:endParaRPr lang="en-US">
              <a:solidFill>
                <a:srgbClr val="FF3300"/>
              </a:solidFill>
              <a:latin typeface="Comic Sans MS" charset="0"/>
              <a:cs typeface="Times New Roman" charset="0"/>
            </a:endParaRPr>
          </a:p>
        </p:txBody>
      </p:sp>
      <p:pic>
        <p:nvPicPr>
          <p:cNvPr id="18438" name="Picture 8" descr="a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463800"/>
            <a:ext cx="25717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9" descr="a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438400"/>
            <a:ext cx="26003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descr="k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7100" y="4668838"/>
            <a:ext cx="2552700"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Rectangle 14"/>
          <p:cNvSpPr>
            <a:spLocks noGrp="1" noChangeArrowheads="1"/>
          </p:cNvSpPr>
          <p:nvPr>
            <p:ph type="title"/>
          </p:nvPr>
        </p:nvSpPr>
        <p:spPr/>
        <p:txBody>
          <a:bodyPr/>
          <a:lstStyle/>
          <a:p>
            <a:r>
              <a:rPr lang="en-US">
                <a:latin typeface="Arial" charset="0"/>
              </a:rPr>
              <a:t>Frequency Spectra</a:t>
            </a:r>
          </a:p>
        </p:txBody>
      </p:sp>
    </p:spTree>
    <p:extLst>
      <p:ext uri="{BB962C8B-B14F-4D97-AF65-F5344CB8AC3E}">
        <p14:creationId xmlns:p14="http://schemas.microsoft.com/office/powerpoint/2010/main" val="123903906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a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43150"/>
            <a:ext cx="27432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2800">
                <a:solidFill>
                  <a:schemeClr val="accent2"/>
                </a:solidFill>
                <a:latin typeface="Comic Sans MS" charset="0"/>
                <a:cs typeface="Times New Roman" charset="0"/>
              </a:rPr>
              <a:t>= </a:t>
            </a:r>
            <a:endParaRPr lang="en-US">
              <a:solidFill>
                <a:srgbClr val="FF3300"/>
              </a:solidFill>
              <a:latin typeface="Comic Sans MS" charset="0"/>
              <a:cs typeface="Times New Roman" charset="0"/>
            </a:endParaRPr>
          </a:p>
        </p:txBody>
      </p:sp>
      <p:sp>
        <p:nvSpPr>
          <p:cNvPr id="19460"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2800">
                <a:solidFill>
                  <a:schemeClr val="accent2"/>
                </a:solidFill>
                <a:latin typeface="Comic Sans MS" charset="0"/>
                <a:cs typeface="Times New Roman" charset="0"/>
              </a:rPr>
              <a:t>+</a:t>
            </a:r>
            <a:endParaRPr lang="en-US">
              <a:solidFill>
                <a:srgbClr val="FF3300"/>
              </a:solidFill>
              <a:latin typeface="Comic Sans MS" charset="0"/>
              <a:cs typeface="Times New Roman" charset="0"/>
            </a:endParaRPr>
          </a:p>
        </p:txBody>
      </p:sp>
      <p:sp>
        <p:nvSpPr>
          <p:cNvPr id="19461" name="Text Box 7"/>
          <p:cNvSpPr txBox="1">
            <a:spLocks noChangeArrowheads="1"/>
          </p:cNvSpPr>
          <p:nvPr/>
        </p:nvSpPr>
        <p:spPr bwMode="auto">
          <a:xfrm>
            <a:off x="3086100" y="53609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2800">
                <a:solidFill>
                  <a:schemeClr val="accent2"/>
                </a:solidFill>
                <a:latin typeface="Comic Sans MS" charset="0"/>
                <a:cs typeface="Times New Roman" charset="0"/>
              </a:rPr>
              <a:t>= </a:t>
            </a:r>
            <a:endParaRPr lang="en-US">
              <a:solidFill>
                <a:srgbClr val="FF3300"/>
              </a:solidFill>
              <a:latin typeface="Comic Sans MS" charset="0"/>
              <a:cs typeface="Times New Roman" charset="0"/>
            </a:endParaRPr>
          </a:p>
        </p:txBody>
      </p:sp>
      <p:pic>
        <p:nvPicPr>
          <p:cNvPr id="19462" name="Picture 8" descr="a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446338"/>
            <a:ext cx="25908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descr="a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100" y="4668838"/>
            <a:ext cx="25146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0" descr="k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446338"/>
            <a:ext cx="2601913"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Rectangle 12"/>
          <p:cNvSpPr>
            <a:spLocks noGrp="1" noChangeArrowheads="1"/>
          </p:cNvSpPr>
          <p:nvPr>
            <p:ph type="body" idx="1"/>
          </p:nvPr>
        </p:nvSpPr>
        <p:spPr/>
        <p:txBody>
          <a:bodyPr/>
          <a:lstStyle/>
          <a:p>
            <a:endParaRPr lang="ru-RU">
              <a:latin typeface="Arial" charset="0"/>
            </a:endParaRPr>
          </a:p>
        </p:txBody>
      </p:sp>
      <p:sp>
        <p:nvSpPr>
          <p:cNvPr id="19466" name="Rectangle 14"/>
          <p:cNvSpPr>
            <a:spLocks noGrp="1" noChangeArrowheads="1"/>
          </p:cNvSpPr>
          <p:nvPr>
            <p:ph type="title"/>
          </p:nvPr>
        </p:nvSpPr>
        <p:spPr/>
        <p:txBody>
          <a:bodyPr/>
          <a:lstStyle/>
          <a:p>
            <a:r>
              <a:rPr lang="en-US">
                <a:latin typeface="Arial" charset="0"/>
              </a:rPr>
              <a:t>Frequency Spectra</a:t>
            </a:r>
          </a:p>
        </p:txBody>
      </p:sp>
    </p:spTree>
    <p:extLst>
      <p:ext uri="{BB962C8B-B14F-4D97-AF65-F5344CB8AC3E}">
        <p14:creationId xmlns:p14="http://schemas.microsoft.com/office/powerpoint/2010/main" val="263674033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a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43150"/>
            <a:ext cx="27432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2800">
                <a:solidFill>
                  <a:schemeClr val="accent2"/>
                </a:solidFill>
                <a:latin typeface="Comic Sans MS" charset="0"/>
                <a:cs typeface="Times New Roman" charset="0"/>
              </a:rPr>
              <a:t>= </a:t>
            </a:r>
            <a:endParaRPr lang="en-US">
              <a:solidFill>
                <a:srgbClr val="FF3300"/>
              </a:solidFill>
              <a:latin typeface="Comic Sans MS" charset="0"/>
              <a:cs typeface="Times New Roman" charset="0"/>
            </a:endParaRPr>
          </a:p>
        </p:txBody>
      </p:sp>
      <p:pic>
        <p:nvPicPr>
          <p:cNvPr id="20484" name="Picture 6" descr="a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6450" y="4064000"/>
            <a:ext cx="2990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485" name="Object 8"/>
          <p:cNvGraphicFramePr>
            <a:graphicFrameLocks noChangeAspect="1"/>
          </p:cNvGraphicFramePr>
          <p:nvPr/>
        </p:nvGraphicFramePr>
        <p:xfrm>
          <a:off x="3552825" y="2870200"/>
          <a:ext cx="2352675" cy="989013"/>
        </p:xfrm>
        <a:graphic>
          <a:graphicData uri="http://schemas.openxmlformats.org/presentationml/2006/ole">
            <mc:AlternateContent xmlns:mc="http://schemas.openxmlformats.org/markup-compatibility/2006">
              <mc:Choice xmlns:v="urn:schemas-microsoft-com:vml" Requires="v">
                <p:oleObj spid="_x0000_s249866" name="Equation" r:id="rId5" imgW="1028254" imgH="431613" progId="Equation.3">
                  <p:embed/>
                </p:oleObj>
              </mc:Choice>
              <mc:Fallback>
                <p:oleObj name="Equation" r:id="rId5" imgW="1028254" imgH="431613"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2825" y="2870200"/>
                        <a:ext cx="2352675" cy="98901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0486" name="Rectangle 10"/>
          <p:cNvSpPr>
            <a:spLocks noGrp="1" noChangeArrowheads="1"/>
          </p:cNvSpPr>
          <p:nvPr>
            <p:ph type="title"/>
          </p:nvPr>
        </p:nvSpPr>
        <p:spPr/>
        <p:txBody>
          <a:bodyPr/>
          <a:lstStyle/>
          <a:p>
            <a:r>
              <a:rPr lang="en-US">
                <a:latin typeface="Arial" charset="0"/>
              </a:rPr>
              <a:t>Frequency Spectra</a:t>
            </a:r>
          </a:p>
        </p:txBody>
      </p:sp>
      <p:sp>
        <p:nvSpPr>
          <p:cNvPr id="20487" name="Rectangle 11"/>
          <p:cNvSpPr>
            <a:spLocks noGrp="1" noChangeArrowheads="1"/>
          </p:cNvSpPr>
          <p:nvPr>
            <p:ph type="body" idx="1"/>
          </p:nvPr>
        </p:nvSpPr>
        <p:spPr/>
        <p:txBody>
          <a:bodyPr/>
          <a:lstStyle/>
          <a:p>
            <a:endParaRPr lang="ru-RU">
              <a:latin typeface="Arial" charset="0"/>
            </a:endParaRPr>
          </a:p>
        </p:txBody>
      </p:sp>
    </p:spTree>
    <p:extLst>
      <p:ext uri="{BB962C8B-B14F-4D97-AF65-F5344CB8AC3E}">
        <p14:creationId xmlns:p14="http://schemas.microsoft.com/office/powerpoint/2010/main" val="295593729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atin typeface="Arial" charset="0"/>
              </a:rPr>
              <a:t>Frequency Spectra</a:t>
            </a:r>
          </a:p>
        </p:txBody>
      </p:sp>
      <p:pic>
        <p:nvPicPr>
          <p:cNvPr id="21507" name="Picture 4" descr="a2"/>
          <p:cNvPicPr>
            <a:picLocks noChangeAspect="1" noChangeArrowheads="1"/>
          </p:cNvPicPr>
          <p:nvPr/>
        </p:nvPicPr>
        <p:blipFill>
          <a:blip r:embed="rId2">
            <a:extLst>
              <a:ext uri="{28A0092B-C50C-407E-A947-70E740481C1C}">
                <a14:useLocalDpi xmlns:a14="http://schemas.microsoft.com/office/drawing/2010/main" val="0"/>
              </a:ext>
            </a:extLst>
          </a:blip>
          <a:srcRect t="8556" r="1840" b="3030"/>
          <a:stretch>
            <a:fillRect/>
          </a:stretch>
        </p:blipFill>
        <p:spPr bwMode="auto">
          <a:xfrm>
            <a:off x="1989138" y="1524000"/>
            <a:ext cx="479266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6"/>
          <p:cNvSpPr>
            <a:spLocks noGrp="1" noChangeArrowheads="1"/>
          </p:cNvSpPr>
          <p:nvPr>
            <p:ph type="body" idx="1"/>
          </p:nvPr>
        </p:nvSpPr>
        <p:spPr/>
        <p:txBody>
          <a:bodyPr/>
          <a:lstStyle/>
          <a:p>
            <a:endParaRPr lang="ru-RU">
              <a:latin typeface="Arial" charset="0"/>
            </a:endParaRPr>
          </a:p>
        </p:txBody>
      </p:sp>
    </p:spTree>
    <p:extLst>
      <p:ext uri="{BB962C8B-B14F-4D97-AF65-F5344CB8AC3E}">
        <p14:creationId xmlns:p14="http://schemas.microsoft.com/office/powerpoint/2010/main" val="359715635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p:txBody>
          <a:bodyPr/>
          <a:lstStyle/>
          <a:p>
            <a:r>
              <a:rPr lang="en-US">
                <a:latin typeface="Arial" charset="0"/>
              </a:rPr>
              <a:t>FT: Just a change of basis</a:t>
            </a:r>
          </a:p>
        </p:txBody>
      </p:sp>
      <p:pic>
        <p:nvPicPr>
          <p:cNvPr id="22531" name="Picture 6" descr="The image “http://mcdb.colorado.edu/courses/3280/images/crystal/fourier.gif”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t="20987" r="51949" b="18518"/>
          <a:stretch>
            <a:fillRect/>
          </a:stretch>
        </p:blipFill>
        <p:spPr bwMode="auto">
          <a:xfrm>
            <a:off x="857250" y="1676400"/>
            <a:ext cx="21145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2" name="Group 13"/>
          <p:cNvGrpSpPr>
            <a:grpSpLocks/>
          </p:cNvGrpSpPr>
          <p:nvPr/>
        </p:nvGrpSpPr>
        <p:grpSpPr bwMode="auto">
          <a:xfrm>
            <a:off x="762000" y="1676400"/>
            <a:ext cx="152400" cy="4953000"/>
            <a:chOff x="576" y="1056"/>
            <a:chExt cx="96" cy="3120"/>
          </a:xfrm>
        </p:grpSpPr>
        <p:sp>
          <p:nvSpPr>
            <p:cNvPr id="22543" name="Line 7"/>
            <p:cNvSpPr>
              <a:spLocks noChangeShapeType="1"/>
            </p:cNvSpPr>
            <p:nvPr/>
          </p:nvSpPr>
          <p:spPr bwMode="auto">
            <a:xfrm>
              <a:off x="576" y="1056"/>
              <a:ext cx="0" cy="312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44" name="Line 8"/>
            <p:cNvSpPr>
              <a:spLocks noChangeShapeType="1"/>
            </p:cNvSpPr>
            <p:nvPr/>
          </p:nvSpPr>
          <p:spPr bwMode="auto">
            <a:xfrm flipH="1" flipV="1">
              <a:off x="576" y="1056"/>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45" name="Line 9"/>
            <p:cNvSpPr>
              <a:spLocks noChangeShapeType="1"/>
            </p:cNvSpPr>
            <p:nvPr/>
          </p:nvSpPr>
          <p:spPr bwMode="auto">
            <a:xfrm flipH="1" flipV="1">
              <a:off x="576" y="4176"/>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2533" name="Group 14"/>
          <p:cNvGrpSpPr>
            <a:grpSpLocks/>
          </p:cNvGrpSpPr>
          <p:nvPr/>
        </p:nvGrpSpPr>
        <p:grpSpPr bwMode="auto">
          <a:xfrm>
            <a:off x="2971800" y="1676400"/>
            <a:ext cx="152400" cy="4953000"/>
            <a:chOff x="2160" y="1056"/>
            <a:chExt cx="96" cy="3120"/>
          </a:xfrm>
        </p:grpSpPr>
        <p:sp>
          <p:nvSpPr>
            <p:cNvPr id="22540" name="Line 10"/>
            <p:cNvSpPr>
              <a:spLocks noChangeShapeType="1"/>
            </p:cNvSpPr>
            <p:nvPr/>
          </p:nvSpPr>
          <p:spPr bwMode="auto">
            <a:xfrm>
              <a:off x="2256" y="1056"/>
              <a:ext cx="0" cy="312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41" name="Line 11"/>
            <p:cNvSpPr>
              <a:spLocks noChangeShapeType="1"/>
            </p:cNvSpPr>
            <p:nvPr/>
          </p:nvSpPr>
          <p:spPr bwMode="auto">
            <a:xfrm flipH="1" flipV="1">
              <a:off x="2160" y="1056"/>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42" name="Line 12"/>
            <p:cNvSpPr>
              <a:spLocks noChangeShapeType="1"/>
            </p:cNvSpPr>
            <p:nvPr/>
          </p:nvSpPr>
          <p:spPr bwMode="auto">
            <a:xfrm flipH="1" flipV="1">
              <a:off x="2160" y="4176"/>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2534" name="Text Box 15"/>
          <p:cNvSpPr txBox="1">
            <a:spLocks noChangeArrowheads="1"/>
          </p:cNvSpPr>
          <p:nvPr/>
        </p:nvSpPr>
        <p:spPr bwMode="auto">
          <a:xfrm>
            <a:off x="1660525" y="5449888"/>
            <a:ext cx="2682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b="1"/>
              <a:t>.</a:t>
            </a:r>
          </a:p>
          <a:p>
            <a:r>
              <a:rPr lang="en-US" b="1"/>
              <a:t>.</a:t>
            </a:r>
          </a:p>
          <a:p>
            <a:r>
              <a:rPr lang="en-US" b="1"/>
              <a:t>.</a:t>
            </a:r>
          </a:p>
        </p:txBody>
      </p:sp>
      <p:sp>
        <p:nvSpPr>
          <p:cNvPr id="22535" name="Text Box 21"/>
          <p:cNvSpPr txBox="1">
            <a:spLocks noChangeArrowheads="1"/>
          </p:cNvSpPr>
          <p:nvPr/>
        </p:nvSpPr>
        <p:spPr bwMode="auto">
          <a:xfrm>
            <a:off x="3448050" y="3702050"/>
            <a:ext cx="36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3600" b="1"/>
              <a:t>*</a:t>
            </a:r>
          </a:p>
        </p:txBody>
      </p:sp>
      <p:sp>
        <p:nvSpPr>
          <p:cNvPr id="22536" name="Text Box 22"/>
          <p:cNvSpPr txBox="1">
            <a:spLocks noChangeArrowheads="1"/>
          </p:cNvSpPr>
          <p:nvPr/>
        </p:nvSpPr>
        <p:spPr bwMode="auto">
          <a:xfrm>
            <a:off x="5721350" y="3657600"/>
            <a:ext cx="450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3600" b="1"/>
              <a:t>=</a:t>
            </a:r>
          </a:p>
        </p:txBody>
      </p:sp>
      <p:sp>
        <p:nvSpPr>
          <p:cNvPr id="22537" name="Text Box 24"/>
          <p:cNvSpPr txBox="1">
            <a:spLocks noChangeArrowheads="1"/>
          </p:cNvSpPr>
          <p:nvPr/>
        </p:nvSpPr>
        <p:spPr bwMode="auto">
          <a:xfrm>
            <a:off x="3203575" y="974725"/>
            <a:ext cx="24352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2800"/>
              <a:t>M * </a:t>
            </a:r>
            <a:r>
              <a:rPr lang="en-US" sz="2800" i="1"/>
              <a:t>f(x)</a:t>
            </a:r>
            <a:r>
              <a:rPr lang="en-US" sz="2800"/>
              <a:t> = </a:t>
            </a:r>
            <a:r>
              <a:rPr lang="en-US" sz="2800" i="1"/>
              <a:t>F(</a:t>
            </a:r>
            <a:r>
              <a:rPr lang="en-US" sz="2800" i="1">
                <a:latin typeface="Symbol" charset="0"/>
              </a:rPr>
              <a:t>w</a:t>
            </a:r>
            <a:r>
              <a:rPr lang="en-US" sz="2800" i="1"/>
              <a:t>)</a:t>
            </a:r>
          </a:p>
        </p:txBody>
      </p:sp>
      <p:pic>
        <p:nvPicPr>
          <p:cNvPr id="22538" name="Picture 25" descr="a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895600"/>
            <a:ext cx="17700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26" descr="a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571750"/>
            <a:ext cx="174466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73444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atin typeface="Arial" charset="0"/>
              </a:rPr>
              <a:t>IFT: Just a change of basis</a:t>
            </a:r>
          </a:p>
        </p:txBody>
      </p:sp>
      <p:pic>
        <p:nvPicPr>
          <p:cNvPr id="23555" name="Picture 3" descr="The image “http://mcdb.colorado.edu/courses/3280/images/crystal/fourier.gif”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l="20987" t="51949" r="18518"/>
          <a:stretch>
            <a:fillRect/>
          </a:stretch>
        </p:blipFill>
        <p:spPr bwMode="auto">
          <a:xfrm>
            <a:off x="609600" y="2895600"/>
            <a:ext cx="37338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4"/>
          <p:cNvGrpSpPr>
            <a:grpSpLocks/>
          </p:cNvGrpSpPr>
          <p:nvPr/>
        </p:nvGrpSpPr>
        <p:grpSpPr bwMode="auto">
          <a:xfrm>
            <a:off x="457200" y="2667000"/>
            <a:ext cx="152400" cy="2286000"/>
            <a:chOff x="576" y="1056"/>
            <a:chExt cx="96" cy="3120"/>
          </a:xfrm>
        </p:grpSpPr>
        <p:sp>
          <p:nvSpPr>
            <p:cNvPr id="23567" name="Line 5"/>
            <p:cNvSpPr>
              <a:spLocks noChangeShapeType="1"/>
            </p:cNvSpPr>
            <p:nvPr/>
          </p:nvSpPr>
          <p:spPr bwMode="auto">
            <a:xfrm>
              <a:off x="576" y="1056"/>
              <a:ext cx="0" cy="312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568" name="Line 6"/>
            <p:cNvSpPr>
              <a:spLocks noChangeShapeType="1"/>
            </p:cNvSpPr>
            <p:nvPr/>
          </p:nvSpPr>
          <p:spPr bwMode="auto">
            <a:xfrm flipH="1" flipV="1">
              <a:off x="576" y="1056"/>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569" name="Line 7"/>
            <p:cNvSpPr>
              <a:spLocks noChangeShapeType="1"/>
            </p:cNvSpPr>
            <p:nvPr/>
          </p:nvSpPr>
          <p:spPr bwMode="auto">
            <a:xfrm flipH="1" flipV="1">
              <a:off x="576" y="4176"/>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3557" name="Group 8"/>
          <p:cNvGrpSpPr>
            <a:grpSpLocks/>
          </p:cNvGrpSpPr>
          <p:nvPr/>
        </p:nvGrpSpPr>
        <p:grpSpPr bwMode="auto">
          <a:xfrm>
            <a:off x="4267200" y="2667000"/>
            <a:ext cx="76200" cy="2286000"/>
            <a:chOff x="2160" y="1056"/>
            <a:chExt cx="96" cy="3120"/>
          </a:xfrm>
        </p:grpSpPr>
        <p:sp>
          <p:nvSpPr>
            <p:cNvPr id="23564" name="Line 9"/>
            <p:cNvSpPr>
              <a:spLocks noChangeShapeType="1"/>
            </p:cNvSpPr>
            <p:nvPr/>
          </p:nvSpPr>
          <p:spPr bwMode="auto">
            <a:xfrm>
              <a:off x="2256" y="1056"/>
              <a:ext cx="0" cy="312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565" name="Line 10"/>
            <p:cNvSpPr>
              <a:spLocks noChangeShapeType="1"/>
            </p:cNvSpPr>
            <p:nvPr/>
          </p:nvSpPr>
          <p:spPr bwMode="auto">
            <a:xfrm flipH="1" flipV="1">
              <a:off x="2160" y="1056"/>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566" name="Line 11"/>
            <p:cNvSpPr>
              <a:spLocks noChangeShapeType="1"/>
            </p:cNvSpPr>
            <p:nvPr/>
          </p:nvSpPr>
          <p:spPr bwMode="auto">
            <a:xfrm flipH="1" flipV="1">
              <a:off x="2160" y="4176"/>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3558" name="Text Box 12"/>
          <p:cNvSpPr txBox="1">
            <a:spLocks noChangeArrowheads="1"/>
          </p:cNvSpPr>
          <p:nvPr/>
        </p:nvSpPr>
        <p:spPr bwMode="auto">
          <a:xfrm>
            <a:off x="1660525" y="5449888"/>
            <a:ext cx="2682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b="1"/>
              <a:t>.</a:t>
            </a:r>
          </a:p>
          <a:p>
            <a:r>
              <a:rPr lang="en-US" b="1"/>
              <a:t>.</a:t>
            </a:r>
          </a:p>
          <a:p>
            <a:r>
              <a:rPr lang="en-US" b="1"/>
              <a:t>.</a:t>
            </a:r>
          </a:p>
        </p:txBody>
      </p:sp>
      <p:sp>
        <p:nvSpPr>
          <p:cNvPr id="23559" name="Text Box 14"/>
          <p:cNvSpPr txBox="1">
            <a:spLocks noChangeArrowheads="1"/>
          </p:cNvSpPr>
          <p:nvPr/>
        </p:nvSpPr>
        <p:spPr bwMode="auto">
          <a:xfrm>
            <a:off x="4743450" y="3657600"/>
            <a:ext cx="36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3600" b="1"/>
              <a:t>*</a:t>
            </a:r>
          </a:p>
        </p:txBody>
      </p:sp>
      <p:sp>
        <p:nvSpPr>
          <p:cNvPr id="23560" name="Text Box 15"/>
          <p:cNvSpPr txBox="1">
            <a:spLocks noChangeArrowheads="1"/>
          </p:cNvSpPr>
          <p:nvPr/>
        </p:nvSpPr>
        <p:spPr bwMode="auto">
          <a:xfrm>
            <a:off x="6788150" y="3581400"/>
            <a:ext cx="450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3600" b="1"/>
              <a:t>=</a:t>
            </a:r>
          </a:p>
        </p:txBody>
      </p:sp>
      <p:sp>
        <p:nvSpPr>
          <p:cNvPr id="23561" name="Text Box 17"/>
          <p:cNvSpPr txBox="1">
            <a:spLocks noChangeArrowheads="1"/>
          </p:cNvSpPr>
          <p:nvPr/>
        </p:nvSpPr>
        <p:spPr bwMode="auto">
          <a:xfrm>
            <a:off x="3203575" y="974725"/>
            <a:ext cx="26368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2800"/>
              <a:t>M</a:t>
            </a:r>
            <a:r>
              <a:rPr lang="en-US" sz="2800" baseline="30000"/>
              <a:t>-1</a:t>
            </a:r>
            <a:r>
              <a:rPr lang="en-US" sz="2800"/>
              <a:t> * </a:t>
            </a:r>
            <a:r>
              <a:rPr lang="en-US" sz="2800" i="1"/>
              <a:t>F(</a:t>
            </a:r>
            <a:r>
              <a:rPr lang="en-US" sz="2800" i="1">
                <a:latin typeface="Symbol" charset="0"/>
              </a:rPr>
              <a:t>w</a:t>
            </a:r>
            <a:r>
              <a:rPr lang="en-US" sz="2800" i="1"/>
              <a:t>)</a:t>
            </a:r>
            <a:r>
              <a:rPr lang="en-US" i="1"/>
              <a:t> </a:t>
            </a:r>
            <a:r>
              <a:rPr lang="en-US" sz="2800"/>
              <a:t>= </a:t>
            </a:r>
            <a:r>
              <a:rPr lang="en-US" sz="2800" i="1"/>
              <a:t>f(x)</a:t>
            </a:r>
          </a:p>
        </p:txBody>
      </p:sp>
      <p:pic>
        <p:nvPicPr>
          <p:cNvPr id="23562" name="Picture 18" descr="a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895600"/>
            <a:ext cx="17700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9" descr="a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590800"/>
            <a:ext cx="174466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762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r>
              <a:rPr lang="en-US"/>
              <a:t>© 2006 Steve Marschner • </a:t>
            </a:r>
            <a:fld id="{8835BBB0-5024-984D-9D2D-41290A5A9C7A}" type="slidenum">
              <a:rPr lang="en-US"/>
              <a:pPr/>
              <a:t>5</a:t>
            </a:fld>
            <a:endParaRPr lang="en-US"/>
          </a:p>
        </p:txBody>
      </p:sp>
      <p:sp>
        <p:nvSpPr>
          <p:cNvPr id="8195" name="Rectangle 2"/>
          <p:cNvSpPr>
            <a:spLocks noGrp="1" noChangeArrowheads="1"/>
          </p:cNvSpPr>
          <p:nvPr>
            <p:ph type="title"/>
          </p:nvPr>
        </p:nvSpPr>
        <p:spPr/>
        <p:txBody>
          <a:bodyPr/>
          <a:lstStyle/>
          <a:p>
            <a:pPr eaLnBrk="1" hangingPunct="1"/>
            <a:r>
              <a:rPr lang="en-US">
                <a:latin typeface="Gill Sans" charset="0"/>
              </a:rPr>
              <a:t>Sampled representations</a:t>
            </a:r>
          </a:p>
        </p:txBody>
      </p:sp>
      <p:sp>
        <p:nvSpPr>
          <p:cNvPr id="8196" name="Rectangle 3"/>
          <p:cNvSpPr>
            <a:spLocks noGrp="1" noChangeArrowheads="1"/>
          </p:cNvSpPr>
          <p:nvPr>
            <p:ph type="body" idx="1"/>
          </p:nvPr>
        </p:nvSpPr>
        <p:spPr/>
        <p:txBody>
          <a:bodyPr>
            <a:normAutofit/>
          </a:bodyPr>
          <a:lstStyle/>
          <a:p>
            <a:pPr eaLnBrk="1" hangingPunct="1"/>
            <a:r>
              <a:rPr lang="en-US" sz="2000">
                <a:latin typeface="Gill Sans" charset="0"/>
              </a:rPr>
              <a:t>How to store and compute with continuous functions?</a:t>
            </a:r>
          </a:p>
          <a:p>
            <a:pPr eaLnBrk="1" hangingPunct="1"/>
            <a:r>
              <a:rPr lang="en-US" sz="2000">
                <a:latin typeface="Gill Sans" charset="0"/>
              </a:rPr>
              <a:t>Common scheme for representation: samples</a:t>
            </a:r>
          </a:p>
          <a:p>
            <a:pPr lvl="1" eaLnBrk="1" hangingPunct="1"/>
            <a:r>
              <a:rPr lang="en-US" sz="1800">
                <a:latin typeface="Gill Sans" charset="0"/>
              </a:rPr>
              <a:t>write down the function</a:t>
            </a:r>
            <a:r>
              <a:rPr lang="ja-JP" altLang="en-US" sz="1800">
                <a:latin typeface="Gill Sans" charset="0"/>
              </a:rPr>
              <a:t>’</a:t>
            </a:r>
            <a:r>
              <a:rPr lang="en-US" sz="1800">
                <a:latin typeface="Gill Sans" charset="0"/>
              </a:rPr>
              <a:t>s values at many points</a:t>
            </a:r>
          </a:p>
          <a:p>
            <a:pPr eaLnBrk="1" hangingPunct="1"/>
            <a:endParaRPr lang="en-US" sz="2000">
              <a:latin typeface="Gill Sans" charset="0"/>
            </a:endParaRPr>
          </a:p>
        </p:txBody>
      </p:sp>
      <p:pic>
        <p:nvPicPr>
          <p:cNvPr id="8197" name="Picture 4"/>
          <p:cNvPicPr>
            <a:picLocks noChangeAspect="1" noChangeArrowheads="1"/>
          </p:cNvPicPr>
          <p:nvPr/>
        </p:nvPicPr>
        <p:blipFill>
          <a:blip r:embed="rId3">
            <a:extLst>
              <a:ext uri="{28A0092B-C50C-407E-A947-70E740481C1C}">
                <a14:useLocalDpi xmlns:a14="http://schemas.microsoft.com/office/drawing/2010/main" val="0"/>
              </a:ext>
            </a:extLst>
          </a:blip>
          <a:srcRect t="25020" r="23643" b="26309"/>
          <a:stretch>
            <a:fillRect/>
          </a:stretch>
        </p:blipFill>
        <p:spPr bwMode="auto">
          <a:xfrm>
            <a:off x="2400300" y="2819400"/>
            <a:ext cx="40386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5"/>
          <p:cNvSpPr txBox="1">
            <a:spLocks noChangeArrowheads="1"/>
          </p:cNvSpPr>
          <p:nvPr/>
        </p:nvSpPr>
        <p:spPr bwMode="auto">
          <a:xfrm rot="-5400000">
            <a:off x="7925594" y="5009357"/>
            <a:ext cx="21558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pPr algn="l"/>
            <a:r>
              <a:rPr lang="en-US" sz="1200"/>
              <a:t>[FvDFH fig.14.14b / Wolberg]</a:t>
            </a:r>
          </a:p>
        </p:txBody>
      </p:sp>
    </p:spTree>
    <p:extLst>
      <p:ext uri="{BB962C8B-B14F-4D97-AF65-F5344CB8AC3E}">
        <p14:creationId xmlns:p14="http://schemas.microsoft.com/office/powerpoint/2010/main" val="404488323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atin typeface="Arial" charset="0"/>
              </a:rPr>
              <a:t>Finally: Scary Math</a:t>
            </a:r>
          </a:p>
        </p:txBody>
      </p:sp>
      <p:pic>
        <p:nvPicPr>
          <p:cNvPr id="24579" name="Picture 5"/>
          <p:cNvPicPr>
            <a:picLocks noChangeAspect="1" noChangeArrowheads="1"/>
          </p:cNvPicPr>
          <p:nvPr/>
        </p:nvPicPr>
        <p:blipFill>
          <a:blip r:embed="rId2">
            <a:extLst>
              <a:ext uri="{28A0092B-C50C-407E-A947-70E740481C1C}">
                <a14:useLocalDpi xmlns:a14="http://schemas.microsoft.com/office/drawing/2010/main" val="0"/>
              </a:ext>
            </a:extLst>
          </a:blip>
          <a:srcRect l="4286" t="19603" r="4286" b="30191"/>
          <a:stretch>
            <a:fillRect/>
          </a:stretch>
        </p:blipFill>
        <p:spPr bwMode="auto">
          <a:xfrm>
            <a:off x="1295400" y="892175"/>
            <a:ext cx="5791200"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073141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2800">
                <a:latin typeface="Arial" charset="0"/>
              </a:rPr>
              <a:t>Finally: Scary Math</a:t>
            </a:r>
          </a:p>
        </p:txBody>
      </p:sp>
      <p:sp>
        <p:nvSpPr>
          <p:cNvPr id="25603" name="Rectangle 14"/>
          <p:cNvSpPr>
            <a:spLocks noGrp="1" noChangeArrowheads="1"/>
          </p:cNvSpPr>
          <p:nvPr>
            <p:ph type="body" idx="1"/>
          </p:nvPr>
        </p:nvSpPr>
        <p:spPr>
          <a:xfrm>
            <a:off x="685800" y="3200400"/>
            <a:ext cx="8305800" cy="3505200"/>
          </a:xfrm>
        </p:spPr>
        <p:txBody>
          <a:bodyPr>
            <a:normAutofit/>
          </a:bodyPr>
          <a:lstStyle/>
          <a:p>
            <a:r>
              <a:rPr lang="en-US" sz="2400">
                <a:latin typeface="Arial" charset="0"/>
              </a:rPr>
              <a:t>…not really scary:</a:t>
            </a:r>
          </a:p>
          <a:p>
            <a:r>
              <a:rPr lang="en-US" sz="2400">
                <a:latin typeface="Arial" charset="0"/>
              </a:rPr>
              <a:t>is hiding our old friend:</a:t>
            </a:r>
          </a:p>
          <a:p>
            <a:endParaRPr lang="en-US" sz="2400">
              <a:latin typeface="Arial" charset="0"/>
            </a:endParaRPr>
          </a:p>
          <a:p>
            <a:endParaRPr lang="en-US" sz="2400">
              <a:latin typeface="Arial" charset="0"/>
            </a:endParaRPr>
          </a:p>
          <a:p>
            <a:endParaRPr lang="en-US" sz="2400">
              <a:latin typeface="Arial" charset="0"/>
            </a:endParaRPr>
          </a:p>
          <a:p>
            <a:r>
              <a:rPr lang="en-US" sz="2400">
                <a:latin typeface="Arial" charset="0"/>
              </a:rPr>
              <a:t>So it</a:t>
            </a:r>
            <a:r>
              <a:rPr lang="ja-JP" altLang="en-US" sz="2400">
                <a:latin typeface="Arial" charset="0"/>
              </a:rPr>
              <a:t>’</a:t>
            </a:r>
            <a:r>
              <a:rPr lang="en-US" sz="2400">
                <a:latin typeface="Arial" charset="0"/>
              </a:rPr>
              <a:t>s just our signal </a:t>
            </a:r>
            <a:r>
              <a:rPr lang="en-US" sz="2400" i="1">
                <a:latin typeface="Arial" charset="0"/>
              </a:rPr>
              <a:t>f(x)</a:t>
            </a:r>
            <a:r>
              <a:rPr lang="en-US" sz="2400">
                <a:latin typeface="Arial" charset="0"/>
              </a:rPr>
              <a:t> times sine at frequency </a:t>
            </a:r>
            <a:r>
              <a:rPr lang="en-US" sz="2400" i="1">
                <a:latin typeface="Symbol" charset="0"/>
              </a:rPr>
              <a:t>w</a:t>
            </a:r>
          </a:p>
        </p:txBody>
      </p:sp>
      <p:graphicFrame>
        <p:nvGraphicFramePr>
          <p:cNvPr id="25604" name="Object 5"/>
          <p:cNvGraphicFramePr>
            <a:graphicFrameLocks noGrp="1" noChangeAspect="1"/>
          </p:cNvGraphicFramePr>
          <p:nvPr>
            <p:ph sz="half" idx="4294967295"/>
            <p:extLst>
              <p:ext uri="{D42A27DB-BD31-4B8C-83A1-F6EECF244321}">
                <p14:modId xmlns:p14="http://schemas.microsoft.com/office/powerpoint/2010/main" val="1127493618"/>
              </p:ext>
            </p:extLst>
          </p:nvPr>
        </p:nvGraphicFramePr>
        <p:xfrm>
          <a:off x="3803650" y="3165475"/>
          <a:ext cx="3816350" cy="568325"/>
        </p:xfrm>
        <a:graphic>
          <a:graphicData uri="http://schemas.openxmlformats.org/presentationml/2006/ole">
            <mc:AlternateContent xmlns:mc="http://schemas.openxmlformats.org/markup-compatibility/2006">
              <mc:Choice xmlns:v="urn:schemas-microsoft-com:vml" Requires="v">
                <p:oleObj spid="_x0000_s255000" name="Equation" r:id="rId3" imgW="1536700" imgH="228600" progId="Equation.3">
                  <p:embed/>
                </p:oleObj>
              </mc:Choice>
              <mc:Fallback>
                <p:oleObj name="Equation" r:id="rId3" imgW="1536700" imgH="228600"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3650" y="3165475"/>
                        <a:ext cx="3816350" cy="56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5605" name="Picture 4"/>
          <p:cNvPicPr>
            <a:picLocks noChangeAspect="1" noChangeArrowheads="1"/>
          </p:cNvPicPr>
          <p:nvPr/>
        </p:nvPicPr>
        <p:blipFill>
          <a:blip r:embed="rId5">
            <a:extLst>
              <a:ext uri="{28A0092B-C50C-407E-A947-70E740481C1C}">
                <a14:useLocalDpi xmlns:a14="http://schemas.microsoft.com/office/drawing/2010/main" val="0"/>
              </a:ext>
            </a:extLst>
          </a:blip>
          <a:srcRect l="4286" t="19603" r="4286" b="30191"/>
          <a:stretch>
            <a:fillRect/>
          </a:stretch>
        </p:blipFill>
        <p:spPr bwMode="auto">
          <a:xfrm>
            <a:off x="1295400" y="892175"/>
            <a:ext cx="5791200"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25606" name="Object 7"/>
          <p:cNvGraphicFramePr>
            <a:graphicFrameLocks noGrp="1" noChangeAspect="1"/>
          </p:cNvGraphicFramePr>
          <p:nvPr>
            <p:ph sz="half" idx="4294967295"/>
            <p:extLst>
              <p:ext uri="{D42A27DB-BD31-4B8C-83A1-F6EECF244321}">
                <p14:modId xmlns:p14="http://schemas.microsoft.com/office/powerpoint/2010/main" val="262315201"/>
              </p:ext>
            </p:extLst>
          </p:nvPr>
        </p:nvGraphicFramePr>
        <p:xfrm>
          <a:off x="5334000" y="4257675"/>
          <a:ext cx="3352800" cy="1000125"/>
        </p:xfrm>
        <a:graphic>
          <a:graphicData uri="http://schemas.openxmlformats.org/presentationml/2006/ole">
            <mc:AlternateContent xmlns:mc="http://schemas.openxmlformats.org/markup-compatibility/2006">
              <mc:Choice xmlns:v="urn:schemas-microsoft-com:vml" Requires="v">
                <p:oleObj spid="_x0000_s255001" name="Equation" r:id="rId6" imgW="2298700" imgH="685800" progId="Equation.3">
                  <p:embed/>
                </p:oleObj>
              </mc:Choice>
              <mc:Fallback>
                <p:oleObj name="Equation" r:id="rId6" imgW="2298700" imgH="685800"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4257675"/>
                        <a:ext cx="3352800" cy="100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607" name="Object 12"/>
          <p:cNvGraphicFramePr>
            <a:graphicFrameLocks noGrp="1" noChangeAspect="1"/>
          </p:cNvGraphicFramePr>
          <p:nvPr>
            <p:ph idx="4294967295"/>
            <p:extLst>
              <p:ext uri="{D42A27DB-BD31-4B8C-83A1-F6EECF244321}">
                <p14:modId xmlns:p14="http://schemas.microsoft.com/office/powerpoint/2010/main" val="2028019412"/>
              </p:ext>
            </p:extLst>
          </p:nvPr>
        </p:nvGraphicFramePr>
        <p:xfrm>
          <a:off x="4540250" y="3754438"/>
          <a:ext cx="2012950" cy="495300"/>
        </p:xfrm>
        <a:graphic>
          <a:graphicData uri="http://schemas.openxmlformats.org/presentationml/2006/ole">
            <mc:AlternateContent xmlns:mc="http://schemas.openxmlformats.org/markup-compatibility/2006">
              <mc:Choice xmlns:v="urn:schemas-microsoft-com:vml" Requires="v">
                <p:oleObj spid="_x0000_s255002" name="Equation" r:id="rId8" imgW="825500" imgH="203200" progId="Equation.3">
                  <p:embed/>
                </p:oleObj>
              </mc:Choice>
              <mc:Fallback>
                <p:oleObj name="Equation" r:id="rId8" imgW="825500" imgH="203200" progId="Equation.3">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0250" y="3754438"/>
                        <a:ext cx="201295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08" name="Text Box 15"/>
          <p:cNvSpPr txBox="1">
            <a:spLocks noChangeArrowheads="1"/>
          </p:cNvSpPr>
          <p:nvPr/>
        </p:nvSpPr>
        <p:spPr bwMode="auto">
          <a:xfrm>
            <a:off x="2533021" y="4343400"/>
            <a:ext cx="200150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r>
              <a:rPr lang="en-US" sz="1400"/>
              <a:t>phase can be encoded</a:t>
            </a:r>
          </a:p>
          <a:p>
            <a:pPr algn="ctr"/>
            <a:r>
              <a:rPr lang="en-US" sz="1400"/>
              <a:t>by sin/cos pair</a:t>
            </a:r>
          </a:p>
        </p:txBody>
      </p:sp>
      <p:sp>
        <p:nvSpPr>
          <p:cNvPr id="25609" name="Line 16"/>
          <p:cNvSpPr>
            <a:spLocks noChangeShapeType="1"/>
          </p:cNvSpPr>
          <p:nvPr/>
        </p:nvSpPr>
        <p:spPr bwMode="auto">
          <a:xfrm>
            <a:off x="4876800" y="4724400"/>
            <a:ext cx="304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400"/>
          </a:p>
        </p:txBody>
      </p:sp>
    </p:spTree>
    <p:extLst>
      <p:ext uri="{BB962C8B-B14F-4D97-AF65-F5344CB8AC3E}">
        <p14:creationId xmlns:p14="http://schemas.microsoft.com/office/powerpoint/2010/main" val="81679251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atin typeface="Arial" charset="0"/>
              </a:rPr>
              <a:t>Extension to 2D</a:t>
            </a:r>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l="8858" t="19524" r="7715" b="18698"/>
          <a:stretch>
            <a:fillRect/>
          </a:stretch>
        </p:blipFill>
        <p:spPr bwMode="auto">
          <a:xfrm>
            <a:off x="228600" y="1371600"/>
            <a:ext cx="86868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4"/>
          <p:cNvSpPr txBox="1">
            <a:spLocks noChangeArrowheads="1"/>
          </p:cNvSpPr>
          <p:nvPr/>
        </p:nvSpPr>
        <p:spPr bwMode="auto">
          <a:xfrm>
            <a:off x="557213" y="6211888"/>
            <a:ext cx="7756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t>in Matlab, check out: imagesc(log(abs(fftshift(fft2(im)))));</a:t>
            </a:r>
          </a:p>
        </p:txBody>
      </p:sp>
    </p:spTree>
    <p:extLst>
      <p:ext uri="{BB962C8B-B14F-4D97-AF65-F5344CB8AC3E}">
        <p14:creationId xmlns:p14="http://schemas.microsoft.com/office/powerpoint/2010/main" val="346201016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p:txBody>
          <a:bodyPr/>
          <a:lstStyle/>
          <a:p>
            <a:r>
              <a:rPr lang="en-US" sz="3800">
                <a:latin typeface="Arial" charset="0"/>
              </a:rPr>
              <a:t>Fourier analysis in images</a:t>
            </a:r>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7" name="TextBox 11"/>
          <p:cNvSpPr txBox="1">
            <a:spLocks noChangeArrowheads="1"/>
          </p:cNvSpPr>
          <p:nvPr/>
        </p:nvSpPr>
        <p:spPr bwMode="auto">
          <a:xfrm>
            <a:off x="762000" y="2362200"/>
            <a:ext cx="174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800"/>
              <a:t>Intensity Image</a:t>
            </a:r>
          </a:p>
        </p:txBody>
      </p:sp>
      <p:sp>
        <p:nvSpPr>
          <p:cNvPr id="27658" name="TextBox 12"/>
          <p:cNvSpPr txBox="1">
            <a:spLocks noChangeArrowheads="1"/>
          </p:cNvSpPr>
          <p:nvPr/>
        </p:nvSpPr>
        <p:spPr bwMode="auto">
          <a:xfrm>
            <a:off x="838200" y="3733800"/>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800"/>
              <a:t>Fourier Image</a:t>
            </a:r>
          </a:p>
        </p:txBody>
      </p:sp>
      <p:sp>
        <p:nvSpPr>
          <p:cNvPr id="27659" name="TextBox 13"/>
          <p:cNvSpPr txBox="1">
            <a:spLocks noChangeArrowheads="1"/>
          </p:cNvSpPr>
          <p:nvPr/>
        </p:nvSpPr>
        <p:spPr bwMode="auto">
          <a:xfrm>
            <a:off x="3413125" y="6488113"/>
            <a:ext cx="5730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800"/>
              <a:t>http://sharp.bu.edu/~slehar/fourier/fourier.html#filtering</a:t>
            </a:r>
          </a:p>
        </p:txBody>
      </p:sp>
    </p:spTree>
    <p:extLst>
      <p:ext uri="{BB962C8B-B14F-4D97-AF65-F5344CB8AC3E}">
        <p14:creationId xmlns:p14="http://schemas.microsoft.com/office/powerpoint/2010/main" val="63785989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p:txBody>
          <a:bodyPr/>
          <a:lstStyle/>
          <a:p>
            <a:r>
              <a:rPr lang="en-US" sz="3800">
                <a:latin typeface="Arial" charset="0"/>
              </a:rPr>
              <a:t>Signals can be composed</a:t>
            </a:r>
          </a:p>
        </p:txBody>
      </p:sp>
      <p:pic>
        <p:nvPicPr>
          <p:cNvPr id="28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8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81" name="TextBox 10"/>
          <p:cNvSpPr txBox="1">
            <a:spLocks noChangeArrowheads="1"/>
          </p:cNvSpPr>
          <p:nvPr/>
        </p:nvSpPr>
        <p:spPr bwMode="auto">
          <a:xfrm>
            <a:off x="3505200" y="3124200"/>
            <a:ext cx="425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3200"/>
              <a:t>+</a:t>
            </a:r>
          </a:p>
        </p:txBody>
      </p:sp>
      <p:sp>
        <p:nvSpPr>
          <p:cNvPr id="28682" name="TextBox 11"/>
          <p:cNvSpPr txBox="1">
            <a:spLocks noChangeArrowheads="1"/>
          </p:cNvSpPr>
          <p:nvPr/>
        </p:nvSpPr>
        <p:spPr bwMode="auto">
          <a:xfrm>
            <a:off x="5715000" y="3124200"/>
            <a:ext cx="425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3200"/>
              <a:t>=</a:t>
            </a:r>
          </a:p>
        </p:txBody>
      </p:sp>
      <p:sp>
        <p:nvSpPr>
          <p:cNvPr id="28683" name="TextBox 12"/>
          <p:cNvSpPr txBox="1">
            <a:spLocks noChangeArrowheads="1"/>
          </p:cNvSpPr>
          <p:nvPr/>
        </p:nvSpPr>
        <p:spPr bwMode="auto">
          <a:xfrm>
            <a:off x="3271838" y="6211888"/>
            <a:ext cx="5872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800"/>
              <a:t>http://sharp.bu.edu/~slehar/fourier/fourier.html#filtering</a:t>
            </a:r>
          </a:p>
          <a:p>
            <a:pPr eaLnBrk="1" hangingPunct="1"/>
            <a:r>
              <a:rPr lang="en-US" sz="1800"/>
              <a:t>More: http://www.cs.unm.edu/~brayer/vision/fourier.html</a:t>
            </a:r>
          </a:p>
        </p:txBody>
      </p:sp>
    </p:spTree>
    <p:extLst>
      <p:ext uri="{BB962C8B-B14F-4D97-AF65-F5344CB8AC3E}">
        <p14:creationId xmlns:p14="http://schemas.microsoft.com/office/powerpoint/2010/main" val="6427441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p:txBody>
          <a:bodyPr/>
          <a:lstStyle/>
          <a:p>
            <a:r>
              <a:rPr lang="en-US">
                <a:latin typeface="Arial" charset="0"/>
              </a:rPr>
              <a:t>Man-made Scene</a:t>
            </a:r>
          </a:p>
        </p:txBody>
      </p:sp>
      <p:pic>
        <p:nvPicPr>
          <p:cNvPr id="29699" name="Picture 7"/>
          <p:cNvPicPr>
            <a:picLocks noChangeAspect="1" noChangeArrowheads="1"/>
          </p:cNvPicPr>
          <p:nvPr/>
        </p:nvPicPr>
        <p:blipFill>
          <a:blip r:embed="rId2">
            <a:extLst>
              <a:ext uri="{28A0092B-C50C-407E-A947-70E740481C1C}">
                <a14:useLocalDpi xmlns:a14="http://schemas.microsoft.com/office/drawing/2010/main" val="0"/>
              </a:ext>
            </a:extLst>
          </a:blip>
          <a:srcRect l="12000" t="6476" r="9428" b="11046"/>
          <a:stretch>
            <a:fillRect/>
          </a:stretch>
        </p:blipFill>
        <p:spPr bwMode="auto">
          <a:xfrm>
            <a:off x="4876800" y="2209800"/>
            <a:ext cx="37750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51075"/>
            <a:ext cx="38862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1213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Grp="1" noChangeArrowheads="1"/>
          </p:cNvSpPr>
          <p:nvPr>
            <p:ph type="title"/>
          </p:nvPr>
        </p:nvSpPr>
        <p:spPr/>
        <p:txBody>
          <a:bodyPr/>
          <a:lstStyle/>
          <a:p>
            <a:r>
              <a:rPr lang="en-US">
                <a:latin typeface="Arial" charset="0"/>
              </a:rPr>
              <a:t>Can change spectrum, then reconstruct</a:t>
            </a:r>
          </a:p>
        </p:txBody>
      </p:sp>
      <p:pic>
        <p:nvPicPr>
          <p:cNvPr id="3072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11313"/>
            <a:ext cx="8534400"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228911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atin typeface="Arial" charset="0"/>
              </a:rPr>
              <a:t>Low and High Pass filtering</a:t>
            </a:r>
          </a:p>
        </p:txBody>
      </p:sp>
      <p:pic>
        <p:nvPicPr>
          <p:cNvPr id="3174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20775"/>
            <a:ext cx="73914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998913"/>
            <a:ext cx="7391400"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28606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atin typeface="Arial" charset="0"/>
              </a:rPr>
              <a:t>The Convolution Theorem</a:t>
            </a:r>
          </a:p>
        </p:txBody>
      </p:sp>
      <p:sp>
        <p:nvSpPr>
          <p:cNvPr id="488451" name="Rectangle 3"/>
          <p:cNvSpPr>
            <a:spLocks noGrp="1" noChangeArrowheads="1"/>
          </p:cNvSpPr>
          <p:nvPr>
            <p:ph type="body" sz="half" idx="2"/>
          </p:nvPr>
        </p:nvSpPr>
        <p:spPr>
          <a:xfrm>
            <a:off x="533400" y="914400"/>
            <a:ext cx="7924800" cy="5257800"/>
          </a:xfrm>
        </p:spPr>
        <p:txBody>
          <a:bodyPr/>
          <a:lstStyle/>
          <a:p>
            <a:pPr marL="0" indent="0">
              <a:lnSpc>
                <a:spcPct val="90000"/>
              </a:lnSpc>
            </a:pPr>
            <a:r>
              <a:rPr lang="en-US" sz="2400">
                <a:latin typeface="Arial" charset="0"/>
              </a:rPr>
              <a:t>The greatest thing since sliced (banana) bread!</a:t>
            </a:r>
          </a:p>
          <a:p>
            <a:pPr marL="0" indent="0">
              <a:lnSpc>
                <a:spcPct val="90000"/>
              </a:lnSpc>
            </a:pPr>
            <a:endParaRPr lang="en-US">
              <a:latin typeface="Arial" charset="0"/>
            </a:endParaRPr>
          </a:p>
          <a:p>
            <a:pPr lvl="1">
              <a:lnSpc>
                <a:spcPct val="90000"/>
              </a:lnSpc>
            </a:pPr>
            <a:r>
              <a:rPr lang="en-US">
                <a:latin typeface="Arial" charset="0"/>
              </a:rPr>
              <a:t>The Fourier transform of the convolution of two functions is the product of their Fourier transforms</a:t>
            </a:r>
          </a:p>
          <a:p>
            <a:pPr lvl="1">
              <a:lnSpc>
                <a:spcPct val="90000"/>
              </a:lnSpc>
            </a:pPr>
            <a:endParaRPr lang="en-US">
              <a:latin typeface="Arial" charset="0"/>
            </a:endParaRPr>
          </a:p>
          <a:p>
            <a:pPr lvl="1">
              <a:lnSpc>
                <a:spcPct val="90000"/>
              </a:lnSpc>
            </a:pPr>
            <a:endParaRPr lang="en-US">
              <a:latin typeface="Arial" charset="0"/>
            </a:endParaRPr>
          </a:p>
          <a:p>
            <a:pPr lvl="1">
              <a:lnSpc>
                <a:spcPct val="90000"/>
              </a:lnSpc>
            </a:pPr>
            <a:r>
              <a:rPr lang="en-US">
                <a:latin typeface="Arial" charset="0"/>
              </a:rPr>
              <a:t>The inverse Fourier transform of the product of two Fourier transforms is the convolution of the two inverse Fourier transforms</a:t>
            </a:r>
          </a:p>
          <a:p>
            <a:pPr lvl="1">
              <a:lnSpc>
                <a:spcPct val="90000"/>
              </a:lnSpc>
            </a:pPr>
            <a:endParaRPr lang="en-US">
              <a:latin typeface="Arial" charset="0"/>
            </a:endParaRPr>
          </a:p>
          <a:p>
            <a:pPr lvl="1">
              <a:lnSpc>
                <a:spcPct val="90000"/>
              </a:lnSpc>
            </a:pPr>
            <a:endParaRPr lang="en-US">
              <a:latin typeface="Arial" charset="0"/>
            </a:endParaRPr>
          </a:p>
          <a:p>
            <a:pPr lvl="1">
              <a:lnSpc>
                <a:spcPct val="90000"/>
              </a:lnSpc>
            </a:pPr>
            <a:r>
              <a:rPr lang="en-US" b="1">
                <a:latin typeface="Arial" charset="0"/>
              </a:rPr>
              <a:t>Convolution</a:t>
            </a:r>
            <a:r>
              <a:rPr lang="en-US">
                <a:latin typeface="Arial" charset="0"/>
              </a:rPr>
              <a:t> in spatial domain is equivalent to </a:t>
            </a:r>
            <a:r>
              <a:rPr lang="en-US" b="1">
                <a:latin typeface="Arial" charset="0"/>
              </a:rPr>
              <a:t>multiplication</a:t>
            </a:r>
            <a:r>
              <a:rPr lang="en-US">
                <a:latin typeface="Arial" charset="0"/>
              </a:rPr>
              <a:t> in frequency domain!</a:t>
            </a:r>
          </a:p>
        </p:txBody>
      </p:sp>
      <p:graphicFrame>
        <p:nvGraphicFramePr>
          <p:cNvPr id="488452" name="Object 4"/>
          <p:cNvGraphicFramePr>
            <a:graphicFrameLocks noChangeAspect="1"/>
          </p:cNvGraphicFramePr>
          <p:nvPr/>
        </p:nvGraphicFramePr>
        <p:xfrm>
          <a:off x="2362200" y="2590800"/>
          <a:ext cx="3962400" cy="615950"/>
        </p:xfrm>
        <a:graphic>
          <a:graphicData uri="http://schemas.openxmlformats.org/presentationml/2006/ole">
            <mc:AlternateContent xmlns:mc="http://schemas.openxmlformats.org/markup-compatibility/2006">
              <mc:Choice xmlns:v="urn:schemas-microsoft-com:vml" Requires="v">
                <p:oleObj spid="_x0000_s262161" name="Equation" r:id="rId3" imgW="1218671" imgH="203112" progId="Equation.3">
                  <p:embed/>
                </p:oleObj>
              </mc:Choice>
              <mc:Fallback>
                <p:oleObj name="Equation" r:id="rId3" imgW="1218671" imgH="203112"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590800"/>
                        <a:ext cx="3962400" cy="615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88453" name="Object 5"/>
          <p:cNvGraphicFramePr>
            <a:graphicFrameLocks noChangeAspect="1"/>
          </p:cNvGraphicFramePr>
          <p:nvPr/>
        </p:nvGraphicFramePr>
        <p:xfrm>
          <a:off x="1828800" y="4384675"/>
          <a:ext cx="5029200" cy="720725"/>
        </p:xfrm>
        <a:graphic>
          <a:graphicData uri="http://schemas.openxmlformats.org/presentationml/2006/ole">
            <mc:AlternateContent xmlns:mc="http://schemas.openxmlformats.org/markup-compatibility/2006">
              <mc:Choice xmlns:v="urn:schemas-microsoft-com:vml" Requires="v">
                <p:oleObj spid="_x0000_s262162" name="Equation" r:id="rId5" imgW="1485900" imgH="228600" progId="Equation.3">
                  <p:embed/>
                </p:oleObj>
              </mc:Choice>
              <mc:Fallback>
                <p:oleObj name="Equation" r:id="rId5" imgW="14859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4384675"/>
                        <a:ext cx="50292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8202187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884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845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845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845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84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845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atin typeface="Arial" charset="0"/>
              </a:rPr>
              <a:t>2D convolution theorem example</a:t>
            </a:r>
          </a:p>
        </p:txBody>
      </p:sp>
      <p:pic>
        <p:nvPicPr>
          <p:cNvPr id="33795" name="Picture 3" descr="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85850"/>
            <a:ext cx="2744788"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Rmag"/>
          <p:cNvPicPr>
            <a:picLocks noChangeAspect="1" noChangeArrowheads="1"/>
          </p:cNvPicPr>
          <p:nvPr/>
        </p:nvPicPr>
        <p:blipFill>
          <a:blip r:embed="rId4">
            <a:lum bright="20000" contrast="30000"/>
            <a:extLst>
              <a:ext uri="{28A0092B-C50C-407E-A947-70E740481C1C}">
                <a14:useLocalDpi xmlns:a14="http://schemas.microsoft.com/office/drawing/2010/main" val="0"/>
              </a:ext>
            </a:extLst>
          </a:blip>
          <a:srcRect/>
          <a:stretch>
            <a:fillRect/>
          </a:stretch>
        </p:blipFill>
        <p:spPr bwMode="auto">
          <a:xfrm>
            <a:off x="4573588" y="1085850"/>
            <a:ext cx="2746375"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g2p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971800"/>
            <a:ext cx="2744788"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G2padma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3588" y="2971800"/>
            <a:ext cx="2746375"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rblur_cro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4857750"/>
            <a:ext cx="27368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Rblurmag"/>
          <p:cNvPicPr>
            <a:picLocks noChangeAspect="1" noChangeArrowheads="1"/>
          </p:cNvPicPr>
          <p:nvPr/>
        </p:nvPicPr>
        <p:blipFill>
          <a:blip r:embed="rId8">
            <a:lum bright="20000" contrast="30000"/>
            <a:extLst>
              <a:ext uri="{28A0092B-C50C-407E-A947-70E740481C1C}">
                <a14:useLocalDpi xmlns:a14="http://schemas.microsoft.com/office/drawing/2010/main" val="0"/>
              </a:ext>
            </a:extLst>
          </a:blip>
          <a:srcRect/>
          <a:stretch>
            <a:fillRect/>
          </a:stretch>
        </p:blipFill>
        <p:spPr bwMode="auto">
          <a:xfrm>
            <a:off x="4573588" y="4857750"/>
            <a:ext cx="2844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 Box 9"/>
          <p:cNvSpPr txBox="1">
            <a:spLocks noChangeArrowheads="1"/>
          </p:cNvSpPr>
          <p:nvPr/>
        </p:nvSpPr>
        <p:spPr bwMode="auto">
          <a:xfrm>
            <a:off x="2336800" y="2686050"/>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atin typeface="Myriad Roman" charset="0"/>
              </a:rPr>
              <a:t>*</a:t>
            </a:r>
          </a:p>
        </p:txBody>
      </p:sp>
      <p:sp>
        <p:nvSpPr>
          <p:cNvPr id="33802" name="Text Box 10"/>
          <p:cNvSpPr txBox="1">
            <a:spLocks noChangeArrowheads="1"/>
          </p:cNvSpPr>
          <p:nvPr/>
        </p:nvSpPr>
        <p:spPr bwMode="auto">
          <a:xfrm>
            <a:off x="101600" y="1714500"/>
            <a:ext cx="860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i="1">
                <a:latin typeface="Myriad Roman" charset="0"/>
              </a:rPr>
              <a:t>f</a:t>
            </a:r>
            <a:r>
              <a:rPr lang="en-US">
                <a:latin typeface="Myriad Roman" charset="0"/>
              </a:rPr>
              <a:t>(</a:t>
            </a:r>
            <a:r>
              <a:rPr lang="en-US" i="1">
                <a:latin typeface="Myriad Roman" charset="0"/>
              </a:rPr>
              <a:t>x</a:t>
            </a:r>
            <a:r>
              <a:rPr lang="en-US">
                <a:latin typeface="Myriad Roman" charset="0"/>
              </a:rPr>
              <a:t>,</a:t>
            </a:r>
            <a:r>
              <a:rPr lang="en-US" i="1">
                <a:latin typeface="Myriad Roman" charset="0"/>
              </a:rPr>
              <a:t>y</a:t>
            </a:r>
            <a:r>
              <a:rPr lang="en-US">
                <a:latin typeface="Myriad Roman" charset="0"/>
              </a:rPr>
              <a:t>)</a:t>
            </a:r>
          </a:p>
        </p:txBody>
      </p:sp>
      <p:sp>
        <p:nvSpPr>
          <p:cNvPr id="33803" name="Text Box 11"/>
          <p:cNvSpPr txBox="1">
            <a:spLocks noChangeArrowheads="1"/>
          </p:cNvSpPr>
          <p:nvPr/>
        </p:nvSpPr>
        <p:spPr bwMode="auto">
          <a:xfrm>
            <a:off x="101600" y="3486150"/>
            <a:ext cx="94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i="1">
                <a:latin typeface="Myriad Roman" charset="0"/>
              </a:rPr>
              <a:t>h</a:t>
            </a:r>
            <a:r>
              <a:rPr lang="en-US">
                <a:latin typeface="Myriad Roman" charset="0"/>
              </a:rPr>
              <a:t>(</a:t>
            </a:r>
            <a:r>
              <a:rPr lang="en-US" i="1">
                <a:latin typeface="Myriad Roman" charset="0"/>
              </a:rPr>
              <a:t>x</a:t>
            </a:r>
            <a:r>
              <a:rPr lang="en-US">
                <a:latin typeface="Myriad Roman" charset="0"/>
              </a:rPr>
              <a:t>,</a:t>
            </a:r>
            <a:r>
              <a:rPr lang="en-US" i="1">
                <a:latin typeface="Myriad Roman" charset="0"/>
              </a:rPr>
              <a:t>y</a:t>
            </a:r>
            <a:r>
              <a:rPr lang="en-US">
                <a:latin typeface="Myriad Roman" charset="0"/>
              </a:rPr>
              <a:t>)</a:t>
            </a:r>
          </a:p>
        </p:txBody>
      </p:sp>
      <p:sp>
        <p:nvSpPr>
          <p:cNvPr id="33804" name="Text Box 12"/>
          <p:cNvSpPr txBox="1">
            <a:spLocks noChangeArrowheads="1"/>
          </p:cNvSpPr>
          <p:nvPr/>
        </p:nvSpPr>
        <p:spPr bwMode="auto">
          <a:xfrm>
            <a:off x="101600" y="5372100"/>
            <a:ext cx="94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i="1">
                <a:latin typeface="Myriad Roman" charset="0"/>
              </a:rPr>
              <a:t>g</a:t>
            </a:r>
            <a:r>
              <a:rPr lang="en-US">
                <a:latin typeface="Myriad Roman" charset="0"/>
              </a:rPr>
              <a:t>(</a:t>
            </a:r>
            <a:r>
              <a:rPr lang="en-US" i="1">
                <a:latin typeface="Myriad Roman" charset="0"/>
              </a:rPr>
              <a:t>x</a:t>
            </a:r>
            <a:r>
              <a:rPr lang="en-US">
                <a:latin typeface="Myriad Roman" charset="0"/>
              </a:rPr>
              <a:t>,</a:t>
            </a:r>
            <a:r>
              <a:rPr lang="en-US" i="1">
                <a:latin typeface="Myriad Roman" charset="0"/>
              </a:rPr>
              <a:t>y</a:t>
            </a:r>
            <a:r>
              <a:rPr lang="en-US">
                <a:latin typeface="Myriad Roman" charset="0"/>
              </a:rPr>
              <a:t>)</a:t>
            </a:r>
          </a:p>
        </p:txBody>
      </p:sp>
      <p:sp>
        <p:nvSpPr>
          <p:cNvPr id="33805" name="Text Box 13"/>
          <p:cNvSpPr txBox="1">
            <a:spLocks noChangeArrowheads="1"/>
          </p:cNvSpPr>
          <p:nvPr/>
        </p:nvSpPr>
        <p:spPr bwMode="auto">
          <a:xfrm>
            <a:off x="7315200" y="1657350"/>
            <a:ext cx="132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i="1">
                <a:latin typeface="Myriad Roman" charset="0"/>
              </a:rPr>
              <a:t>|F</a:t>
            </a:r>
            <a:r>
              <a:rPr lang="en-US">
                <a:latin typeface="Myriad Roman" charset="0"/>
              </a:rPr>
              <a:t>(s</a:t>
            </a:r>
            <a:r>
              <a:rPr lang="en-US" i="1" baseline="-25000">
                <a:latin typeface="Myriad Roman" charset="0"/>
              </a:rPr>
              <a:t>x</a:t>
            </a:r>
            <a:r>
              <a:rPr lang="en-US">
                <a:latin typeface="Myriad Roman" charset="0"/>
              </a:rPr>
              <a:t>,s</a:t>
            </a:r>
            <a:r>
              <a:rPr lang="en-US" i="1" baseline="-25000">
                <a:latin typeface="Myriad Roman" charset="0"/>
              </a:rPr>
              <a:t>y</a:t>
            </a:r>
            <a:r>
              <a:rPr lang="en-US">
                <a:latin typeface="Myriad Roman" charset="0"/>
              </a:rPr>
              <a:t>)|</a:t>
            </a:r>
          </a:p>
        </p:txBody>
      </p:sp>
      <p:grpSp>
        <p:nvGrpSpPr>
          <p:cNvPr id="33806" name="Group 14"/>
          <p:cNvGrpSpPr>
            <a:grpSpLocks/>
          </p:cNvGrpSpPr>
          <p:nvPr/>
        </p:nvGrpSpPr>
        <p:grpSpPr bwMode="auto">
          <a:xfrm>
            <a:off x="5894388" y="2743200"/>
            <a:ext cx="101600" cy="57150"/>
            <a:chOff x="3792" y="3792"/>
            <a:chExt cx="48" cy="48"/>
          </a:xfrm>
        </p:grpSpPr>
        <p:sp>
          <p:nvSpPr>
            <p:cNvPr id="33819" name="Line 15"/>
            <p:cNvSpPr>
              <a:spLocks noChangeShapeType="1"/>
            </p:cNvSpPr>
            <p:nvPr/>
          </p:nvSpPr>
          <p:spPr bwMode="auto">
            <a:xfrm>
              <a:off x="3792" y="3792"/>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20" name="Line 16"/>
            <p:cNvSpPr>
              <a:spLocks noChangeShapeType="1"/>
            </p:cNvSpPr>
            <p:nvPr/>
          </p:nvSpPr>
          <p:spPr bwMode="auto">
            <a:xfrm flipH="1">
              <a:off x="3792" y="3792"/>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807" name="Group 17"/>
          <p:cNvGrpSpPr>
            <a:grpSpLocks/>
          </p:cNvGrpSpPr>
          <p:nvPr/>
        </p:nvGrpSpPr>
        <p:grpSpPr bwMode="auto">
          <a:xfrm>
            <a:off x="5811838" y="4594225"/>
            <a:ext cx="311150" cy="204788"/>
            <a:chOff x="3786" y="4464"/>
            <a:chExt cx="147" cy="172"/>
          </a:xfrm>
        </p:grpSpPr>
        <p:sp>
          <p:nvSpPr>
            <p:cNvPr id="33815" name="Line 18"/>
            <p:cNvSpPr>
              <a:spLocks noChangeShapeType="1"/>
            </p:cNvSpPr>
            <p:nvPr/>
          </p:nvSpPr>
          <p:spPr bwMode="auto">
            <a:xfrm>
              <a:off x="3786" y="4565"/>
              <a:ext cx="81" cy="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6" name="Line 19"/>
            <p:cNvSpPr>
              <a:spLocks noChangeShapeType="1"/>
            </p:cNvSpPr>
            <p:nvPr/>
          </p:nvSpPr>
          <p:spPr bwMode="auto">
            <a:xfrm flipV="1">
              <a:off x="3867" y="4565"/>
              <a:ext cx="66" cy="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7" name="Line 20"/>
            <p:cNvSpPr>
              <a:spLocks noChangeShapeType="1"/>
            </p:cNvSpPr>
            <p:nvPr/>
          </p:nvSpPr>
          <p:spPr bwMode="auto">
            <a:xfrm>
              <a:off x="3840" y="44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8" name="Line 21"/>
            <p:cNvSpPr>
              <a:spLocks noChangeShapeType="1"/>
            </p:cNvSpPr>
            <p:nvPr/>
          </p:nvSpPr>
          <p:spPr bwMode="auto">
            <a:xfrm>
              <a:off x="3888" y="44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808" name="Group 22"/>
          <p:cNvGrpSpPr>
            <a:grpSpLocks/>
          </p:cNvGrpSpPr>
          <p:nvPr/>
        </p:nvGrpSpPr>
        <p:grpSpPr bwMode="auto">
          <a:xfrm>
            <a:off x="2484438" y="4600575"/>
            <a:ext cx="311150" cy="204788"/>
            <a:chOff x="3786" y="4464"/>
            <a:chExt cx="147" cy="172"/>
          </a:xfrm>
        </p:grpSpPr>
        <p:sp>
          <p:nvSpPr>
            <p:cNvPr id="33811" name="Line 23"/>
            <p:cNvSpPr>
              <a:spLocks noChangeShapeType="1"/>
            </p:cNvSpPr>
            <p:nvPr/>
          </p:nvSpPr>
          <p:spPr bwMode="auto">
            <a:xfrm>
              <a:off x="3786" y="4565"/>
              <a:ext cx="81" cy="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2" name="Line 24"/>
            <p:cNvSpPr>
              <a:spLocks noChangeShapeType="1"/>
            </p:cNvSpPr>
            <p:nvPr/>
          </p:nvSpPr>
          <p:spPr bwMode="auto">
            <a:xfrm flipV="1">
              <a:off x="3867" y="4565"/>
              <a:ext cx="66" cy="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3" name="Line 25"/>
            <p:cNvSpPr>
              <a:spLocks noChangeShapeType="1"/>
            </p:cNvSpPr>
            <p:nvPr/>
          </p:nvSpPr>
          <p:spPr bwMode="auto">
            <a:xfrm>
              <a:off x="3840" y="44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4" name="Line 26"/>
            <p:cNvSpPr>
              <a:spLocks noChangeShapeType="1"/>
            </p:cNvSpPr>
            <p:nvPr/>
          </p:nvSpPr>
          <p:spPr bwMode="auto">
            <a:xfrm>
              <a:off x="3888" y="44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3809" name="Text Box 27"/>
          <p:cNvSpPr txBox="1">
            <a:spLocks noChangeArrowheads="1"/>
          </p:cNvSpPr>
          <p:nvPr/>
        </p:nvSpPr>
        <p:spPr bwMode="auto">
          <a:xfrm>
            <a:off x="7315200" y="3543300"/>
            <a:ext cx="1355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i="1">
                <a:latin typeface="Myriad Roman" charset="0"/>
              </a:rPr>
              <a:t>|H</a:t>
            </a:r>
            <a:r>
              <a:rPr lang="en-US">
                <a:latin typeface="Myriad Roman" charset="0"/>
              </a:rPr>
              <a:t>(s</a:t>
            </a:r>
            <a:r>
              <a:rPr lang="en-US" i="1" baseline="-25000">
                <a:latin typeface="Myriad Roman" charset="0"/>
              </a:rPr>
              <a:t>x</a:t>
            </a:r>
            <a:r>
              <a:rPr lang="en-US">
                <a:latin typeface="Myriad Roman" charset="0"/>
              </a:rPr>
              <a:t>,s</a:t>
            </a:r>
            <a:r>
              <a:rPr lang="en-US" i="1" baseline="-25000">
                <a:latin typeface="Myriad Roman" charset="0"/>
              </a:rPr>
              <a:t>y</a:t>
            </a:r>
            <a:r>
              <a:rPr lang="en-US">
                <a:latin typeface="Myriad Roman" charset="0"/>
              </a:rPr>
              <a:t>)|</a:t>
            </a:r>
          </a:p>
        </p:txBody>
      </p:sp>
      <p:sp>
        <p:nvSpPr>
          <p:cNvPr id="33810" name="Text Box 28"/>
          <p:cNvSpPr txBox="1">
            <a:spLocks noChangeArrowheads="1"/>
          </p:cNvSpPr>
          <p:nvPr/>
        </p:nvSpPr>
        <p:spPr bwMode="auto">
          <a:xfrm>
            <a:off x="7378700" y="551497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i="1">
                <a:latin typeface="Myriad Roman" charset="0"/>
              </a:rPr>
              <a:t>|G</a:t>
            </a:r>
            <a:r>
              <a:rPr lang="en-US">
                <a:latin typeface="Myriad Roman" charset="0"/>
              </a:rPr>
              <a:t>(s</a:t>
            </a:r>
            <a:r>
              <a:rPr lang="en-US" i="1" baseline="-25000">
                <a:latin typeface="Myriad Roman" charset="0"/>
              </a:rPr>
              <a:t>x</a:t>
            </a:r>
            <a:r>
              <a:rPr lang="en-US">
                <a:latin typeface="Myriad Roman" charset="0"/>
              </a:rPr>
              <a:t>,s</a:t>
            </a:r>
            <a:r>
              <a:rPr lang="en-US" i="1" baseline="-25000">
                <a:latin typeface="Myriad Roman" charset="0"/>
              </a:rPr>
              <a:t>y</a:t>
            </a:r>
            <a:r>
              <a:rPr lang="en-US">
                <a:latin typeface="Myriad Roman" charset="0"/>
              </a:rPr>
              <a:t>)|</a:t>
            </a:r>
          </a:p>
        </p:txBody>
      </p:sp>
    </p:spTree>
    <p:extLst>
      <p:ext uri="{BB962C8B-B14F-4D97-AF65-F5344CB8AC3E}">
        <p14:creationId xmlns:p14="http://schemas.microsoft.com/office/powerpoint/2010/main" val="36984609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r>
              <a:rPr lang="en-US"/>
              <a:t>© 2006 Steve Marschner • </a:t>
            </a:r>
            <a:fld id="{42574B78-D90E-F745-88BC-7F6A79EA5E36}" type="slidenum">
              <a:rPr lang="en-US"/>
              <a:pPr/>
              <a:t>6</a:t>
            </a:fld>
            <a:endParaRPr lang="en-US"/>
          </a:p>
        </p:txBody>
      </p:sp>
      <p:sp>
        <p:nvSpPr>
          <p:cNvPr id="9219" name="Rectangle 2"/>
          <p:cNvSpPr>
            <a:spLocks noGrp="1" noChangeArrowheads="1"/>
          </p:cNvSpPr>
          <p:nvPr>
            <p:ph type="title"/>
          </p:nvPr>
        </p:nvSpPr>
        <p:spPr/>
        <p:txBody>
          <a:bodyPr/>
          <a:lstStyle/>
          <a:p>
            <a:pPr eaLnBrk="1" hangingPunct="1"/>
            <a:r>
              <a:rPr lang="en-US">
                <a:latin typeface="Gill Sans" charset="0"/>
              </a:rPr>
              <a:t>Reconstruction</a:t>
            </a:r>
          </a:p>
        </p:txBody>
      </p:sp>
      <p:sp>
        <p:nvSpPr>
          <p:cNvPr id="9220" name="Rectangle 3"/>
          <p:cNvSpPr>
            <a:spLocks noGrp="1" noChangeArrowheads="1"/>
          </p:cNvSpPr>
          <p:nvPr>
            <p:ph type="body" idx="1"/>
          </p:nvPr>
        </p:nvSpPr>
        <p:spPr/>
        <p:txBody>
          <a:bodyPr>
            <a:normAutofit/>
          </a:bodyPr>
          <a:lstStyle/>
          <a:p>
            <a:pPr eaLnBrk="1" hangingPunct="1"/>
            <a:r>
              <a:rPr lang="en-US" sz="2000" dirty="0">
                <a:latin typeface="Gill Sans" charset="0"/>
              </a:rPr>
              <a:t>Making samples back into a continuous function</a:t>
            </a:r>
          </a:p>
          <a:p>
            <a:pPr lvl="1" eaLnBrk="1" hangingPunct="1"/>
            <a:r>
              <a:rPr lang="en-US" sz="1800" dirty="0">
                <a:latin typeface="Gill Sans" charset="0"/>
              </a:rPr>
              <a:t>for output (need realizable method)</a:t>
            </a:r>
          </a:p>
          <a:p>
            <a:pPr lvl="1" eaLnBrk="1" hangingPunct="1"/>
            <a:r>
              <a:rPr lang="en-US" sz="1800" dirty="0">
                <a:latin typeface="Gill Sans" charset="0"/>
              </a:rPr>
              <a:t>for analysis or processing (need mathematical method)</a:t>
            </a:r>
          </a:p>
          <a:p>
            <a:pPr lvl="1" eaLnBrk="1" hangingPunct="1"/>
            <a:r>
              <a:rPr lang="en-US" sz="1800" dirty="0">
                <a:latin typeface="Gill Sans" charset="0"/>
              </a:rPr>
              <a:t>amounts to </a:t>
            </a:r>
            <a:r>
              <a:rPr lang="ja-JP" altLang="en-US" sz="1800" dirty="0">
                <a:latin typeface="Gill Sans" charset="0"/>
              </a:rPr>
              <a:t>“</a:t>
            </a:r>
            <a:r>
              <a:rPr lang="en-US" sz="1800" dirty="0">
                <a:latin typeface="Gill Sans" charset="0"/>
              </a:rPr>
              <a:t>guessing</a:t>
            </a:r>
            <a:r>
              <a:rPr lang="ja-JP" altLang="en-US" sz="1800" dirty="0">
                <a:latin typeface="Gill Sans" charset="0"/>
              </a:rPr>
              <a:t>”</a:t>
            </a:r>
            <a:r>
              <a:rPr lang="en-US" sz="1800" dirty="0">
                <a:latin typeface="Gill Sans" charset="0"/>
              </a:rPr>
              <a:t> what the function did in between</a:t>
            </a:r>
          </a:p>
        </p:txBody>
      </p:sp>
      <p:pic>
        <p:nvPicPr>
          <p:cNvPr id="9221" name="Picture 4"/>
          <p:cNvPicPr>
            <a:picLocks noChangeAspect="1" noChangeArrowheads="1"/>
          </p:cNvPicPr>
          <p:nvPr/>
        </p:nvPicPr>
        <p:blipFill>
          <a:blip r:embed="rId3">
            <a:extLst>
              <a:ext uri="{28A0092B-C50C-407E-A947-70E740481C1C}">
                <a14:useLocalDpi xmlns:a14="http://schemas.microsoft.com/office/drawing/2010/main" val="0"/>
              </a:ext>
            </a:extLst>
          </a:blip>
          <a:srcRect t="54390" r="23643" b="-984"/>
          <a:stretch>
            <a:fillRect/>
          </a:stretch>
        </p:blipFill>
        <p:spPr bwMode="auto">
          <a:xfrm>
            <a:off x="2406650" y="2994025"/>
            <a:ext cx="4038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5"/>
          <p:cNvSpPr txBox="1">
            <a:spLocks noChangeArrowheads="1"/>
          </p:cNvSpPr>
          <p:nvPr/>
        </p:nvSpPr>
        <p:spPr bwMode="auto">
          <a:xfrm rot="-5400000">
            <a:off x="7925594" y="5009357"/>
            <a:ext cx="21558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pPr algn="l"/>
            <a:r>
              <a:rPr lang="en-US" sz="1200"/>
              <a:t>[FvDFH fig.14.14b / Wolberg]</a:t>
            </a:r>
          </a:p>
        </p:txBody>
      </p:sp>
    </p:spTree>
    <p:extLst>
      <p:ext uri="{BB962C8B-B14F-4D97-AF65-F5344CB8AC3E}">
        <p14:creationId xmlns:p14="http://schemas.microsoft.com/office/powerpoint/2010/main" val="268884967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4294967295"/>
          </p:nvPr>
        </p:nvSpPr>
        <p:spPr>
          <a:xfrm>
            <a:off x="457200" y="609600"/>
            <a:ext cx="8229600" cy="5135563"/>
          </a:xfrm>
        </p:spPr>
        <p:txBody>
          <a:bodyPr/>
          <a:lstStyle/>
          <a:p>
            <a:pPr marL="0" eaLnBrk="1" hangingPunct="1">
              <a:buFont typeface="Arial" charset="0"/>
              <a:buNone/>
            </a:pPr>
            <a:r>
              <a:rPr lang="en-US" sz="3200" b="1">
                <a:solidFill>
                  <a:srgbClr val="17375E"/>
                </a:solidFill>
                <a:latin typeface="Calibri" charset="0"/>
                <a:cs typeface="Arial" charset="0"/>
              </a:rPr>
              <a:t>Why does the Gaussian give a nice smooth image, but the square filter give edgy artifacts?</a:t>
            </a:r>
          </a:p>
        </p:txBody>
      </p:sp>
      <p:pic>
        <p:nvPicPr>
          <p:cNvPr id="348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Box 7"/>
          <p:cNvSpPr txBox="1">
            <a:spLocks noChangeArrowheads="1"/>
          </p:cNvSpPr>
          <p:nvPr/>
        </p:nvSpPr>
        <p:spPr bwMode="auto">
          <a:xfrm>
            <a:off x="0" y="1981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800"/>
              <a:t>Gaussian</a:t>
            </a:r>
          </a:p>
        </p:txBody>
      </p:sp>
      <p:sp>
        <p:nvSpPr>
          <p:cNvPr id="34824" name="TextBox 8"/>
          <p:cNvSpPr txBox="1">
            <a:spLocks noChangeArrowheads="1"/>
          </p:cNvSpPr>
          <p:nvPr/>
        </p:nvSpPr>
        <p:spPr bwMode="auto">
          <a:xfrm>
            <a:off x="4648200" y="19812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800"/>
              <a:t>Box filter</a:t>
            </a:r>
          </a:p>
        </p:txBody>
      </p:sp>
      <p:sp>
        <p:nvSpPr>
          <p:cNvPr id="34825" name="TextBox 9"/>
          <p:cNvSpPr txBox="1">
            <a:spLocks noChangeArrowheads="1"/>
          </p:cNvSpPr>
          <p:nvPr/>
        </p:nvSpPr>
        <p:spPr bwMode="auto">
          <a:xfrm>
            <a:off x="3352800" y="0"/>
            <a:ext cx="1641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3200"/>
              <a:t>Filtering</a:t>
            </a:r>
          </a:p>
        </p:txBody>
      </p:sp>
    </p:spTree>
    <p:extLst>
      <p:ext uri="{BB962C8B-B14F-4D97-AF65-F5344CB8AC3E}">
        <p14:creationId xmlns:p14="http://schemas.microsoft.com/office/powerpoint/2010/main" val="147433307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t="10001" b="3999"/>
          <a:stretch>
            <a:fillRect/>
          </a:stretch>
        </p:blipFill>
        <p:spPr bwMode="auto">
          <a:xfrm>
            <a:off x="0" y="2133600"/>
            <a:ext cx="89789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7"/>
          <p:cNvSpPr txBox="1">
            <a:spLocks noChangeArrowheads="1"/>
          </p:cNvSpPr>
          <p:nvPr/>
        </p:nvSpPr>
        <p:spPr bwMode="auto">
          <a:xfrm>
            <a:off x="3657600" y="1524000"/>
            <a:ext cx="1485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a:t>Gaussian</a:t>
            </a:r>
          </a:p>
        </p:txBody>
      </p:sp>
      <p:sp>
        <p:nvSpPr>
          <p:cNvPr id="35844" name="Content Placeholder 8"/>
          <p:cNvSpPr>
            <a:spLocks noGrp="1"/>
          </p:cNvSpPr>
          <p:nvPr>
            <p:ph idx="4294967295"/>
          </p:nvPr>
        </p:nvSpPr>
        <p:spPr>
          <a:xfrm>
            <a:off x="457200" y="990600"/>
            <a:ext cx="8229600" cy="5135563"/>
          </a:xfrm>
        </p:spPr>
        <p:txBody>
          <a:bodyPr/>
          <a:lstStyle/>
          <a:p>
            <a:pPr eaLnBrk="1" hangingPunct="1"/>
            <a:endParaRPr lang="en-US" sz="3200">
              <a:latin typeface="Calibri" charset="0"/>
              <a:cs typeface="Arial" charset="0"/>
            </a:endParaRPr>
          </a:p>
        </p:txBody>
      </p:sp>
    </p:spTree>
    <p:extLst>
      <p:ext uri="{BB962C8B-B14F-4D97-AF65-F5344CB8AC3E}">
        <p14:creationId xmlns:p14="http://schemas.microsoft.com/office/powerpoint/2010/main" val="45423717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a:extLst>
              <a:ext uri="{28A0092B-C50C-407E-A947-70E740481C1C}">
                <a14:useLocalDpi xmlns:a14="http://schemas.microsoft.com/office/drawing/2010/main" val="0"/>
              </a:ext>
            </a:extLst>
          </a:blip>
          <a:srcRect l="4601" t="9814" r="3384" b="5122"/>
          <a:stretch>
            <a:fillRect/>
          </a:stretch>
        </p:blipFill>
        <p:spPr bwMode="auto">
          <a:xfrm>
            <a:off x="228600" y="2133600"/>
            <a:ext cx="868680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7"/>
          <p:cNvSpPr txBox="1">
            <a:spLocks noChangeArrowheads="1"/>
          </p:cNvSpPr>
          <p:nvPr/>
        </p:nvSpPr>
        <p:spPr bwMode="auto">
          <a:xfrm>
            <a:off x="3657600" y="1524000"/>
            <a:ext cx="1484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a:t>Box Filter</a:t>
            </a:r>
          </a:p>
        </p:txBody>
      </p:sp>
      <p:sp>
        <p:nvSpPr>
          <p:cNvPr id="36868" name="Content Placeholder 8"/>
          <p:cNvSpPr>
            <a:spLocks noGrp="1"/>
          </p:cNvSpPr>
          <p:nvPr>
            <p:ph idx="4294967295"/>
          </p:nvPr>
        </p:nvSpPr>
        <p:spPr>
          <a:xfrm>
            <a:off x="457200" y="990600"/>
            <a:ext cx="8229600" cy="5135563"/>
          </a:xfrm>
        </p:spPr>
        <p:txBody>
          <a:bodyPr/>
          <a:lstStyle/>
          <a:p>
            <a:pPr eaLnBrk="1" hangingPunct="1"/>
            <a:endParaRPr lang="en-US" sz="3200">
              <a:latin typeface="Calibri" charset="0"/>
              <a:cs typeface="Arial" charset="0"/>
            </a:endParaRPr>
          </a:p>
        </p:txBody>
      </p:sp>
    </p:spTree>
    <p:extLst>
      <p:ext uri="{BB962C8B-B14F-4D97-AF65-F5344CB8AC3E}">
        <p14:creationId xmlns:p14="http://schemas.microsoft.com/office/powerpoint/2010/main" val="41047576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p:txBody>
          <a:bodyPr/>
          <a:lstStyle/>
          <a:p>
            <a:pPr eaLnBrk="1" hangingPunct="1"/>
            <a:r>
              <a:rPr lang="en-US">
                <a:latin typeface="Calibri" charset="0"/>
                <a:cs typeface="Arial" charset="0"/>
              </a:rPr>
              <a:t>Fourier Transform pairs</a:t>
            </a:r>
          </a:p>
        </p:txBody>
      </p:sp>
      <p:pic>
        <p:nvPicPr>
          <p:cNvPr id="37891" name="Picture 3" descr="space-freq"/>
          <p:cNvPicPr>
            <a:picLocks noChangeAspect="1" noChangeArrowheads="1"/>
          </p:cNvPicPr>
          <p:nvPr/>
        </p:nvPicPr>
        <p:blipFill>
          <a:blip r:embed="rId4">
            <a:extLst>
              <a:ext uri="{28A0092B-C50C-407E-A947-70E740481C1C}">
                <a14:useLocalDpi xmlns:a14="http://schemas.microsoft.com/office/drawing/2010/main" val="0"/>
              </a:ext>
            </a:extLst>
          </a:blip>
          <a:srcRect b="29048"/>
          <a:stretch>
            <a:fillRect/>
          </a:stretch>
        </p:blipFill>
        <p:spPr bwMode="auto">
          <a:xfrm>
            <a:off x="1600200" y="1219200"/>
            <a:ext cx="5943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Edittex"/>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5919788" y="1562100"/>
            <a:ext cx="26146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Edittex"/>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2743200" y="1600200"/>
            <a:ext cx="48101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space-freq"/>
          <p:cNvPicPr>
            <a:picLocks noChangeAspect="1" noChangeArrowheads="1"/>
          </p:cNvPicPr>
          <p:nvPr/>
        </p:nvPicPr>
        <p:blipFill>
          <a:blip r:embed="rId4">
            <a:extLst>
              <a:ext uri="{28A0092B-C50C-407E-A947-70E740481C1C}">
                <a14:useLocalDpi xmlns:a14="http://schemas.microsoft.com/office/drawing/2010/main" val="0"/>
              </a:ext>
            </a:extLst>
          </a:blip>
          <a:srcRect t="12547" r="48718" b="59402"/>
          <a:stretch>
            <a:fillRect/>
          </a:stretch>
        </p:blipFill>
        <p:spPr bwMode="auto">
          <a:xfrm>
            <a:off x="4876800" y="4800600"/>
            <a:ext cx="3048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descr="space-freq"/>
          <p:cNvPicPr>
            <a:picLocks noChangeAspect="1" noChangeArrowheads="1"/>
          </p:cNvPicPr>
          <p:nvPr/>
        </p:nvPicPr>
        <p:blipFill>
          <a:blip r:embed="rId4">
            <a:extLst>
              <a:ext uri="{28A0092B-C50C-407E-A947-70E740481C1C}">
                <a14:useLocalDpi xmlns:a14="http://schemas.microsoft.com/office/drawing/2010/main" val="0"/>
              </a:ext>
            </a:extLst>
          </a:blip>
          <a:srcRect l="48718" t="15848" b="59402"/>
          <a:stretch>
            <a:fillRect/>
          </a:stretch>
        </p:blipFill>
        <p:spPr bwMode="auto">
          <a:xfrm>
            <a:off x="1295400" y="4953000"/>
            <a:ext cx="304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397130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atin typeface="Arial" charset="0"/>
              </a:rPr>
              <a:t>Low-pass, Band-pass, High-pass filters</a:t>
            </a:r>
          </a:p>
        </p:txBody>
      </p:sp>
      <p:graphicFrame>
        <p:nvGraphicFramePr>
          <p:cNvPr id="38915" name="Object 3"/>
          <p:cNvGraphicFramePr>
            <a:graphicFrameLocks noGrp="1" noChangeAspect="1"/>
          </p:cNvGraphicFramePr>
          <p:nvPr>
            <p:ph sz="half" idx="1"/>
          </p:nvPr>
        </p:nvGraphicFramePr>
        <p:xfrm>
          <a:off x="4953000" y="1487488"/>
          <a:ext cx="2133600" cy="1789112"/>
        </p:xfrm>
        <a:graphic>
          <a:graphicData uri="http://schemas.openxmlformats.org/presentationml/2006/ole">
            <mc:AlternateContent xmlns:mc="http://schemas.openxmlformats.org/markup-compatibility/2006">
              <mc:Choice xmlns:v="urn:schemas-microsoft-com:vml" Requires="v">
                <p:oleObj spid="_x0000_s270360" name="Paint Shop Pro Image" r:id="rId3" imgW="5502439" imgH="4614634" progId="PaintShopPro">
                  <p:embed/>
                </p:oleObj>
              </mc:Choice>
              <mc:Fallback>
                <p:oleObj name="Paint Shop Pro Image" r:id="rId3" imgW="5502439" imgH="4614634" progId="PaintShopPro">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l="32343" t="34782" r="35284" b="31885"/>
                      <a:stretch>
                        <a:fillRect/>
                      </a:stretch>
                    </p:blipFill>
                    <p:spPr bwMode="auto">
                      <a:xfrm>
                        <a:off x="4953000" y="1487488"/>
                        <a:ext cx="2133600" cy="178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16" name="Object 4"/>
          <p:cNvGraphicFramePr>
            <a:graphicFrameLocks noGrp="1" noChangeAspect="1"/>
          </p:cNvGraphicFramePr>
          <p:nvPr>
            <p:ph type="body" idx="4294967295"/>
          </p:nvPr>
        </p:nvGraphicFramePr>
        <p:xfrm>
          <a:off x="914400" y="3810000"/>
          <a:ext cx="6629400" cy="2274888"/>
        </p:xfrm>
        <a:graphic>
          <a:graphicData uri="http://schemas.openxmlformats.org/presentationml/2006/ole">
            <mc:AlternateContent xmlns:mc="http://schemas.openxmlformats.org/markup-compatibility/2006">
              <mc:Choice xmlns:v="urn:schemas-microsoft-com:vml" Requires="v">
                <p:oleObj spid="_x0000_s270361" name="Paint Shop Pro Image" r:id="rId5" imgW="5512195" imgH="2321951" progId="PaintShopPro">
                  <p:embed/>
                </p:oleObj>
              </mc:Choice>
              <mc:Fallback>
                <p:oleObj name="Paint Shop Pro Image" r:id="rId5" imgW="5512195" imgH="2321951" progId="PaintShopPro">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b="32719"/>
                      <a:stretch>
                        <a:fillRect/>
                      </a:stretch>
                    </p:blipFill>
                    <p:spPr bwMode="auto">
                      <a:xfrm>
                        <a:off x="914400" y="3810000"/>
                        <a:ext cx="6629400"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917" name="Object 5"/>
          <p:cNvGraphicFramePr>
            <a:graphicFrameLocks noGrp="1" noChangeAspect="1"/>
          </p:cNvGraphicFramePr>
          <p:nvPr>
            <p:ph sz="half" idx="2"/>
          </p:nvPr>
        </p:nvGraphicFramePr>
        <p:xfrm>
          <a:off x="1371600" y="1524000"/>
          <a:ext cx="3657600" cy="1770063"/>
        </p:xfrm>
        <a:graphic>
          <a:graphicData uri="http://schemas.openxmlformats.org/presentationml/2006/ole">
            <mc:AlternateContent xmlns:mc="http://schemas.openxmlformats.org/markup-compatibility/2006">
              <mc:Choice xmlns:v="urn:schemas-microsoft-com:vml" Requires="v">
                <p:oleObj spid="_x0000_s270362" name="Paint Shop Pro Image" r:id="rId7" imgW="5502439" imgH="4614634" progId="PaintShopPro">
                  <p:embed/>
                </p:oleObj>
              </mc:Choice>
              <mc:Fallback>
                <p:oleObj name="Paint Shop Pro Image" r:id="rId7" imgW="5502439" imgH="4614634" progId="PaintShopPro">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l="17999" t="-1242" r="20000" b="65474"/>
                      <a:stretch>
                        <a:fillRect/>
                      </a:stretch>
                    </p:blipFill>
                    <p:spPr bwMode="auto">
                      <a:xfrm>
                        <a:off x="1371600" y="1524000"/>
                        <a:ext cx="3657600" cy="177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18" name="Text Box 6"/>
          <p:cNvSpPr txBox="1">
            <a:spLocks noChangeArrowheads="1"/>
          </p:cNvSpPr>
          <p:nvPr/>
        </p:nvSpPr>
        <p:spPr bwMode="auto">
          <a:xfrm>
            <a:off x="2117725" y="1030288"/>
            <a:ext cx="147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t>low-pass:</a:t>
            </a:r>
          </a:p>
        </p:txBody>
      </p:sp>
      <p:sp>
        <p:nvSpPr>
          <p:cNvPr id="38919" name="Text Box 7"/>
          <p:cNvSpPr txBox="1">
            <a:spLocks noChangeArrowheads="1"/>
          </p:cNvSpPr>
          <p:nvPr/>
        </p:nvSpPr>
        <p:spPr bwMode="auto">
          <a:xfrm>
            <a:off x="1889125" y="3392488"/>
            <a:ext cx="3321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t>High-pass / band-pass:</a:t>
            </a:r>
          </a:p>
        </p:txBody>
      </p:sp>
    </p:spTree>
    <p:extLst>
      <p:ext uri="{BB962C8B-B14F-4D97-AF65-F5344CB8AC3E}">
        <p14:creationId xmlns:p14="http://schemas.microsoft.com/office/powerpoint/2010/main" val="312544257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atin typeface="Arial" charset="0"/>
              </a:rPr>
              <a:t>Edges in images</a:t>
            </a:r>
          </a:p>
        </p:txBody>
      </p:sp>
      <p:pic>
        <p:nvPicPr>
          <p:cNvPr id="39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86000"/>
            <a:ext cx="73914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4238085"/>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atin typeface="Arial" charset="0"/>
              </a:rPr>
              <a:t>What does blurring take away?</a:t>
            </a:r>
          </a:p>
        </p:txBody>
      </p:sp>
      <p:pic>
        <p:nvPicPr>
          <p:cNvPr id="40963" name="Picture 3" descr="le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1066800"/>
            <a:ext cx="497205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p:cNvSpPr txBox="1">
            <a:spLocks noChangeArrowheads="1"/>
          </p:cNvSpPr>
          <p:nvPr/>
        </p:nvSpPr>
        <p:spPr bwMode="auto">
          <a:xfrm>
            <a:off x="4121150" y="6124575"/>
            <a:ext cx="1169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t>original</a:t>
            </a:r>
          </a:p>
        </p:txBody>
      </p:sp>
    </p:spTree>
    <p:extLst>
      <p:ext uri="{BB962C8B-B14F-4D97-AF65-F5344CB8AC3E}">
        <p14:creationId xmlns:p14="http://schemas.microsoft.com/office/powerpoint/2010/main" val="139955188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lenaG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688" y="1066800"/>
            <a:ext cx="497205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p:nvPr>
        </p:nvSpPr>
        <p:spPr/>
        <p:txBody>
          <a:bodyPr/>
          <a:lstStyle/>
          <a:p>
            <a:r>
              <a:rPr lang="en-US">
                <a:latin typeface="Arial" charset="0"/>
              </a:rPr>
              <a:t>What does blurring take away?</a:t>
            </a:r>
          </a:p>
        </p:txBody>
      </p:sp>
      <p:sp>
        <p:nvSpPr>
          <p:cNvPr id="41988" name="Text Box 4"/>
          <p:cNvSpPr txBox="1">
            <a:spLocks noChangeArrowheads="1"/>
          </p:cNvSpPr>
          <p:nvPr/>
        </p:nvSpPr>
        <p:spPr bwMode="auto">
          <a:xfrm>
            <a:off x="2895600" y="6124575"/>
            <a:ext cx="3676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r>
              <a:rPr lang="en-US"/>
              <a:t>smoothed (5x5 Gaussian)</a:t>
            </a:r>
          </a:p>
        </p:txBody>
      </p:sp>
    </p:spTree>
    <p:extLst>
      <p:ext uri="{BB962C8B-B14F-4D97-AF65-F5344CB8AC3E}">
        <p14:creationId xmlns:p14="http://schemas.microsoft.com/office/powerpoint/2010/main" val="42516905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lena4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863" y="1066800"/>
            <a:ext cx="497205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p:nvPr>
        </p:nvSpPr>
        <p:spPr/>
        <p:txBody>
          <a:bodyPr/>
          <a:lstStyle/>
          <a:p>
            <a:r>
              <a:rPr lang="en-US">
                <a:latin typeface="Arial" charset="0"/>
              </a:rPr>
              <a:t>High-Pass filter</a:t>
            </a:r>
          </a:p>
        </p:txBody>
      </p:sp>
      <p:sp>
        <p:nvSpPr>
          <p:cNvPr id="43012" name="Text Box 4"/>
          <p:cNvSpPr txBox="1">
            <a:spLocks noChangeArrowheads="1"/>
          </p:cNvSpPr>
          <p:nvPr/>
        </p:nvSpPr>
        <p:spPr bwMode="auto">
          <a:xfrm>
            <a:off x="3305175" y="6019800"/>
            <a:ext cx="2847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r>
              <a:rPr lang="en-US"/>
              <a:t>smoothed – original</a:t>
            </a:r>
          </a:p>
        </p:txBody>
      </p:sp>
    </p:spTree>
    <p:extLst>
      <p:ext uri="{BB962C8B-B14F-4D97-AF65-F5344CB8AC3E}">
        <p14:creationId xmlns:p14="http://schemas.microsoft.com/office/powerpoint/2010/main" val="202683593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atin typeface="Arial" charset="0"/>
              </a:rPr>
              <a:t>Band-pass filtering</a:t>
            </a:r>
          </a:p>
        </p:txBody>
      </p:sp>
      <p:sp>
        <p:nvSpPr>
          <p:cNvPr id="44035" name="Rectangle 3"/>
          <p:cNvSpPr>
            <a:spLocks noGrp="1" noChangeArrowheads="1"/>
          </p:cNvSpPr>
          <p:nvPr>
            <p:ph type="body" idx="1"/>
          </p:nvPr>
        </p:nvSpPr>
        <p:spPr>
          <a:xfrm>
            <a:off x="685800" y="5486400"/>
            <a:ext cx="8001000" cy="1143000"/>
          </a:xfrm>
        </p:spPr>
        <p:txBody>
          <a:bodyPr/>
          <a:lstStyle/>
          <a:p>
            <a:pPr algn="ctr"/>
            <a:r>
              <a:rPr lang="en-US">
                <a:latin typeface="Arial" charset="0"/>
              </a:rPr>
              <a:t>Laplacian Pyramid (subband images)</a:t>
            </a:r>
          </a:p>
          <a:p>
            <a:pPr algn="ctr"/>
            <a:r>
              <a:rPr lang="en-US" sz="2000">
                <a:latin typeface="Arial" charset="0"/>
              </a:rPr>
              <a:t>Created from Gaussian pyramid by subtraction</a:t>
            </a:r>
          </a:p>
        </p:txBody>
      </p:sp>
      <p:graphicFrame>
        <p:nvGraphicFramePr>
          <p:cNvPr id="44036" name="Object 4"/>
          <p:cNvGraphicFramePr>
            <a:graphicFrameLocks noChangeAspect="1"/>
          </p:cNvGraphicFramePr>
          <p:nvPr/>
        </p:nvGraphicFramePr>
        <p:xfrm>
          <a:off x="531813" y="1533525"/>
          <a:ext cx="8156575" cy="3952875"/>
        </p:xfrm>
        <a:graphic>
          <a:graphicData uri="http://schemas.openxmlformats.org/presentationml/2006/ole">
            <mc:AlternateContent xmlns:mc="http://schemas.openxmlformats.org/markup-compatibility/2006">
              <mc:Choice xmlns:v="urn:schemas-microsoft-com:vml" Requires="v">
                <p:oleObj spid="_x0000_s275466" name="Photo Editor Photo" r:id="rId3" imgW="6780952" imgH="3285714" progId="MSPhotoEd.3">
                  <p:embed/>
                </p:oleObj>
              </mc:Choice>
              <mc:Fallback>
                <p:oleObj name="Photo Editor Photo" r:id="rId3" imgW="6780952" imgH="328571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813" y="1533525"/>
                        <a:ext cx="8156575" cy="395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4037" name="Rectangle 5"/>
          <p:cNvSpPr>
            <a:spLocks noChangeArrowheads="1"/>
          </p:cNvSpPr>
          <p:nvPr/>
        </p:nvSpPr>
        <p:spPr bwMode="auto">
          <a:xfrm>
            <a:off x="685800" y="9906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pPr>
            <a:r>
              <a:rPr lang="en-US" sz="2800"/>
              <a:t>Gaussian Pyramid (low-pass images)</a:t>
            </a:r>
          </a:p>
        </p:txBody>
      </p:sp>
      <p:sp>
        <p:nvSpPr>
          <p:cNvPr id="506886" name="Rectangle 6"/>
          <p:cNvSpPr>
            <a:spLocks noChangeArrowheads="1"/>
          </p:cNvSpPr>
          <p:nvPr/>
        </p:nvSpPr>
        <p:spPr bwMode="auto">
          <a:xfrm>
            <a:off x="152400" y="3276600"/>
            <a:ext cx="8686800" cy="3200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Tree>
    <p:extLst>
      <p:ext uri="{BB962C8B-B14F-4D97-AF65-F5344CB8AC3E}">
        <p14:creationId xmlns:p14="http://schemas.microsoft.com/office/powerpoint/2010/main" val="41155372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068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8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atin typeface="Arial" charset="0"/>
                <a:cs typeface="Arial" charset="0"/>
              </a:rPr>
              <a:t>1D Example: Audio</a:t>
            </a:r>
            <a:endParaRPr lang="ru-RU">
              <a:latin typeface="Arial" charset="0"/>
              <a:cs typeface="Arial" charset="0"/>
            </a:endParaRPr>
          </a:p>
        </p:txBody>
      </p:sp>
      <p:pic>
        <p:nvPicPr>
          <p:cNvPr id="10243" name="Picture 7"/>
          <p:cNvPicPr>
            <a:picLocks noChangeAspect="1" noChangeArrowheads="1"/>
          </p:cNvPicPr>
          <p:nvPr/>
        </p:nvPicPr>
        <p:blipFill>
          <a:blip r:embed="rId2">
            <a:extLst>
              <a:ext uri="{28A0092B-C50C-407E-A947-70E740481C1C}">
                <a14:useLocalDpi xmlns:a14="http://schemas.microsoft.com/office/drawing/2010/main" val="0"/>
              </a:ext>
            </a:extLst>
          </a:blip>
          <a:srcRect t="50000" b="4724"/>
          <a:stretch>
            <a:fillRect/>
          </a:stretch>
        </p:blipFill>
        <p:spPr bwMode="auto">
          <a:xfrm>
            <a:off x="1143000" y="1606550"/>
            <a:ext cx="6629400"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8"/>
          <p:cNvSpPr txBox="1">
            <a:spLocks noChangeArrowheads="1"/>
          </p:cNvSpPr>
          <p:nvPr/>
        </p:nvSpPr>
        <p:spPr bwMode="auto">
          <a:xfrm>
            <a:off x="2039938" y="5257800"/>
            <a:ext cx="64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r>
              <a:rPr lang="en-US" sz="2400">
                <a:cs typeface="Arial" charset="0"/>
              </a:rPr>
              <a:t>low</a:t>
            </a:r>
            <a:endParaRPr lang="ru-RU" sz="2400">
              <a:cs typeface="Arial" charset="0"/>
            </a:endParaRPr>
          </a:p>
        </p:txBody>
      </p:sp>
      <p:sp>
        <p:nvSpPr>
          <p:cNvPr id="10245" name="Text Box 9"/>
          <p:cNvSpPr txBox="1">
            <a:spLocks noChangeArrowheads="1"/>
          </p:cNvSpPr>
          <p:nvPr/>
        </p:nvSpPr>
        <p:spPr bwMode="auto">
          <a:xfrm>
            <a:off x="5519738" y="52578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r>
              <a:rPr lang="en-US" sz="2400">
                <a:cs typeface="Arial" charset="0"/>
              </a:rPr>
              <a:t>high</a:t>
            </a:r>
            <a:endParaRPr lang="ru-RU" sz="2400">
              <a:cs typeface="Arial" charset="0"/>
            </a:endParaRPr>
          </a:p>
        </p:txBody>
      </p:sp>
      <p:sp>
        <p:nvSpPr>
          <p:cNvPr id="10246" name="Text Box 10"/>
          <p:cNvSpPr txBox="1">
            <a:spLocks noChangeArrowheads="1"/>
          </p:cNvSpPr>
          <p:nvPr/>
        </p:nvSpPr>
        <p:spPr bwMode="auto">
          <a:xfrm>
            <a:off x="3200400" y="5638800"/>
            <a:ext cx="1763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r>
              <a:rPr lang="en-US" sz="2400">
                <a:cs typeface="Arial" charset="0"/>
              </a:rPr>
              <a:t>frequencies</a:t>
            </a:r>
            <a:endParaRPr lang="ru-RU" sz="2400">
              <a:cs typeface="Arial" charset="0"/>
            </a:endParaRPr>
          </a:p>
        </p:txBody>
      </p:sp>
    </p:spTree>
    <p:extLst>
      <p:ext uri="{BB962C8B-B14F-4D97-AF65-F5344CB8AC3E}">
        <p14:creationId xmlns:p14="http://schemas.microsoft.com/office/powerpoint/2010/main" val="58419280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atin typeface="Arial" charset="0"/>
              </a:rPr>
              <a:t>Laplacian Pyramid</a:t>
            </a:r>
          </a:p>
        </p:txBody>
      </p:sp>
      <p:sp>
        <p:nvSpPr>
          <p:cNvPr id="45059" name="Rectangle 3"/>
          <p:cNvSpPr>
            <a:spLocks noGrp="1" noChangeArrowheads="1"/>
          </p:cNvSpPr>
          <p:nvPr>
            <p:ph type="body" idx="1"/>
          </p:nvPr>
        </p:nvSpPr>
        <p:spPr>
          <a:xfrm>
            <a:off x="685800" y="5486400"/>
            <a:ext cx="8001000" cy="1143000"/>
          </a:xfrm>
        </p:spPr>
        <p:txBody>
          <a:bodyPr/>
          <a:lstStyle/>
          <a:p>
            <a:r>
              <a:rPr lang="en-US" sz="3200">
                <a:latin typeface="Arial" charset="0"/>
              </a:rPr>
              <a:t>How can we reconstruct (collapse) this pyramid into the original image?</a:t>
            </a:r>
          </a:p>
        </p:txBody>
      </p:sp>
      <p:graphicFrame>
        <p:nvGraphicFramePr>
          <p:cNvPr id="45060" name="Object 4"/>
          <p:cNvGraphicFramePr>
            <a:graphicFrameLocks noChangeAspect="1"/>
          </p:cNvGraphicFramePr>
          <p:nvPr/>
        </p:nvGraphicFramePr>
        <p:xfrm>
          <a:off x="531813" y="1533525"/>
          <a:ext cx="8156575" cy="3952875"/>
        </p:xfrm>
        <a:graphic>
          <a:graphicData uri="http://schemas.openxmlformats.org/presentationml/2006/ole">
            <mc:AlternateContent xmlns:mc="http://schemas.openxmlformats.org/markup-compatibility/2006">
              <mc:Choice xmlns:v="urn:schemas-microsoft-com:vml" Requires="v">
                <p:oleObj spid="_x0000_s276490" name="Photo Editor Photo" r:id="rId3" imgW="6780952" imgH="3285714" progId="MSPhotoEd.3">
                  <p:embed/>
                </p:oleObj>
              </mc:Choice>
              <mc:Fallback>
                <p:oleObj name="Photo Editor Photo" r:id="rId3" imgW="6780952" imgH="328571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813" y="1533525"/>
                        <a:ext cx="8156575" cy="395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5061" name="Rectangle 5"/>
          <p:cNvSpPr>
            <a:spLocks noChangeArrowheads="1"/>
          </p:cNvSpPr>
          <p:nvPr/>
        </p:nvSpPr>
        <p:spPr bwMode="auto">
          <a:xfrm>
            <a:off x="533400" y="1524000"/>
            <a:ext cx="5791200" cy="182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45062" name="Rectangle 6"/>
          <p:cNvSpPr>
            <a:spLocks noChangeArrowheads="1"/>
          </p:cNvSpPr>
          <p:nvPr/>
        </p:nvSpPr>
        <p:spPr bwMode="auto">
          <a:xfrm>
            <a:off x="6553200" y="3429000"/>
            <a:ext cx="1981200" cy="2133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45063" name="Rectangle 7"/>
          <p:cNvSpPr>
            <a:spLocks noChangeArrowheads="1"/>
          </p:cNvSpPr>
          <p:nvPr/>
        </p:nvSpPr>
        <p:spPr bwMode="auto">
          <a:xfrm>
            <a:off x="762000" y="914400"/>
            <a:ext cx="8001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pPr>
            <a:endParaRPr lang="ru-RU" sz="3200"/>
          </a:p>
        </p:txBody>
      </p:sp>
      <p:sp>
        <p:nvSpPr>
          <p:cNvPr id="45064" name="Text Box 8"/>
          <p:cNvSpPr txBox="1">
            <a:spLocks noChangeArrowheads="1"/>
          </p:cNvSpPr>
          <p:nvPr/>
        </p:nvSpPr>
        <p:spPr bwMode="auto">
          <a:xfrm>
            <a:off x="6689725" y="1371600"/>
            <a:ext cx="155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t>Need this!</a:t>
            </a:r>
          </a:p>
        </p:txBody>
      </p:sp>
      <p:sp>
        <p:nvSpPr>
          <p:cNvPr id="507913" name="Rectangle 9"/>
          <p:cNvSpPr>
            <a:spLocks noChangeArrowheads="1"/>
          </p:cNvSpPr>
          <p:nvPr/>
        </p:nvSpPr>
        <p:spPr bwMode="auto">
          <a:xfrm>
            <a:off x="6019800" y="1371600"/>
            <a:ext cx="2590800" cy="2438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ru-RU"/>
          </a:p>
        </p:txBody>
      </p:sp>
      <p:sp>
        <p:nvSpPr>
          <p:cNvPr id="45066" name="Text Box 10"/>
          <p:cNvSpPr txBox="1">
            <a:spLocks noChangeArrowheads="1"/>
          </p:cNvSpPr>
          <p:nvPr/>
        </p:nvSpPr>
        <p:spPr bwMode="auto">
          <a:xfrm>
            <a:off x="1201738" y="2057400"/>
            <a:ext cx="12366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t>Original</a:t>
            </a:r>
          </a:p>
          <a:p>
            <a:r>
              <a:rPr lang="en-US"/>
              <a:t>image</a:t>
            </a:r>
          </a:p>
        </p:txBody>
      </p:sp>
      <p:sp>
        <p:nvSpPr>
          <p:cNvPr id="45067" name="Rectangle 11"/>
          <p:cNvSpPr>
            <a:spLocks noChangeArrowheads="1"/>
          </p:cNvSpPr>
          <p:nvPr/>
        </p:nvSpPr>
        <p:spPr bwMode="auto">
          <a:xfrm>
            <a:off x="990600" y="1600200"/>
            <a:ext cx="16002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Tree>
    <p:extLst>
      <p:ext uri="{BB962C8B-B14F-4D97-AF65-F5344CB8AC3E}">
        <p14:creationId xmlns:p14="http://schemas.microsoft.com/office/powerpoint/2010/main" val="23553712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079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atin typeface="Arial" charset="0"/>
              </a:rPr>
              <a:t>Why Laplacian?</a:t>
            </a:r>
            <a:endParaRPr lang="ru-RU">
              <a:latin typeface="Arial" charset="0"/>
            </a:endParaRPr>
          </a:p>
        </p:txBody>
      </p:sp>
      <p:sp>
        <p:nvSpPr>
          <p:cNvPr id="46083" name="Text Box 4"/>
          <p:cNvSpPr txBox="1">
            <a:spLocks noChangeArrowheads="1"/>
          </p:cNvSpPr>
          <p:nvPr/>
        </p:nvSpPr>
        <p:spPr bwMode="auto">
          <a:xfrm>
            <a:off x="6319838" y="5486400"/>
            <a:ext cx="2444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r>
              <a:rPr lang="en-US" sz="1800"/>
              <a:t>Laplacian of Gaussian</a:t>
            </a:r>
          </a:p>
        </p:txBody>
      </p:sp>
      <p:sp>
        <p:nvSpPr>
          <p:cNvPr id="46084" name="Text Box 5"/>
          <p:cNvSpPr txBox="1">
            <a:spLocks noChangeArrowheads="1"/>
          </p:cNvSpPr>
          <p:nvPr/>
        </p:nvSpPr>
        <p:spPr bwMode="auto">
          <a:xfrm>
            <a:off x="838200" y="4572000"/>
            <a:ext cx="1149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r>
              <a:rPr lang="en-US" sz="1800"/>
              <a:t>Gaussian</a:t>
            </a:r>
          </a:p>
        </p:txBody>
      </p:sp>
      <p:sp>
        <p:nvSpPr>
          <p:cNvPr id="46085" name="Freeform 6"/>
          <p:cNvSpPr>
            <a:spLocks/>
          </p:cNvSpPr>
          <p:nvPr/>
        </p:nvSpPr>
        <p:spPr bwMode="auto">
          <a:xfrm>
            <a:off x="3048000" y="4357688"/>
            <a:ext cx="2895600" cy="1066800"/>
          </a:xfrm>
          <a:custGeom>
            <a:avLst/>
            <a:gdLst>
              <a:gd name="T0" fmla="*/ 0 w 1824"/>
              <a:gd name="T1" fmla="*/ 2147483647 h 672"/>
              <a:gd name="T2" fmla="*/ 2147483647 w 1824"/>
              <a:gd name="T3" fmla="*/ 2147483647 h 672"/>
              <a:gd name="T4" fmla="*/ 2147483647 w 1824"/>
              <a:gd name="T5" fmla="*/ 2147483647 h 672"/>
              <a:gd name="T6" fmla="*/ 2147483647 w 1824"/>
              <a:gd name="T7" fmla="*/ 0 h 672"/>
              <a:gd name="T8" fmla="*/ 0 w 1824"/>
              <a:gd name="T9" fmla="*/ 2147483647 h 672"/>
              <a:gd name="T10" fmla="*/ 0 60000 65536"/>
              <a:gd name="T11" fmla="*/ 0 60000 65536"/>
              <a:gd name="T12" fmla="*/ 0 60000 65536"/>
              <a:gd name="T13" fmla="*/ 0 60000 65536"/>
              <a:gd name="T14" fmla="*/ 0 60000 65536"/>
              <a:gd name="T15" fmla="*/ 0 w 1824"/>
              <a:gd name="T16" fmla="*/ 0 h 672"/>
              <a:gd name="T17" fmla="*/ 1824 w 1824"/>
              <a:gd name="T18" fmla="*/ 672 h 672"/>
            </a:gdLst>
            <a:ahLst/>
            <a:cxnLst>
              <a:cxn ang="T10">
                <a:pos x="T0" y="T1"/>
              </a:cxn>
              <a:cxn ang="T11">
                <a:pos x="T2" y="T3"/>
              </a:cxn>
              <a:cxn ang="T12">
                <a:pos x="T4" y="T5"/>
              </a:cxn>
              <a:cxn ang="T13">
                <a:pos x="T6" y="T7"/>
              </a:cxn>
              <a:cxn ang="T14">
                <a:pos x="T8" y="T9"/>
              </a:cxn>
            </a:cxnLst>
            <a:rect l="T15" t="T16" r="T17" b="T18"/>
            <a:pathLst>
              <a:path w="1824" h="672">
                <a:moveTo>
                  <a:pt x="0" y="288"/>
                </a:moveTo>
                <a:lnTo>
                  <a:pt x="816" y="672"/>
                </a:lnTo>
                <a:lnTo>
                  <a:pt x="1824" y="384"/>
                </a:lnTo>
                <a:lnTo>
                  <a:pt x="1008" y="0"/>
                </a:lnTo>
                <a:lnTo>
                  <a:pt x="0" y="288"/>
                </a:lnTo>
                <a:close/>
              </a:path>
            </a:pathLst>
          </a:custGeom>
          <a:solidFill>
            <a:srgbClr val="EAEAEA"/>
          </a:solidFill>
          <a:ln w="9525">
            <a:solidFill>
              <a:schemeClr val="tx1"/>
            </a:solidFill>
            <a:round/>
            <a:headEnd/>
            <a:tailEnd/>
          </a:ln>
        </p:spPr>
        <p:txBody>
          <a:bodyPr/>
          <a:lstStyle/>
          <a:p>
            <a:endParaRPr lang="en-US"/>
          </a:p>
        </p:txBody>
      </p:sp>
      <p:sp>
        <p:nvSpPr>
          <p:cNvPr id="46086" name="Freeform 7"/>
          <p:cNvSpPr>
            <a:spLocks/>
          </p:cNvSpPr>
          <p:nvPr/>
        </p:nvSpPr>
        <p:spPr bwMode="auto">
          <a:xfrm>
            <a:off x="4343400" y="1614488"/>
            <a:ext cx="228600" cy="84137"/>
          </a:xfrm>
          <a:custGeom>
            <a:avLst/>
            <a:gdLst>
              <a:gd name="T0" fmla="*/ 0 w 1824"/>
              <a:gd name="T1" fmla="*/ 565261288 h 672"/>
              <a:gd name="T2" fmla="*/ 1606358790 w 1824"/>
              <a:gd name="T3" fmla="*/ 1318932363 h 672"/>
              <a:gd name="T4" fmla="*/ 2147483647 w 1824"/>
              <a:gd name="T5" fmla="*/ 753671075 h 672"/>
              <a:gd name="T6" fmla="*/ 1984340242 w 1824"/>
              <a:gd name="T7" fmla="*/ 0 h 672"/>
              <a:gd name="T8" fmla="*/ 0 w 1824"/>
              <a:gd name="T9" fmla="*/ 565261288 h 672"/>
              <a:gd name="T10" fmla="*/ 0 60000 65536"/>
              <a:gd name="T11" fmla="*/ 0 60000 65536"/>
              <a:gd name="T12" fmla="*/ 0 60000 65536"/>
              <a:gd name="T13" fmla="*/ 0 60000 65536"/>
              <a:gd name="T14" fmla="*/ 0 60000 65536"/>
              <a:gd name="T15" fmla="*/ 0 w 1824"/>
              <a:gd name="T16" fmla="*/ 0 h 672"/>
              <a:gd name="T17" fmla="*/ 1824 w 1824"/>
              <a:gd name="T18" fmla="*/ 672 h 672"/>
            </a:gdLst>
            <a:ahLst/>
            <a:cxnLst>
              <a:cxn ang="T10">
                <a:pos x="T0" y="T1"/>
              </a:cxn>
              <a:cxn ang="T11">
                <a:pos x="T2" y="T3"/>
              </a:cxn>
              <a:cxn ang="T12">
                <a:pos x="T4" y="T5"/>
              </a:cxn>
              <a:cxn ang="T13">
                <a:pos x="T6" y="T7"/>
              </a:cxn>
              <a:cxn ang="T14">
                <a:pos x="T8" y="T9"/>
              </a:cxn>
            </a:cxnLst>
            <a:rect l="T15" t="T16" r="T17" b="T18"/>
            <a:pathLst>
              <a:path w="1824" h="672">
                <a:moveTo>
                  <a:pt x="0" y="288"/>
                </a:moveTo>
                <a:lnTo>
                  <a:pt x="816" y="672"/>
                </a:lnTo>
                <a:lnTo>
                  <a:pt x="1824" y="384"/>
                </a:lnTo>
                <a:lnTo>
                  <a:pt x="1008" y="0"/>
                </a:lnTo>
                <a:lnTo>
                  <a:pt x="0" y="288"/>
                </a:lnTo>
                <a:close/>
              </a:path>
            </a:pathLst>
          </a:custGeom>
          <a:solidFill>
            <a:srgbClr val="EAEAEA"/>
          </a:solidFill>
          <a:ln w="9525">
            <a:solidFill>
              <a:schemeClr val="tx1"/>
            </a:solidFill>
            <a:round/>
            <a:headEnd/>
            <a:tailEnd/>
          </a:ln>
        </p:spPr>
        <p:txBody>
          <a:bodyPr/>
          <a:lstStyle/>
          <a:p>
            <a:endParaRPr lang="en-US"/>
          </a:p>
        </p:txBody>
      </p:sp>
      <p:sp>
        <p:nvSpPr>
          <p:cNvPr id="46087" name="Line 8"/>
          <p:cNvSpPr>
            <a:spLocks noChangeShapeType="1"/>
          </p:cNvSpPr>
          <p:nvPr/>
        </p:nvSpPr>
        <p:spPr bwMode="auto">
          <a:xfrm>
            <a:off x="4343400" y="1662113"/>
            <a:ext cx="0" cy="3214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88" name="Line 9"/>
          <p:cNvSpPr>
            <a:spLocks noChangeShapeType="1"/>
          </p:cNvSpPr>
          <p:nvPr/>
        </p:nvSpPr>
        <p:spPr bwMode="auto">
          <a:xfrm>
            <a:off x="4572000" y="1666875"/>
            <a:ext cx="0" cy="32146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89" name="Line 10"/>
          <p:cNvSpPr>
            <a:spLocks noChangeShapeType="1"/>
          </p:cNvSpPr>
          <p:nvPr/>
        </p:nvSpPr>
        <p:spPr bwMode="auto">
          <a:xfrm>
            <a:off x="4457700" y="1700213"/>
            <a:ext cx="0" cy="3214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90" name="Freeform 11"/>
          <p:cNvSpPr>
            <a:spLocks/>
          </p:cNvSpPr>
          <p:nvPr/>
        </p:nvSpPr>
        <p:spPr bwMode="auto">
          <a:xfrm>
            <a:off x="4343400" y="1646238"/>
            <a:ext cx="114300" cy="3270250"/>
          </a:xfrm>
          <a:custGeom>
            <a:avLst/>
            <a:gdLst>
              <a:gd name="T0" fmla="*/ 0 w 72"/>
              <a:gd name="T1" fmla="*/ 2147483647 h 2060"/>
              <a:gd name="T2" fmla="*/ 0 w 72"/>
              <a:gd name="T3" fmla="*/ 0 h 2060"/>
              <a:gd name="T4" fmla="*/ 2147483647 w 72"/>
              <a:gd name="T5" fmla="*/ 2147483647 h 2060"/>
              <a:gd name="T6" fmla="*/ 2147483647 w 72"/>
              <a:gd name="T7" fmla="*/ 2147483647 h 2060"/>
              <a:gd name="T8" fmla="*/ 0 w 72"/>
              <a:gd name="T9" fmla="*/ 2147483647 h 2060"/>
              <a:gd name="T10" fmla="*/ 0 60000 65536"/>
              <a:gd name="T11" fmla="*/ 0 60000 65536"/>
              <a:gd name="T12" fmla="*/ 0 60000 65536"/>
              <a:gd name="T13" fmla="*/ 0 60000 65536"/>
              <a:gd name="T14" fmla="*/ 0 60000 65536"/>
              <a:gd name="T15" fmla="*/ 0 w 72"/>
              <a:gd name="T16" fmla="*/ 0 h 2060"/>
              <a:gd name="T17" fmla="*/ 72 w 72"/>
              <a:gd name="T18" fmla="*/ 2060 h 2060"/>
            </a:gdLst>
            <a:ahLst/>
            <a:cxnLst>
              <a:cxn ang="T10">
                <a:pos x="T0" y="T1"/>
              </a:cxn>
              <a:cxn ang="T11">
                <a:pos x="T2" y="T3"/>
              </a:cxn>
              <a:cxn ang="T12">
                <a:pos x="T4" y="T5"/>
              </a:cxn>
              <a:cxn ang="T13">
                <a:pos x="T6" y="T7"/>
              </a:cxn>
              <a:cxn ang="T14">
                <a:pos x="T8" y="T9"/>
              </a:cxn>
            </a:cxnLst>
            <a:rect l="T15" t="T16" r="T17" b="T18"/>
            <a:pathLst>
              <a:path w="72" h="2060">
                <a:moveTo>
                  <a:pt x="0" y="2036"/>
                </a:moveTo>
                <a:lnTo>
                  <a:pt x="0" y="0"/>
                </a:lnTo>
                <a:lnTo>
                  <a:pt x="72" y="36"/>
                </a:lnTo>
                <a:lnTo>
                  <a:pt x="72" y="2060"/>
                </a:lnTo>
                <a:lnTo>
                  <a:pt x="0" y="2036"/>
                </a:lnTo>
                <a:close/>
              </a:path>
            </a:pathLst>
          </a:custGeom>
          <a:solidFill>
            <a:srgbClr val="EAEAEA"/>
          </a:solidFill>
          <a:ln w="9525">
            <a:solidFill>
              <a:schemeClr val="tx1"/>
            </a:solidFill>
            <a:round/>
            <a:headEnd/>
            <a:tailEnd/>
          </a:ln>
        </p:spPr>
        <p:txBody>
          <a:bodyPr/>
          <a:lstStyle/>
          <a:p>
            <a:endParaRPr lang="en-US"/>
          </a:p>
        </p:txBody>
      </p:sp>
      <p:sp>
        <p:nvSpPr>
          <p:cNvPr id="46091" name="Freeform 12"/>
          <p:cNvSpPr>
            <a:spLocks/>
          </p:cNvSpPr>
          <p:nvPr/>
        </p:nvSpPr>
        <p:spPr bwMode="auto">
          <a:xfrm>
            <a:off x="4457700" y="1665288"/>
            <a:ext cx="114300" cy="3244850"/>
          </a:xfrm>
          <a:custGeom>
            <a:avLst/>
            <a:gdLst>
              <a:gd name="T0" fmla="*/ 0 w 72"/>
              <a:gd name="T1" fmla="*/ 2147483647 h 2044"/>
              <a:gd name="T2" fmla="*/ 0 w 72"/>
              <a:gd name="T3" fmla="*/ 2147483647 h 2044"/>
              <a:gd name="T4" fmla="*/ 2147483647 w 72"/>
              <a:gd name="T5" fmla="*/ 2147483647 h 2044"/>
              <a:gd name="T6" fmla="*/ 2147483647 w 72"/>
              <a:gd name="T7" fmla="*/ 0 h 2044"/>
              <a:gd name="T8" fmla="*/ 0 w 72"/>
              <a:gd name="T9" fmla="*/ 2147483647 h 2044"/>
              <a:gd name="T10" fmla="*/ 0 60000 65536"/>
              <a:gd name="T11" fmla="*/ 0 60000 65536"/>
              <a:gd name="T12" fmla="*/ 0 60000 65536"/>
              <a:gd name="T13" fmla="*/ 0 60000 65536"/>
              <a:gd name="T14" fmla="*/ 0 60000 65536"/>
              <a:gd name="T15" fmla="*/ 0 w 72"/>
              <a:gd name="T16" fmla="*/ 0 h 2044"/>
              <a:gd name="T17" fmla="*/ 72 w 72"/>
              <a:gd name="T18" fmla="*/ 2044 h 2044"/>
            </a:gdLst>
            <a:ahLst/>
            <a:cxnLst>
              <a:cxn ang="T10">
                <a:pos x="T0" y="T1"/>
              </a:cxn>
              <a:cxn ang="T11">
                <a:pos x="T2" y="T3"/>
              </a:cxn>
              <a:cxn ang="T12">
                <a:pos x="T4" y="T5"/>
              </a:cxn>
              <a:cxn ang="T13">
                <a:pos x="T6" y="T7"/>
              </a:cxn>
              <a:cxn ang="T14">
                <a:pos x="T8" y="T9"/>
              </a:cxn>
            </a:cxnLst>
            <a:rect l="T15" t="T16" r="T17" b="T18"/>
            <a:pathLst>
              <a:path w="72" h="2044">
                <a:moveTo>
                  <a:pt x="0" y="16"/>
                </a:moveTo>
                <a:lnTo>
                  <a:pt x="0" y="2044"/>
                </a:lnTo>
                <a:lnTo>
                  <a:pt x="72" y="2016"/>
                </a:lnTo>
                <a:lnTo>
                  <a:pt x="72" y="0"/>
                </a:lnTo>
                <a:lnTo>
                  <a:pt x="0" y="16"/>
                </a:lnTo>
                <a:close/>
              </a:path>
            </a:pathLst>
          </a:custGeom>
          <a:solidFill>
            <a:srgbClr val="EAEAEA"/>
          </a:solidFill>
          <a:ln w="9525">
            <a:solidFill>
              <a:schemeClr val="tx1"/>
            </a:solidFill>
            <a:round/>
            <a:headEnd/>
            <a:tailEnd/>
          </a:ln>
        </p:spPr>
        <p:txBody>
          <a:bodyPr/>
          <a:lstStyle/>
          <a:p>
            <a:endParaRPr lang="en-US"/>
          </a:p>
        </p:txBody>
      </p:sp>
      <p:sp>
        <p:nvSpPr>
          <p:cNvPr id="46092" name="Text Box 13"/>
          <p:cNvSpPr txBox="1">
            <a:spLocks noChangeArrowheads="1"/>
          </p:cNvSpPr>
          <p:nvPr/>
        </p:nvSpPr>
        <p:spPr bwMode="auto">
          <a:xfrm>
            <a:off x="3683000" y="5500688"/>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r>
              <a:rPr lang="en-US" sz="1800"/>
              <a:t>delta function</a:t>
            </a:r>
          </a:p>
        </p:txBody>
      </p:sp>
      <p:pic>
        <p:nvPicPr>
          <p:cNvPr id="46093" name="Picture 14" descr="Edittex"/>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971800" y="3146425"/>
            <a:ext cx="457200"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4" name="Picture 15" descr="Edittex"/>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791200" y="2971800"/>
            <a:ext cx="5365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5"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38400"/>
            <a:ext cx="27336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6"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3675" y="2514600"/>
            <a:ext cx="26003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7039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idx="4294967295"/>
          </p:nvPr>
        </p:nvSpPr>
        <p:spPr/>
        <p:txBody>
          <a:bodyPr/>
          <a:lstStyle/>
          <a:p>
            <a:r>
              <a:rPr lang="en-US" sz="3800">
                <a:latin typeface="Arial" charset="0"/>
              </a:rPr>
              <a:t>Project 2: Hybrid Images</a:t>
            </a:r>
          </a:p>
        </p:txBody>
      </p:sp>
      <p:pic>
        <p:nvPicPr>
          <p:cNvPr id="4710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957388"/>
            <a:ext cx="8991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4"/>
          <p:cNvSpPr>
            <a:spLocks noChangeArrowheads="1"/>
          </p:cNvSpPr>
          <p:nvPr/>
        </p:nvSpPr>
        <p:spPr bwMode="auto">
          <a:xfrm>
            <a:off x="0" y="6550025"/>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hlinkClick r:id="rId7"/>
              </a:rPr>
              <a:t>http://www.cs.illinois.edu/class/fa10/cs498dwh/projects/hybrid/ComputationalPhotography_ProjectHybrid.html</a:t>
            </a:r>
            <a:endParaRPr lang="en-US" sz="1400"/>
          </a:p>
        </p:txBody>
      </p:sp>
      <p:sp>
        <p:nvSpPr>
          <p:cNvPr id="70661" name="TextBox 6"/>
          <p:cNvSpPr txBox="1">
            <a:spLocks noChangeArrowheads="1"/>
          </p:cNvSpPr>
          <p:nvPr/>
        </p:nvSpPr>
        <p:spPr bwMode="auto">
          <a:xfrm>
            <a:off x="1295400" y="990600"/>
            <a:ext cx="1979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2000"/>
              <a:t>Gaussian Filter!</a:t>
            </a:r>
          </a:p>
        </p:txBody>
      </p:sp>
      <p:cxnSp>
        <p:nvCxnSpPr>
          <p:cNvPr id="9" name="Straight Arrow Connector 8"/>
          <p:cNvCxnSpPr/>
          <p:nvPr/>
        </p:nvCxnSpPr>
        <p:spPr>
          <a:xfrm rot="5400000">
            <a:off x="1905001" y="1752600"/>
            <a:ext cx="762000" cy="31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1943894" y="5066506"/>
            <a:ext cx="6858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0664" name="TextBox 11"/>
          <p:cNvSpPr txBox="1">
            <a:spLocks noChangeArrowheads="1"/>
          </p:cNvSpPr>
          <p:nvPr/>
        </p:nvSpPr>
        <p:spPr bwMode="auto">
          <a:xfrm>
            <a:off x="1295400" y="5410200"/>
            <a:ext cx="1995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2000"/>
              <a:t>Laplacian Filter!</a:t>
            </a:r>
          </a:p>
        </p:txBody>
      </p:sp>
      <p:sp>
        <p:nvSpPr>
          <p:cNvPr id="47113" name="TextBox 12"/>
          <p:cNvSpPr txBox="1">
            <a:spLocks noChangeArrowheads="1"/>
          </p:cNvSpPr>
          <p:nvPr/>
        </p:nvSpPr>
        <p:spPr bwMode="auto">
          <a:xfrm>
            <a:off x="0" y="6259513"/>
            <a:ext cx="2274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800"/>
              <a:t>Project Instructions: </a:t>
            </a:r>
          </a:p>
        </p:txBody>
      </p:sp>
      <p:sp>
        <p:nvSpPr>
          <p:cNvPr id="47114" name="Content Placeholder 2"/>
          <p:cNvSpPr>
            <a:spLocks noGrp="1"/>
          </p:cNvSpPr>
          <p:nvPr>
            <p:ph idx="4294967295"/>
          </p:nvPr>
        </p:nvSpPr>
        <p:spPr>
          <a:xfrm>
            <a:off x="3352800" y="838200"/>
            <a:ext cx="5791200" cy="914400"/>
          </a:xfrm>
        </p:spPr>
        <p:txBody>
          <a:bodyPr/>
          <a:lstStyle/>
          <a:p>
            <a:pPr algn="ctr"/>
            <a:r>
              <a:rPr lang="en-US" sz="2400">
                <a:latin typeface="Arial" charset="0"/>
              </a:rPr>
              <a:t>	A. Oliva, A. Torralba, P.G. Schyns, </a:t>
            </a:r>
            <a:br>
              <a:rPr lang="en-US" sz="2400">
                <a:latin typeface="Arial" charset="0"/>
              </a:rPr>
            </a:br>
            <a:r>
              <a:rPr lang="ja-JP" altLang="en-US" sz="2400">
                <a:latin typeface="Arial" charset="0"/>
                <a:hlinkClick r:id="rId8"/>
              </a:rPr>
              <a:t>“</a:t>
            </a:r>
            <a:r>
              <a:rPr lang="en-US" sz="2400">
                <a:latin typeface="Arial" charset="0"/>
                <a:hlinkClick r:id="rId8"/>
              </a:rPr>
              <a:t>Hybrid Images,</a:t>
            </a:r>
            <a:r>
              <a:rPr lang="ja-JP" altLang="en-US" sz="2400">
                <a:latin typeface="Arial" charset="0"/>
                <a:hlinkClick r:id="rId8"/>
              </a:rPr>
              <a:t>”</a:t>
            </a:r>
            <a:r>
              <a:rPr lang="en-US" sz="2400">
                <a:latin typeface="Arial" charset="0"/>
              </a:rPr>
              <a:t> SIGGRAPH 2006</a:t>
            </a:r>
          </a:p>
        </p:txBody>
      </p:sp>
      <p:grpSp>
        <p:nvGrpSpPr>
          <p:cNvPr id="2" name="Group 30"/>
          <p:cNvGrpSpPr>
            <a:grpSpLocks/>
          </p:cNvGrpSpPr>
          <p:nvPr/>
        </p:nvGrpSpPr>
        <p:grpSpPr bwMode="auto">
          <a:xfrm>
            <a:off x="3200400" y="4876800"/>
            <a:ext cx="4371975" cy="1349375"/>
            <a:chOff x="144" y="1161"/>
            <a:chExt cx="6144" cy="2806"/>
          </a:xfrm>
        </p:grpSpPr>
        <p:graphicFrame>
          <p:nvGraphicFramePr>
            <p:cNvPr id="47116" name="Object 12"/>
            <p:cNvGraphicFramePr>
              <a:graphicFrameLocks noChangeAspect="1"/>
            </p:cNvGraphicFramePr>
            <p:nvPr/>
          </p:nvGraphicFramePr>
          <p:xfrm>
            <a:off x="2166" y="2447"/>
            <a:ext cx="1722" cy="1210"/>
          </p:xfrm>
          <a:graphic>
            <a:graphicData uri="http://schemas.openxmlformats.org/presentationml/2006/ole">
              <mc:AlternateContent xmlns:mc="http://schemas.openxmlformats.org/markup-compatibility/2006">
                <mc:Choice xmlns:v="urn:schemas-microsoft-com:vml" Requires="v">
                  <p:oleObj spid="_x0000_s278538" name="Photo Editor Photo" r:id="rId9" imgW="4133333" imgH="2905531" progId="">
                    <p:embed/>
                  </p:oleObj>
                </mc:Choice>
                <mc:Fallback>
                  <p:oleObj name="Photo Editor Photo" r:id="rId9" imgW="4133333" imgH="2905531"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66" y="2447"/>
                          <a:ext cx="1722"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7117" name="Text Box 6"/>
            <p:cNvSpPr txBox="1">
              <a:spLocks noChangeArrowheads="1"/>
            </p:cNvSpPr>
            <p:nvPr/>
          </p:nvSpPr>
          <p:spPr bwMode="auto">
            <a:xfrm>
              <a:off x="2646" y="3714"/>
              <a:ext cx="7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a:t>Gaussian</a:t>
              </a:r>
            </a:p>
          </p:txBody>
        </p:sp>
        <p:grpSp>
          <p:nvGrpSpPr>
            <p:cNvPr id="47118" name="Group 17"/>
            <p:cNvGrpSpPr>
              <a:grpSpLocks/>
            </p:cNvGrpSpPr>
            <p:nvPr/>
          </p:nvGrpSpPr>
          <p:grpSpPr bwMode="auto">
            <a:xfrm>
              <a:off x="144" y="1161"/>
              <a:ext cx="1824" cy="2679"/>
              <a:chOff x="2064" y="576"/>
              <a:chExt cx="1824" cy="2679"/>
            </a:xfrm>
          </p:grpSpPr>
          <p:sp>
            <p:nvSpPr>
              <p:cNvPr id="47123" name="Freeform 7"/>
              <p:cNvSpPr>
                <a:spLocks/>
              </p:cNvSpPr>
              <p:nvPr/>
            </p:nvSpPr>
            <p:spPr bwMode="auto">
              <a:xfrm>
                <a:off x="2064" y="2304"/>
                <a:ext cx="1824" cy="672"/>
              </a:xfrm>
              <a:custGeom>
                <a:avLst/>
                <a:gdLst>
                  <a:gd name="T0" fmla="*/ 0 w 1824"/>
                  <a:gd name="T1" fmla="*/ 288 h 672"/>
                  <a:gd name="T2" fmla="*/ 816 w 1824"/>
                  <a:gd name="T3" fmla="*/ 672 h 672"/>
                  <a:gd name="T4" fmla="*/ 1824 w 1824"/>
                  <a:gd name="T5" fmla="*/ 384 h 672"/>
                  <a:gd name="T6" fmla="*/ 1008 w 1824"/>
                  <a:gd name="T7" fmla="*/ 0 h 672"/>
                  <a:gd name="T8" fmla="*/ 0 w 1824"/>
                  <a:gd name="T9" fmla="*/ 288 h 672"/>
                  <a:gd name="T10" fmla="*/ 0 60000 65536"/>
                  <a:gd name="T11" fmla="*/ 0 60000 65536"/>
                  <a:gd name="T12" fmla="*/ 0 60000 65536"/>
                  <a:gd name="T13" fmla="*/ 0 60000 65536"/>
                  <a:gd name="T14" fmla="*/ 0 60000 65536"/>
                  <a:gd name="T15" fmla="*/ 0 w 1824"/>
                  <a:gd name="T16" fmla="*/ 0 h 672"/>
                  <a:gd name="T17" fmla="*/ 1824 w 1824"/>
                  <a:gd name="T18" fmla="*/ 672 h 672"/>
                </a:gdLst>
                <a:ahLst/>
                <a:cxnLst>
                  <a:cxn ang="T10">
                    <a:pos x="T0" y="T1"/>
                  </a:cxn>
                  <a:cxn ang="T11">
                    <a:pos x="T2" y="T3"/>
                  </a:cxn>
                  <a:cxn ang="T12">
                    <a:pos x="T4" y="T5"/>
                  </a:cxn>
                  <a:cxn ang="T13">
                    <a:pos x="T6" y="T7"/>
                  </a:cxn>
                  <a:cxn ang="T14">
                    <a:pos x="T8" y="T9"/>
                  </a:cxn>
                </a:cxnLst>
                <a:rect l="T15" t="T16" r="T17" b="T18"/>
                <a:pathLst>
                  <a:path w="1824" h="672">
                    <a:moveTo>
                      <a:pt x="0" y="288"/>
                    </a:moveTo>
                    <a:lnTo>
                      <a:pt x="816" y="672"/>
                    </a:lnTo>
                    <a:lnTo>
                      <a:pt x="1824" y="384"/>
                    </a:lnTo>
                    <a:lnTo>
                      <a:pt x="1008" y="0"/>
                    </a:lnTo>
                    <a:lnTo>
                      <a:pt x="0" y="288"/>
                    </a:lnTo>
                    <a:close/>
                  </a:path>
                </a:pathLst>
              </a:custGeom>
              <a:solidFill>
                <a:srgbClr val="EAEAEA"/>
              </a:solidFill>
              <a:ln w="9525">
                <a:solidFill>
                  <a:schemeClr val="tx1"/>
                </a:solidFill>
                <a:round/>
                <a:headEnd/>
                <a:tailEnd/>
              </a:ln>
            </p:spPr>
            <p:txBody>
              <a:bodyPr/>
              <a:lstStyle/>
              <a:p>
                <a:endParaRPr lang="en-US"/>
              </a:p>
            </p:txBody>
          </p:sp>
          <p:sp>
            <p:nvSpPr>
              <p:cNvPr id="47124" name="Freeform 8"/>
              <p:cNvSpPr>
                <a:spLocks/>
              </p:cNvSpPr>
              <p:nvPr/>
            </p:nvSpPr>
            <p:spPr bwMode="auto">
              <a:xfrm>
                <a:off x="2880" y="576"/>
                <a:ext cx="144" cy="53"/>
              </a:xfrm>
              <a:custGeom>
                <a:avLst/>
                <a:gdLst>
                  <a:gd name="T0" fmla="*/ 0 w 1824"/>
                  <a:gd name="T1" fmla="*/ 0 h 672"/>
                  <a:gd name="T2" fmla="*/ 0 w 1824"/>
                  <a:gd name="T3" fmla="*/ 0 h 672"/>
                  <a:gd name="T4" fmla="*/ 0 w 1824"/>
                  <a:gd name="T5" fmla="*/ 0 h 672"/>
                  <a:gd name="T6" fmla="*/ 0 w 1824"/>
                  <a:gd name="T7" fmla="*/ 0 h 672"/>
                  <a:gd name="T8" fmla="*/ 0 w 1824"/>
                  <a:gd name="T9" fmla="*/ 0 h 672"/>
                  <a:gd name="T10" fmla="*/ 0 60000 65536"/>
                  <a:gd name="T11" fmla="*/ 0 60000 65536"/>
                  <a:gd name="T12" fmla="*/ 0 60000 65536"/>
                  <a:gd name="T13" fmla="*/ 0 60000 65536"/>
                  <a:gd name="T14" fmla="*/ 0 60000 65536"/>
                  <a:gd name="T15" fmla="*/ 0 w 1824"/>
                  <a:gd name="T16" fmla="*/ 0 h 672"/>
                  <a:gd name="T17" fmla="*/ 1824 w 1824"/>
                  <a:gd name="T18" fmla="*/ 672 h 672"/>
                </a:gdLst>
                <a:ahLst/>
                <a:cxnLst>
                  <a:cxn ang="T10">
                    <a:pos x="T0" y="T1"/>
                  </a:cxn>
                  <a:cxn ang="T11">
                    <a:pos x="T2" y="T3"/>
                  </a:cxn>
                  <a:cxn ang="T12">
                    <a:pos x="T4" y="T5"/>
                  </a:cxn>
                  <a:cxn ang="T13">
                    <a:pos x="T6" y="T7"/>
                  </a:cxn>
                  <a:cxn ang="T14">
                    <a:pos x="T8" y="T9"/>
                  </a:cxn>
                </a:cxnLst>
                <a:rect l="T15" t="T16" r="T17" b="T18"/>
                <a:pathLst>
                  <a:path w="1824" h="672">
                    <a:moveTo>
                      <a:pt x="0" y="288"/>
                    </a:moveTo>
                    <a:lnTo>
                      <a:pt x="816" y="672"/>
                    </a:lnTo>
                    <a:lnTo>
                      <a:pt x="1824" y="384"/>
                    </a:lnTo>
                    <a:lnTo>
                      <a:pt x="1008" y="0"/>
                    </a:lnTo>
                    <a:lnTo>
                      <a:pt x="0" y="288"/>
                    </a:lnTo>
                    <a:close/>
                  </a:path>
                </a:pathLst>
              </a:custGeom>
              <a:solidFill>
                <a:srgbClr val="EAEAEA"/>
              </a:solidFill>
              <a:ln w="9525">
                <a:solidFill>
                  <a:schemeClr val="tx1"/>
                </a:solidFill>
                <a:round/>
                <a:headEnd/>
                <a:tailEnd/>
              </a:ln>
            </p:spPr>
            <p:txBody>
              <a:bodyPr/>
              <a:lstStyle/>
              <a:p>
                <a:endParaRPr lang="en-US"/>
              </a:p>
            </p:txBody>
          </p:sp>
          <p:sp>
            <p:nvSpPr>
              <p:cNvPr id="47125" name="Line 9"/>
              <p:cNvSpPr>
                <a:spLocks noChangeShapeType="1"/>
              </p:cNvSpPr>
              <p:nvPr/>
            </p:nvSpPr>
            <p:spPr bwMode="auto">
              <a:xfrm>
                <a:off x="2880" y="606"/>
                <a:ext cx="0" cy="2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26" name="Line 10"/>
              <p:cNvSpPr>
                <a:spLocks noChangeShapeType="1"/>
              </p:cNvSpPr>
              <p:nvPr/>
            </p:nvSpPr>
            <p:spPr bwMode="auto">
              <a:xfrm>
                <a:off x="3024" y="609"/>
                <a:ext cx="0" cy="2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27" name="Line 11"/>
              <p:cNvSpPr>
                <a:spLocks noChangeShapeType="1"/>
              </p:cNvSpPr>
              <p:nvPr/>
            </p:nvSpPr>
            <p:spPr bwMode="auto">
              <a:xfrm>
                <a:off x="2952" y="630"/>
                <a:ext cx="0" cy="2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28" name="Freeform 12"/>
              <p:cNvSpPr>
                <a:spLocks/>
              </p:cNvSpPr>
              <p:nvPr/>
            </p:nvSpPr>
            <p:spPr bwMode="auto">
              <a:xfrm>
                <a:off x="2880" y="596"/>
                <a:ext cx="72" cy="2060"/>
              </a:xfrm>
              <a:custGeom>
                <a:avLst/>
                <a:gdLst>
                  <a:gd name="T0" fmla="*/ 0 w 72"/>
                  <a:gd name="T1" fmla="*/ 2036 h 2060"/>
                  <a:gd name="T2" fmla="*/ 0 w 72"/>
                  <a:gd name="T3" fmla="*/ 0 h 2060"/>
                  <a:gd name="T4" fmla="*/ 72 w 72"/>
                  <a:gd name="T5" fmla="*/ 36 h 2060"/>
                  <a:gd name="T6" fmla="*/ 72 w 72"/>
                  <a:gd name="T7" fmla="*/ 2060 h 2060"/>
                  <a:gd name="T8" fmla="*/ 0 w 72"/>
                  <a:gd name="T9" fmla="*/ 2036 h 2060"/>
                  <a:gd name="T10" fmla="*/ 0 60000 65536"/>
                  <a:gd name="T11" fmla="*/ 0 60000 65536"/>
                  <a:gd name="T12" fmla="*/ 0 60000 65536"/>
                  <a:gd name="T13" fmla="*/ 0 60000 65536"/>
                  <a:gd name="T14" fmla="*/ 0 60000 65536"/>
                  <a:gd name="T15" fmla="*/ 0 w 72"/>
                  <a:gd name="T16" fmla="*/ 0 h 2060"/>
                  <a:gd name="T17" fmla="*/ 72 w 72"/>
                  <a:gd name="T18" fmla="*/ 2060 h 2060"/>
                </a:gdLst>
                <a:ahLst/>
                <a:cxnLst>
                  <a:cxn ang="T10">
                    <a:pos x="T0" y="T1"/>
                  </a:cxn>
                  <a:cxn ang="T11">
                    <a:pos x="T2" y="T3"/>
                  </a:cxn>
                  <a:cxn ang="T12">
                    <a:pos x="T4" y="T5"/>
                  </a:cxn>
                  <a:cxn ang="T13">
                    <a:pos x="T6" y="T7"/>
                  </a:cxn>
                  <a:cxn ang="T14">
                    <a:pos x="T8" y="T9"/>
                  </a:cxn>
                </a:cxnLst>
                <a:rect l="T15" t="T16" r="T17" b="T18"/>
                <a:pathLst>
                  <a:path w="72" h="2060">
                    <a:moveTo>
                      <a:pt x="0" y="2036"/>
                    </a:moveTo>
                    <a:lnTo>
                      <a:pt x="0" y="0"/>
                    </a:lnTo>
                    <a:lnTo>
                      <a:pt x="72" y="36"/>
                    </a:lnTo>
                    <a:lnTo>
                      <a:pt x="72" y="2060"/>
                    </a:lnTo>
                    <a:lnTo>
                      <a:pt x="0" y="2036"/>
                    </a:lnTo>
                    <a:close/>
                  </a:path>
                </a:pathLst>
              </a:custGeom>
              <a:solidFill>
                <a:srgbClr val="EAEAEA"/>
              </a:solidFill>
              <a:ln w="9525">
                <a:solidFill>
                  <a:schemeClr val="tx1"/>
                </a:solidFill>
                <a:round/>
                <a:headEnd/>
                <a:tailEnd/>
              </a:ln>
            </p:spPr>
            <p:txBody>
              <a:bodyPr/>
              <a:lstStyle/>
              <a:p>
                <a:endParaRPr lang="en-US"/>
              </a:p>
            </p:txBody>
          </p:sp>
          <p:sp>
            <p:nvSpPr>
              <p:cNvPr id="47129" name="Freeform 13"/>
              <p:cNvSpPr>
                <a:spLocks/>
              </p:cNvSpPr>
              <p:nvPr/>
            </p:nvSpPr>
            <p:spPr bwMode="auto">
              <a:xfrm>
                <a:off x="2952" y="608"/>
                <a:ext cx="72" cy="2044"/>
              </a:xfrm>
              <a:custGeom>
                <a:avLst/>
                <a:gdLst>
                  <a:gd name="T0" fmla="*/ 0 w 72"/>
                  <a:gd name="T1" fmla="*/ 16 h 2044"/>
                  <a:gd name="T2" fmla="*/ 0 w 72"/>
                  <a:gd name="T3" fmla="*/ 2044 h 2044"/>
                  <a:gd name="T4" fmla="*/ 72 w 72"/>
                  <a:gd name="T5" fmla="*/ 2016 h 2044"/>
                  <a:gd name="T6" fmla="*/ 72 w 72"/>
                  <a:gd name="T7" fmla="*/ 0 h 2044"/>
                  <a:gd name="T8" fmla="*/ 0 w 72"/>
                  <a:gd name="T9" fmla="*/ 16 h 2044"/>
                  <a:gd name="T10" fmla="*/ 0 60000 65536"/>
                  <a:gd name="T11" fmla="*/ 0 60000 65536"/>
                  <a:gd name="T12" fmla="*/ 0 60000 65536"/>
                  <a:gd name="T13" fmla="*/ 0 60000 65536"/>
                  <a:gd name="T14" fmla="*/ 0 60000 65536"/>
                  <a:gd name="T15" fmla="*/ 0 w 72"/>
                  <a:gd name="T16" fmla="*/ 0 h 2044"/>
                  <a:gd name="T17" fmla="*/ 72 w 72"/>
                  <a:gd name="T18" fmla="*/ 2044 h 2044"/>
                </a:gdLst>
                <a:ahLst/>
                <a:cxnLst>
                  <a:cxn ang="T10">
                    <a:pos x="T0" y="T1"/>
                  </a:cxn>
                  <a:cxn ang="T11">
                    <a:pos x="T2" y="T3"/>
                  </a:cxn>
                  <a:cxn ang="T12">
                    <a:pos x="T4" y="T5"/>
                  </a:cxn>
                  <a:cxn ang="T13">
                    <a:pos x="T6" y="T7"/>
                  </a:cxn>
                  <a:cxn ang="T14">
                    <a:pos x="T8" y="T9"/>
                  </a:cxn>
                </a:cxnLst>
                <a:rect l="T15" t="T16" r="T17" b="T18"/>
                <a:pathLst>
                  <a:path w="72" h="2044">
                    <a:moveTo>
                      <a:pt x="0" y="16"/>
                    </a:moveTo>
                    <a:lnTo>
                      <a:pt x="0" y="2044"/>
                    </a:lnTo>
                    <a:lnTo>
                      <a:pt x="72" y="2016"/>
                    </a:lnTo>
                    <a:lnTo>
                      <a:pt x="72" y="0"/>
                    </a:lnTo>
                    <a:lnTo>
                      <a:pt x="0" y="16"/>
                    </a:lnTo>
                    <a:close/>
                  </a:path>
                </a:pathLst>
              </a:custGeom>
              <a:solidFill>
                <a:srgbClr val="EAEAEA"/>
              </a:solidFill>
              <a:ln w="9525">
                <a:solidFill>
                  <a:schemeClr val="tx1"/>
                </a:solidFill>
                <a:round/>
                <a:headEnd/>
                <a:tailEnd/>
              </a:ln>
            </p:spPr>
            <p:txBody>
              <a:bodyPr/>
              <a:lstStyle/>
              <a:p>
                <a:endParaRPr lang="en-US"/>
              </a:p>
            </p:txBody>
          </p:sp>
          <p:sp>
            <p:nvSpPr>
              <p:cNvPr id="47130" name="Text Box 14"/>
              <p:cNvSpPr txBox="1">
                <a:spLocks noChangeArrowheads="1"/>
              </p:cNvSpPr>
              <p:nvPr/>
            </p:nvSpPr>
            <p:spPr bwMode="auto">
              <a:xfrm>
                <a:off x="2508" y="3024"/>
                <a:ext cx="8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a:t>unit impulse</a:t>
                </a:r>
              </a:p>
            </p:txBody>
          </p:sp>
        </p:grpSp>
        <p:pic>
          <p:nvPicPr>
            <p:cNvPr id="47119" name="Picture 15" descr="Edittex"/>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1968" y="2807"/>
              <a:ext cx="288"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0" name="Picture 20" descr="log"/>
            <p:cNvPicPr>
              <a:picLocks noChangeAspect="1" noChangeArrowheads="1"/>
            </p:cNvPicPr>
            <p:nvPr/>
          </p:nvPicPr>
          <p:blipFill>
            <a:blip r:embed="rId12">
              <a:lum contrast="20000"/>
              <a:extLst>
                <a:ext uri="{28A0092B-C50C-407E-A947-70E740481C1C}">
                  <a14:useLocalDpi xmlns:a14="http://schemas.microsoft.com/office/drawing/2010/main" val="0"/>
                </a:ext>
              </a:extLst>
            </a:blip>
            <a:srcRect/>
            <a:stretch>
              <a:fillRect/>
            </a:stretch>
          </p:blipFill>
          <p:spPr bwMode="auto">
            <a:xfrm>
              <a:off x="4032" y="2361"/>
              <a:ext cx="1680" cy="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Picture 16" descr="Edittex"/>
            <p:cNvPicPr>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rcRect/>
            <a:stretch>
              <a:fillRect/>
            </a:stretch>
          </p:blipFill>
          <p:spPr bwMode="auto">
            <a:xfrm>
              <a:off x="3823" y="2731"/>
              <a:ext cx="338"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2" name="Text Box 5"/>
            <p:cNvSpPr txBox="1">
              <a:spLocks noChangeArrowheads="1"/>
            </p:cNvSpPr>
            <p:nvPr/>
          </p:nvSpPr>
          <p:spPr bwMode="auto">
            <a:xfrm>
              <a:off x="4748" y="3697"/>
              <a:ext cx="15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a:t>Laplacian of Gaussian</a:t>
              </a:r>
            </a:p>
          </p:txBody>
        </p:sp>
      </p:grpSp>
    </p:spTree>
    <p:extLst>
      <p:ext uri="{BB962C8B-B14F-4D97-AF65-F5344CB8AC3E}">
        <p14:creationId xmlns:p14="http://schemas.microsoft.com/office/powerpoint/2010/main" val="3657635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6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p:bldP spid="7066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990600"/>
            <a:ext cx="8458200" cy="2209800"/>
          </a:xfrm>
        </p:spPr>
        <p:txBody>
          <a:bodyPr/>
          <a:lstStyle/>
          <a:p>
            <a:r>
              <a:rPr lang="en-US" sz="2100">
                <a:latin typeface="Arial" charset="0"/>
              </a:rPr>
              <a:t>Early processing in humans filters for various orientations and scales of frequency</a:t>
            </a:r>
          </a:p>
          <a:p>
            <a:r>
              <a:rPr lang="en-US" sz="2100">
                <a:latin typeface="Arial" charset="0"/>
              </a:rPr>
              <a:t>Perceptual cues in the mid frequencies dominate perception</a:t>
            </a:r>
          </a:p>
          <a:p>
            <a:r>
              <a:rPr lang="en-US" sz="2100">
                <a:latin typeface="Arial" charset="0"/>
              </a:rPr>
              <a:t>When we see an image from far away, we are effectively subsampling it</a:t>
            </a:r>
          </a:p>
        </p:txBody>
      </p:sp>
      <p:pic>
        <p:nvPicPr>
          <p:cNvPr id="48131" name="Picture 2" descr="http://www.mathworks.co.kr/matlabcentral/fx_files/23253/1/gab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276600"/>
            <a:ext cx="6121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5"/>
          <p:cNvSpPr txBox="1">
            <a:spLocks noChangeArrowheads="1"/>
          </p:cNvSpPr>
          <p:nvPr/>
        </p:nvSpPr>
        <p:spPr bwMode="auto">
          <a:xfrm>
            <a:off x="1447800" y="6248400"/>
            <a:ext cx="5976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800"/>
              <a:t>Early Visual Processing: Multi-scale edge and blob filters</a:t>
            </a:r>
          </a:p>
        </p:txBody>
      </p:sp>
      <p:sp>
        <p:nvSpPr>
          <p:cNvPr id="48133" name="Title 6"/>
          <p:cNvSpPr>
            <a:spLocks noGrp="1"/>
          </p:cNvSpPr>
          <p:nvPr>
            <p:ph type="title" idx="4294967295"/>
          </p:nvPr>
        </p:nvSpPr>
        <p:spPr/>
        <p:txBody>
          <a:bodyPr/>
          <a:lstStyle/>
          <a:p>
            <a:r>
              <a:rPr lang="en-US" sz="3800">
                <a:latin typeface="Arial" charset="0"/>
              </a:rPr>
              <a:t>Clues from Human Perception</a:t>
            </a:r>
          </a:p>
        </p:txBody>
      </p:sp>
    </p:spTree>
    <p:extLst>
      <p:ext uri="{BB962C8B-B14F-4D97-AF65-F5344CB8AC3E}">
        <p14:creationId xmlns:p14="http://schemas.microsoft.com/office/powerpoint/2010/main" val="1258054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SFchartPsl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1870075"/>
            <a:ext cx="5715000" cy="3810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4052" name="Rectangle 4"/>
          <p:cNvSpPr>
            <a:spLocks noGrp="1" noChangeArrowheads="1"/>
          </p:cNvSpPr>
          <p:nvPr>
            <p:ph type="title" idx="4294967295"/>
          </p:nvPr>
        </p:nvSpPr>
        <p:spPr/>
        <p:txBody>
          <a:bodyPr/>
          <a:lstStyle/>
          <a:p>
            <a:r>
              <a:rPr lang="en-GB">
                <a:solidFill>
                  <a:schemeClr val="tx1"/>
                </a:solidFill>
                <a:effectLst>
                  <a:outerShdw blurRad="38100" dist="38100" dir="2700000" algn="tl">
                    <a:srgbClr val="DDDDDD"/>
                  </a:outerShdw>
                </a:effectLst>
                <a:latin typeface="Arial" charset="0"/>
              </a:rPr>
              <a:t>Frequency Domain and Perception</a:t>
            </a:r>
          </a:p>
        </p:txBody>
      </p:sp>
      <p:sp>
        <p:nvSpPr>
          <p:cNvPr id="514053" name="Freeform 5"/>
          <p:cNvSpPr>
            <a:spLocks/>
          </p:cNvSpPr>
          <p:nvPr/>
        </p:nvSpPr>
        <p:spPr bwMode="auto">
          <a:xfrm>
            <a:off x="1725613" y="1952625"/>
            <a:ext cx="5641975" cy="3600450"/>
          </a:xfrm>
          <a:custGeom>
            <a:avLst/>
            <a:gdLst>
              <a:gd name="T0" fmla="*/ 0 w 4344"/>
              <a:gd name="T1" fmla="*/ 2147483647 h 2806"/>
              <a:gd name="T2" fmla="*/ 2147483647 w 4344"/>
              <a:gd name="T3" fmla="*/ 2147483647 h 2806"/>
              <a:gd name="T4" fmla="*/ 2147483647 w 4344"/>
              <a:gd name="T5" fmla="*/ 2147483647 h 2806"/>
              <a:gd name="T6" fmla="*/ 2147483647 w 4344"/>
              <a:gd name="T7" fmla="*/ 2147483647 h 2806"/>
              <a:gd name="T8" fmla="*/ 2147483647 w 4344"/>
              <a:gd name="T9" fmla="*/ 2147483647 h 2806"/>
              <a:gd name="T10" fmla="*/ 0 60000 65536"/>
              <a:gd name="T11" fmla="*/ 0 60000 65536"/>
              <a:gd name="T12" fmla="*/ 0 60000 65536"/>
              <a:gd name="T13" fmla="*/ 0 60000 65536"/>
              <a:gd name="T14" fmla="*/ 0 60000 65536"/>
              <a:gd name="T15" fmla="*/ 0 w 4344"/>
              <a:gd name="T16" fmla="*/ 0 h 2806"/>
              <a:gd name="T17" fmla="*/ 4344 w 4344"/>
              <a:gd name="T18" fmla="*/ 2806 h 2806"/>
            </a:gdLst>
            <a:ahLst/>
            <a:cxnLst>
              <a:cxn ang="T10">
                <a:pos x="T0" y="T1"/>
              </a:cxn>
              <a:cxn ang="T11">
                <a:pos x="T2" y="T3"/>
              </a:cxn>
              <a:cxn ang="T12">
                <a:pos x="T4" y="T5"/>
              </a:cxn>
              <a:cxn ang="T13">
                <a:pos x="T6" y="T7"/>
              </a:cxn>
              <a:cxn ang="T14">
                <a:pos x="T8" y="T9"/>
              </a:cxn>
            </a:cxnLst>
            <a:rect l="T15" t="T16" r="T17" b="T18"/>
            <a:pathLst>
              <a:path w="4344" h="2806">
                <a:moveTo>
                  <a:pt x="0" y="2806"/>
                </a:moveTo>
                <a:cubicBezTo>
                  <a:pt x="409" y="2023"/>
                  <a:pt x="818" y="1240"/>
                  <a:pt x="1200" y="778"/>
                </a:cubicBezTo>
                <a:cubicBezTo>
                  <a:pt x="1582" y="316"/>
                  <a:pt x="1930" y="68"/>
                  <a:pt x="2292" y="34"/>
                </a:cubicBezTo>
                <a:cubicBezTo>
                  <a:pt x="2654" y="0"/>
                  <a:pt x="3030" y="288"/>
                  <a:pt x="3372" y="574"/>
                </a:cubicBezTo>
                <a:cubicBezTo>
                  <a:pt x="3714" y="860"/>
                  <a:pt x="4182" y="1554"/>
                  <a:pt x="4344" y="1750"/>
                </a:cubicBezTo>
              </a:path>
            </a:pathLst>
          </a:custGeom>
          <a:noFill/>
          <a:ln w="762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9813" name="Rectangle 5"/>
          <p:cNvSpPr>
            <a:spLocks noChangeArrowheads="1"/>
          </p:cNvSpPr>
          <p:nvPr/>
        </p:nvSpPr>
        <p:spPr bwMode="auto">
          <a:xfrm>
            <a:off x="1676400" y="5943600"/>
            <a:ext cx="6034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en-GB">
                <a:effectLst>
                  <a:outerShdw blurRad="38100" dist="38100" dir="2700000" algn="tl">
                    <a:srgbClr val="C0C0C0"/>
                  </a:outerShdw>
                </a:effectLst>
                <a:ea typeface="+mn-ea"/>
              </a:rPr>
              <a:t>Campbell-Robson contrast sensitivity curve</a:t>
            </a:r>
            <a:endParaRPr lang="en-US">
              <a:effectLst>
                <a:outerShdw blurRad="38100" dist="38100" dir="2700000" algn="tl">
                  <a:srgbClr val="C0C0C0"/>
                </a:outerShdw>
              </a:effectLst>
              <a:ea typeface="+mn-ea"/>
            </a:endParaRPr>
          </a:p>
        </p:txBody>
      </p:sp>
    </p:spTree>
    <p:extLst>
      <p:ext uri="{BB962C8B-B14F-4D97-AF65-F5344CB8AC3E}">
        <p14:creationId xmlns:p14="http://schemas.microsoft.com/office/powerpoint/2010/main" val="30065379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4053"/>
                                        </p:tgtEl>
                                        <p:attrNameLst>
                                          <p:attrName>style.visibility</p:attrName>
                                        </p:attrNameLst>
                                      </p:cBhvr>
                                      <p:to>
                                        <p:strVal val="visible"/>
                                      </p:to>
                                    </p:set>
                                    <p:animEffect transition="in" filter="dissolve">
                                      <p:cBhvr>
                                        <p:cTn id="7" dur="500"/>
                                        <p:tgtEl>
                                          <p:spTgt spid="514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0"/>
            <a:ext cx="7772400" cy="1143000"/>
          </a:xfrm>
        </p:spPr>
        <p:txBody>
          <a:bodyPr/>
          <a:lstStyle/>
          <a:p>
            <a:r>
              <a:rPr lang="en-US" sz="3000">
                <a:latin typeface="Arial" charset="0"/>
              </a:rPr>
              <a:t>Da Vinci and Peripheral Vision</a:t>
            </a:r>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052513"/>
            <a:ext cx="3538538" cy="550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93169863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496175" cy="367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03" name="Text Box 3"/>
          <p:cNvSpPr txBox="1">
            <a:spLocks noChangeArrowheads="1"/>
          </p:cNvSpPr>
          <p:nvPr/>
        </p:nvSpPr>
        <p:spPr bwMode="auto">
          <a:xfrm>
            <a:off x="898525" y="4800600"/>
            <a:ext cx="5087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a:latin typeface="Times New Roman" charset="0"/>
              </a:rPr>
              <a:t>Leonardo playing with peripheral vision</a:t>
            </a:r>
          </a:p>
        </p:txBody>
      </p:sp>
    </p:spTree>
    <p:extLst>
      <p:ext uri="{BB962C8B-B14F-4D97-AF65-F5344CB8AC3E}">
        <p14:creationId xmlns:p14="http://schemas.microsoft.com/office/powerpoint/2010/main" val="239991399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atin typeface="Arial" charset="0"/>
              </a:rPr>
              <a:t>Unsharp Masking</a:t>
            </a:r>
            <a:endParaRPr lang="ru-RU">
              <a:latin typeface="Arial" charset="0"/>
            </a:endParaRPr>
          </a:p>
        </p:txBody>
      </p:sp>
      <p:grpSp>
        <p:nvGrpSpPr>
          <p:cNvPr id="2" name="Group 4"/>
          <p:cNvGrpSpPr>
            <a:grpSpLocks/>
          </p:cNvGrpSpPr>
          <p:nvPr/>
        </p:nvGrpSpPr>
        <p:grpSpPr bwMode="auto">
          <a:xfrm>
            <a:off x="1143000" y="1066800"/>
            <a:ext cx="6553200" cy="2362200"/>
            <a:chOff x="192" y="1632"/>
            <a:chExt cx="4128" cy="1488"/>
          </a:xfrm>
        </p:grpSpPr>
        <p:pic>
          <p:nvPicPr>
            <p:cNvPr id="52234" name="Picture 5"/>
            <p:cNvPicPr>
              <a:picLocks noChangeAspect="1" noChangeArrowheads="1"/>
            </p:cNvPicPr>
            <p:nvPr/>
          </p:nvPicPr>
          <p:blipFill>
            <a:blip r:embed="rId2">
              <a:extLst>
                <a:ext uri="{28A0092B-C50C-407E-A947-70E740481C1C}">
                  <a14:useLocalDpi xmlns:a14="http://schemas.microsoft.com/office/drawing/2010/main" val="0"/>
                </a:ext>
              </a:extLst>
            </a:blip>
            <a:srcRect l="3598" t="2081" r="81291" b="66702"/>
            <a:stretch>
              <a:fillRect/>
            </a:stretch>
          </p:blipFill>
          <p:spPr bwMode="auto">
            <a:xfrm>
              <a:off x="192" y="1680"/>
              <a:ext cx="1008"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6"/>
            <p:cNvPicPr>
              <a:picLocks noChangeAspect="1" noChangeArrowheads="1"/>
            </p:cNvPicPr>
            <p:nvPr/>
          </p:nvPicPr>
          <p:blipFill>
            <a:blip r:embed="rId3">
              <a:extLst>
                <a:ext uri="{28A0092B-C50C-407E-A947-70E740481C1C}">
                  <a14:useLocalDpi xmlns:a14="http://schemas.microsoft.com/office/drawing/2010/main" val="0"/>
                </a:ext>
              </a:extLst>
            </a:blip>
            <a:srcRect l="19427" t="3122" r="66902" b="66702"/>
            <a:stretch>
              <a:fillRect/>
            </a:stretch>
          </p:blipFill>
          <p:spPr bwMode="auto">
            <a:xfrm>
              <a:off x="1776" y="1728"/>
              <a:ext cx="912"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Picture 7"/>
            <p:cNvPicPr>
              <a:picLocks noChangeAspect="1" noChangeArrowheads="1"/>
            </p:cNvPicPr>
            <p:nvPr/>
          </p:nvPicPr>
          <p:blipFill>
            <a:blip r:embed="rId4">
              <a:extLst>
                <a:ext uri="{28A0092B-C50C-407E-A947-70E740481C1C}">
                  <a14:useLocalDpi xmlns:a14="http://schemas.microsoft.com/office/drawing/2010/main" val="0"/>
                </a:ext>
              </a:extLst>
            </a:blip>
            <a:srcRect t="1811" r="63905" b="66760"/>
            <a:stretch>
              <a:fillRect/>
            </a:stretch>
          </p:blipFill>
          <p:spPr bwMode="auto">
            <a:xfrm>
              <a:off x="2943" y="1632"/>
              <a:ext cx="1377"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7" name="Text Box 8"/>
            <p:cNvSpPr txBox="1">
              <a:spLocks noChangeArrowheads="1"/>
            </p:cNvSpPr>
            <p:nvPr/>
          </p:nvSpPr>
          <p:spPr bwMode="auto">
            <a:xfrm>
              <a:off x="1334" y="2160"/>
              <a:ext cx="21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3600" b="1">
                  <a:latin typeface="Times" charset="0"/>
                </a:rPr>
                <a:t>-</a:t>
              </a:r>
            </a:p>
          </p:txBody>
        </p:sp>
        <p:sp>
          <p:nvSpPr>
            <p:cNvPr id="52238" name="Text Box 9"/>
            <p:cNvSpPr txBox="1">
              <a:spLocks noChangeArrowheads="1"/>
            </p:cNvSpPr>
            <p:nvPr/>
          </p:nvSpPr>
          <p:spPr bwMode="auto">
            <a:xfrm>
              <a:off x="2784" y="2188"/>
              <a:ext cx="24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3600" b="1">
                  <a:latin typeface="Times" charset="0"/>
                </a:rPr>
                <a:t>=</a:t>
              </a:r>
            </a:p>
          </p:txBody>
        </p:sp>
      </p:grpSp>
      <p:grpSp>
        <p:nvGrpSpPr>
          <p:cNvPr id="3" name="Group 10"/>
          <p:cNvGrpSpPr>
            <a:grpSpLocks/>
          </p:cNvGrpSpPr>
          <p:nvPr/>
        </p:nvGrpSpPr>
        <p:grpSpPr bwMode="auto">
          <a:xfrm>
            <a:off x="1143000" y="3962400"/>
            <a:ext cx="6553200" cy="2362200"/>
            <a:chOff x="192" y="3408"/>
            <a:chExt cx="4128" cy="1488"/>
          </a:xfrm>
        </p:grpSpPr>
        <p:pic>
          <p:nvPicPr>
            <p:cNvPr id="52229" name="Picture 11"/>
            <p:cNvPicPr>
              <a:picLocks noChangeAspect="1" noChangeArrowheads="1"/>
            </p:cNvPicPr>
            <p:nvPr/>
          </p:nvPicPr>
          <p:blipFill>
            <a:blip r:embed="rId2">
              <a:extLst>
                <a:ext uri="{28A0092B-C50C-407E-A947-70E740481C1C}">
                  <a14:useLocalDpi xmlns:a14="http://schemas.microsoft.com/office/drawing/2010/main" val="0"/>
                </a:ext>
              </a:extLst>
            </a:blip>
            <a:srcRect l="18709" t="2081" r="65462" b="66702"/>
            <a:stretch>
              <a:fillRect/>
            </a:stretch>
          </p:blipFill>
          <p:spPr bwMode="auto">
            <a:xfrm>
              <a:off x="3264" y="3456"/>
              <a:ext cx="1056"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12"/>
            <p:cNvPicPr>
              <a:picLocks noChangeAspect="1" noChangeArrowheads="1"/>
            </p:cNvPicPr>
            <p:nvPr/>
          </p:nvPicPr>
          <p:blipFill>
            <a:blip r:embed="rId2">
              <a:extLst>
                <a:ext uri="{28A0092B-C50C-407E-A947-70E740481C1C}">
                  <a14:useLocalDpi xmlns:a14="http://schemas.microsoft.com/office/drawing/2010/main" val="0"/>
                </a:ext>
              </a:extLst>
            </a:blip>
            <a:srcRect l="3598" t="2081" r="81291" b="66702"/>
            <a:stretch>
              <a:fillRect/>
            </a:stretch>
          </p:blipFill>
          <p:spPr bwMode="auto">
            <a:xfrm>
              <a:off x="192" y="3456"/>
              <a:ext cx="1008"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13"/>
            <p:cNvPicPr>
              <a:picLocks noChangeAspect="1" noChangeArrowheads="1"/>
            </p:cNvPicPr>
            <p:nvPr/>
          </p:nvPicPr>
          <p:blipFill>
            <a:blip r:embed="rId4">
              <a:extLst>
                <a:ext uri="{28A0092B-C50C-407E-A947-70E740481C1C}">
                  <a14:useLocalDpi xmlns:a14="http://schemas.microsoft.com/office/drawing/2010/main" val="0"/>
                </a:ext>
              </a:extLst>
            </a:blip>
            <a:srcRect t="1811" r="63905" b="66760"/>
            <a:stretch>
              <a:fillRect/>
            </a:stretch>
          </p:blipFill>
          <p:spPr bwMode="auto">
            <a:xfrm>
              <a:off x="1695" y="3408"/>
              <a:ext cx="1377"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Text Box 14"/>
            <p:cNvSpPr txBox="1">
              <a:spLocks noChangeArrowheads="1"/>
            </p:cNvSpPr>
            <p:nvPr/>
          </p:nvSpPr>
          <p:spPr bwMode="auto">
            <a:xfrm>
              <a:off x="2928" y="4012"/>
              <a:ext cx="24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3600" b="1">
                  <a:latin typeface="Times" charset="0"/>
                </a:rPr>
                <a:t>=</a:t>
              </a:r>
            </a:p>
          </p:txBody>
        </p:sp>
        <p:sp>
          <p:nvSpPr>
            <p:cNvPr id="52233" name="Text Box 15"/>
            <p:cNvSpPr txBox="1">
              <a:spLocks noChangeArrowheads="1"/>
            </p:cNvSpPr>
            <p:nvPr/>
          </p:nvSpPr>
          <p:spPr bwMode="auto">
            <a:xfrm>
              <a:off x="1344" y="3959"/>
              <a:ext cx="53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3600" b="1">
                  <a:latin typeface="Times" charset="0"/>
                </a:rPr>
                <a:t>+ </a:t>
              </a:r>
              <a:r>
                <a:rPr lang="en-US" sz="3600" b="1">
                  <a:latin typeface="Symbol" charset="0"/>
                </a:rPr>
                <a:t>a</a:t>
              </a:r>
              <a:endParaRPr lang="en-US" sz="3600" b="1">
                <a:latin typeface="Times" charset="0"/>
              </a:endParaRPr>
            </a:p>
          </p:txBody>
        </p:sp>
      </p:grpSp>
    </p:spTree>
    <p:extLst>
      <p:ext uri="{BB962C8B-B14F-4D97-AF65-F5344CB8AC3E}">
        <p14:creationId xmlns:p14="http://schemas.microsoft.com/office/powerpoint/2010/main" val="1396611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p:txBody>
          <a:bodyPr/>
          <a:lstStyle/>
          <a:p>
            <a:r>
              <a:rPr lang="en-US">
                <a:latin typeface="Arial" charset="0"/>
              </a:rPr>
              <a:t>Freq. Perception Depends on Color</a:t>
            </a:r>
            <a:endParaRPr lang="ru-RU">
              <a:latin typeface="Arial" charset="0"/>
            </a:endParaRPr>
          </a:p>
        </p:txBody>
      </p:sp>
      <p:pic>
        <p:nvPicPr>
          <p:cNvPr id="532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6"/>
          <p:cNvSpPr txBox="1">
            <a:spLocks noChangeArrowheads="1"/>
          </p:cNvSpPr>
          <p:nvPr/>
        </p:nvSpPr>
        <p:spPr bwMode="auto">
          <a:xfrm>
            <a:off x="3184525" y="3316288"/>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t>R</a:t>
            </a:r>
            <a:endParaRPr lang="ru-RU"/>
          </a:p>
        </p:txBody>
      </p:sp>
      <p:sp>
        <p:nvSpPr>
          <p:cNvPr id="53253" name="Text Box 7"/>
          <p:cNvSpPr txBox="1">
            <a:spLocks noChangeArrowheads="1"/>
          </p:cNvSpPr>
          <p:nvPr/>
        </p:nvSpPr>
        <p:spPr bwMode="auto">
          <a:xfrm>
            <a:off x="5410200" y="3352800"/>
            <a:ext cx="420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t>G</a:t>
            </a:r>
            <a:endParaRPr lang="ru-RU"/>
          </a:p>
        </p:txBody>
      </p:sp>
      <p:sp>
        <p:nvSpPr>
          <p:cNvPr id="53254" name="Text Box 8"/>
          <p:cNvSpPr txBox="1">
            <a:spLocks noChangeArrowheads="1"/>
          </p:cNvSpPr>
          <p:nvPr/>
        </p:nvSpPr>
        <p:spPr bwMode="auto">
          <a:xfrm>
            <a:off x="7924800" y="33528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t>B</a:t>
            </a:r>
            <a:endParaRPr lang="ru-RU"/>
          </a:p>
        </p:txBody>
      </p:sp>
      <p:pic>
        <p:nvPicPr>
          <p:cNvPr id="53255" name="Picture 9" descr="test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903663"/>
            <a:ext cx="6477000"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046056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685800" y="76200"/>
            <a:ext cx="8229600" cy="838200"/>
          </a:xfrm>
        </p:spPr>
        <p:txBody>
          <a:bodyPr/>
          <a:lstStyle/>
          <a:p>
            <a:r>
              <a:rPr lang="en-US">
                <a:latin typeface="Arial" charset="0"/>
              </a:rPr>
              <a:t>Lossy Image Compression (JPEG)</a:t>
            </a:r>
          </a:p>
        </p:txBody>
      </p:sp>
      <p:graphicFrame>
        <p:nvGraphicFramePr>
          <p:cNvPr id="54275" name="Object 4"/>
          <p:cNvGraphicFramePr>
            <a:graphicFrameLocks noChangeAspect="1"/>
          </p:cNvGraphicFramePr>
          <p:nvPr/>
        </p:nvGraphicFramePr>
        <p:xfrm>
          <a:off x="3606800" y="1511300"/>
          <a:ext cx="4572000" cy="4529138"/>
        </p:xfrm>
        <a:graphic>
          <a:graphicData uri="http://schemas.openxmlformats.org/presentationml/2006/ole">
            <mc:AlternateContent xmlns:mc="http://schemas.openxmlformats.org/markup-compatibility/2006">
              <mc:Choice xmlns:v="urn:schemas-microsoft-com:vml" Requires="v">
                <p:oleObj spid="_x0000_s287754" name="Bitmap Image" r:id="rId3" imgW="4990476" imgH="4944165" progId="Paint.Picture">
                  <p:embed/>
                </p:oleObj>
              </mc:Choice>
              <mc:Fallback>
                <p:oleObj name="Bitmap Image" r:id="rId3" imgW="4990476" imgH="4944165"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800" y="1511300"/>
                        <a:ext cx="4572000" cy="452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54276" name="Picture 5" descr="d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75" y="2397125"/>
            <a:ext cx="25336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6"/>
          <p:cNvSpPr>
            <a:spLocks noChangeArrowheads="1"/>
          </p:cNvSpPr>
          <p:nvPr/>
        </p:nvSpPr>
        <p:spPr bwMode="auto">
          <a:xfrm>
            <a:off x="1066800" y="6096000"/>
            <a:ext cx="648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a:solidFill>
                  <a:schemeClr val="tx2"/>
                </a:solidFill>
              </a:rPr>
              <a:t>Block-based Discrete Cosine Transform (DCT)</a:t>
            </a:r>
          </a:p>
        </p:txBody>
      </p:sp>
    </p:spTree>
    <p:extLst>
      <p:ext uri="{BB962C8B-B14F-4D97-AF65-F5344CB8AC3E}">
        <p14:creationId xmlns:p14="http://schemas.microsoft.com/office/powerpoint/2010/main" val="299993392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r>
              <a:rPr lang="en-US"/>
              <a:t>© 2006 Steve Marschner • </a:t>
            </a:r>
            <a:fld id="{48356234-92E7-A54B-BD00-CE77E12128F2}" type="slidenum">
              <a:rPr lang="en-US"/>
              <a:pPr/>
              <a:t>8</a:t>
            </a:fld>
            <a:endParaRPr lang="en-US"/>
          </a:p>
        </p:txBody>
      </p:sp>
      <p:sp>
        <p:nvSpPr>
          <p:cNvPr id="11267" name="Rectangle 2"/>
          <p:cNvSpPr>
            <a:spLocks noGrp="1" noChangeArrowheads="1"/>
          </p:cNvSpPr>
          <p:nvPr>
            <p:ph type="title"/>
          </p:nvPr>
        </p:nvSpPr>
        <p:spPr/>
        <p:txBody>
          <a:bodyPr/>
          <a:lstStyle/>
          <a:p>
            <a:pPr eaLnBrk="1" hangingPunct="1"/>
            <a:r>
              <a:rPr lang="en-US">
                <a:latin typeface="Gill Sans" charset="0"/>
              </a:rPr>
              <a:t>Sampling in digital audio</a:t>
            </a:r>
          </a:p>
        </p:txBody>
      </p:sp>
      <p:sp>
        <p:nvSpPr>
          <p:cNvPr id="11268" name="Rectangle 3"/>
          <p:cNvSpPr>
            <a:spLocks noGrp="1" noChangeArrowheads="1"/>
          </p:cNvSpPr>
          <p:nvPr>
            <p:ph type="body" idx="1"/>
          </p:nvPr>
        </p:nvSpPr>
        <p:spPr/>
        <p:txBody>
          <a:bodyPr/>
          <a:lstStyle/>
          <a:p>
            <a:pPr eaLnBrk="1" hangingPunct="1"/>
            <a:r>
              <a:rPr lang="en-US">
                <a:latin typeface="Gill Sans" charset="0"/>
              </a:rPr>
              <a:t>Recording: sound to analog to samples to disc</a:t>
            </a:r>
          </a:p>
          <a:p>
            <a:pPr eaLnBrk="1" hangingPunct="1"/>
            <a:r>
              <a:rPr lang="en-US">
                <a:latin typeface="Gill Sans" charset="0"/>
              </a:rPr>
              <a:t>Playback: disc to samples to analog to sound again</a:t>
            </a:r>
          </a:p>
          <a:p>
            <a:pPr lvl="1" eaLnBrk="1" hangingPunct="1"/>
            <a:r>
              <a:rPr lang="en-US">
                <a:latin typeface="Gill Sans" charset="0"/>
              </a:rPr>
              <a:t>how can we be sure we are filling in the gaps correctly?</a:t>
            </a:r>
          </a:p>
        </p:txBody>
      </p:sp>
      <p:pic>
        <p:nvPicPr>
          <p:cNvPr id="11269" name="Picture 5" descr="audi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276600"/>
            <a:ext cx="848995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739832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p:txBody>
          <a:bodyPr/>
          <a:lstStyle/>
          <a:p>
            <a:r>
              <a:rPr lang="en-US">
                <a:latin typeface="Arial" charset="0"/>
              </a:rPr>
              <a:t>Using DCT in JPEG </a:t>
            </a:r>
            <a:r>
              <a:rPr lang="en-US">
                <a:solidFill>
                  <a:schemeClr val="accent2"/>
                </a:solidFill>
                <a:latin typeface="Comic Sans MS" charset="0"/>
              </a:rPr>
              <a:t>  </a:t>
            </a:r>
          </a:p>
        </p:txBody>
      </p:sp>
      <p:sp>
        <p:nvSpPr>
          <p:cNvPr id="55299" name="Rectangle 3"/>
          <p:cNvSpPr>
            <a:spLocks noGrp="1" noChangeArrowheads="1"/>
          </p:cNvSpPr>
          <p:nvPr>
            <p:ph type="body" idx="4294967295"/>
          </p:nvPr>
        </p:nvSpPr>
        <p:spPr/>
        <p:txBody>
          <a:bodyPr/>
          <a:lstStyle/>
          <a:p>
            <a:r>
              <a:rPr lang="en-US">
                <a:latin typeface="Arial" charset="0"/>
              </a:rPr>
              <a:t>The first coefficient </a:t>
            </a:r>
            <a:r>
              <a:rPr lang="en-US">
                <a:latin typeface="Times New Roman" charset="0"/>
                <a:cs typeface="Times New Roman" charset="0"/>
              </a:rPr>
              <a:t>B(0,0)</a:t>
            </a:r>
            <a:r>
              <a:rPr lang="en-US">
                <a:latin typeface="Arial" charset="0"/>
              </a:rPr>
              <a:t> is the DC component, the average intensity</a:t>
            </a:r>
          </a:p>
          <a:p>
            <a:r>
              <a:rPr lang="en-US">
                <a:latin typeface="Arial" charset="0"/>
              </a:rPr>
              <a:t>The top-left coeffs represent low frequencies, the bottom right – high frequencies</a:t>
            </a:r>
          </a:p>
          <a:p>
            <a:endParaRPr lang="en-US">
              <a:latin typeface="Arial" charset="0"/>
            </a:endParaRPr>
          </a:p>
        </p:txBody>
      </p:sp>
      <p:pic>
        <p:nvPicPr>
          <p:cNvPr id="55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400" y="3810000"/>
            <a:ext cx="26670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26054669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p:txBody>
          <a:bodyPr/>
          <a:lstStyle/>
          <a:p>
            <a:pPr eaLnBrk="1" hangingPunct="1"/>
            <a:r>
              <a:rPr lang="en-US" sz="3800">
                <a:latin typeface="Arial" charset="0"/>
              </a:rPr>
              <a:t>Image compression using DCT</a:t>
            </a:r>
            <a:endParaRPr lang="en-US" sz="3800">
              <a:solidFill>
                <a:schemeClr val="accent2"/>
              </a:solidFill>
              <a:latin typeface="Comic Sans MS" charset="0"/>
            </a:endParaRPr>
          </a:p>
        </p:txBody>
      </p:sp>
      <p:sp>
        <p:nvSpPr>
          <p:cNvPr id="56323" name="Rectangle 3"/>
          <p:cNvSpPr>
            <a:spLocks noGrp="1" noChangeArrowheads="1"/>
          </p:cNvSpPr>
          <p:nvPr>
            <p:ph type="body" idx="4294967295"/>
          </p:nvPr>
        </p:nvSpPr>
        <p:spPr>
          <a:xfrm>
            <a:off x="457200" y="990600"/>
            <a:ext cx="8229600" cy="5135563"/>
          </a:xfrm>
        </p:spPr>
        <p:txBody>
          <a:bodyPr/>
          <a:lstStyle/>
          <a:p>
            <a:pPr eaLnBrk="1" hangingPunct="1"/>
            <a:r>
              <a:rPr lang="en-US" sz="2400">
                <a:latin typeface="Arial" charset="0"/>
                <a:sym typeface="Wingdings" charset="0"/>
              </a:rPr>
              <a:t>Quantize </a:t>
            </a:r>
          </a:p>
          <a:p>
            <a:pPr lvl="1" eaLnBrk="1" hangingPunct="1"/>
            <a:r>
              <a:rPr lang="en-US" sz="1800">
                <a:latin typeface="Arial" charset="0"/>
                <a:sym typeface="Wingdings" charset="0"/>
              </a:rPr>
              <a:t>More coarsely for high frequencies (which also tend to have smaller values)</a:t>
            </a:r>
          </a:p>
          <a:p>
            <a:pPr lvl="1" eaLnBrk="1" hangingPunct="1"/>
            <a:r>
              <a:rPr lang="en-US" sz="1800">
                <a:latin typeface="Arial" charset="0"/>
                <a:sym typeface="Wingdings" charset="0"/>
              </a:rPr>
              <a:t>Many quantized high frequency values will be zero</a:t>
            </a:r>
          </a:p>
          <a:p>
            <a:pPr eaLnBrk="1" hangingPunct="1"/>
            <a:r>
              <a:rPr lang="en-US" sz="2400">
                <a:latin typeface="Arial" charset="0"/>
                <a:sym typeface="Wingdings" charset="0"/>
              </a:rPr>
              <a:t>Encode</a:t>
            </a:r>
          </a:p>
          <a:p>
            <a:pPr lvl="1" eaLnBrk="1" hangingPunct="1"/>
            <a:r>
              <a:rPr lang="en-US" sz="1800">
                <a:latin typeface="Arial" charset="0"/>
                <a:sym typeface="Wingdings" charset="0"/>
              </a:rPr>
              <a:t>Can decode with inverse dct</a:t>
            </a:r>
          </a:p>
        </p:txBody>
      </p:sp>
      <p:pic>
        <p:nvPicPr>
          <p:cNvPr id="56324" name="Picture 8" descr="G=&#10;\begin{array}{c}&#10;u \\&#10;\longrightarrow \\&#10;\left[&#10;\begin{array}{rrrrrrrr}&#10; -415.38 &amp; -30.19 &amp; -61.20 &amp;  27.24 &amp;  56.13 &amp; -20.10 &amp; -2.39 &amp;  0.46 \\&#10;    4.47 &amp; -21.86 &amp; -60.76 &amp;  10.25 &amp;  13.15 &amp;  -7.09 &amp; -8.54 &amp;  4.88 \\&#10;  -46.83 &amp;   7.37 &amp;  77.13 &amp; -24.56 &amp; -28.91 &amp;   9.93 &amp;  5.42 &amp; -5.65 \\&#10;  -48.53 &amp;  12.07 &amp;  34.10 &amp; -14.76 &amp; -10.24 &amp;   6.30 &amp;  1.83 &amp;  1.95 \\&#10;   12.12 &amp;  -6.55 &amp; -13.20 &amp;  -3.95 &amp;  -1.88 &amp;   1.75 &amp; -2.79 &amp;  3.14 \\&#10;   -7.73 &amp;   2.91 &amp;   2.38 &amp;  -5.94 &amp;  -2.38 &amp;   0.94 &amp;  4.30 &amp;  1.85 \\&#10;   -1.03 &amp;   0.18 &amp;   0.42 &amp;  -2.42 &amp;  -0.88 &amp;  -3.02 &amp;  4.12 &amp; -0.66 \\&#10;   -0.17 &amp;   0.14 &amp;  -1.07 &amp;  -4.19 &amp;  -1.17 &amp;  -0.10 &amp;  0.50 &amp;  1.68&#10;\end{array}&#10;\right]&#10;\end{array}&#10;\Bigg\downarrow 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343275"/>
            <a:ext cx="48990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Q=&#10;\begin{bmatrix}&#10; 16 &amp; 11 &amp; 10 &amp; 16 &amp; 24 &amp; 40 &amp; 51 &amp; 61 \\&#10; 12 &amp; 12 &amp; 14 &amp; 19 &amp; 26 &amp; 58 &amp; 60 &amp; 55 \\&#10; 14 &amp; 13 &amp; 16 &amp; 24 &amp; 40 &amp; 57 &amp; 69 &amp; 56 \\&#10; 14 &amp; 17 &amp; 22 &amp; 29 &amp; 51 &amp; 87 &amp; 80 &amp; 62 \\&#10; 18 &amp; 22 &amp; 37 &amp; 56 &amp; 68 &amp; 109 &amp; 103 &amp; 77 \\&#10; 24 &amp; 35 &amp; 55 &amp; 64 &amp; 81 &amp; 104 &amp; 113 &amp; 92 \\&#10; 49 &amp; 64 &amp; 78 &amp; 87 &amp; 103 &amp; 121 &amp; 120 &amp; 101 \\&#10; 72 &amp; 92 &amp; 95 &amp; 98 &amp; 112 &amp; 100 &amp; 103 &amp; 99&#10;\end{bmatr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343400"/>
            <a:ext cx="32004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B=&#10;\left[&#10;\begin{array}{rrrrrrrr}&#10; -26 &amp; -3 &amp; -6 &amp; 2 &amp; 2 &amp; -1 &amp; 0 &amp; 0 \\&#10; 0 &amp; -2 &amp; -4 &amp; 1 &amp; 1 &amp; 0 &amp; 0 &amp; 0 \\&#10; -3 &amp; 1 &amp; 5 &amp; -1 &amp; -1 &amp; 0 &amp; 0 &amp; 0 \\&#10; -3 &amp; 1 &amp; 2 &amp; -1 &amp; 0 &amp; 0 &amp; 0 &amp; 0 \\&#10; 1 &amp; 0 &amp; 0 &amp; 0 &amp; 0 &amp; 0 &amp; 0 &amp; 0 \\&#10; 0 &amp; 0 &amp; 0 &amp; 0 &amp; 0 &amp; 0 &amp; 0 &amp; 0 \\&#10; 0 &amp; 0 &amp; 0 &amp; 0 &amp; 0 &amp; 0 &amp; 0 &amp; 0 \\&#10; 0 &amp; 0 &amp; 0 &amp; 0 &amp; 0 &amp; 0 &amp; 0 &amp; 0&#10;\end{array}&#10;\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5535613"/>
            <a:ext cx="25908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own Arrow 14"/>
          <p:cNvSpPr/>
          <p:nvPr/>
        </p:nvSpPr>
        <p:spPr>
          <a:xfrm>
            <a:off x="2362200" y="4953000"/>
            <a:ext cx="2286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6328" name="TextBox 15"/>
          <p:cNvSpPr txBox="1">
            <a:spLocks noChangeArrowheads="1"/>
          </p:cNvSpPr>
          <p:nvPr/>
        </p:nvSpPr>
        <p:spPr bwMode="auto">
          <a:xfrm>
            <a:off x="6172200" y="3886200"/>
            <a:ext cx="204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800"/>
              <a:t>Quantization table</a:t>
            </a:r>
          </a:p>
        </p:txBody>
      </p:sp>
      <p:sp>
        <p:nvSpPr>
          <p:cNvPr id="56329" name="TextBox 16"/>
          <p:cNvSpPr txBox="1">
            <a:spLocks noChangeArrowheads="1"/>
          </p:cNvSpPr>
          <p:nvPr/>
        </p:nvSpPr>
        <p:spPr bwMode="auto">
          <a:xfrm>
            <a:off x="0" y="3211513"/>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800"/>
              <a:t>Filter responses</a:t>
            </a:r>
          </a:p>
        </p:txBody>
      </p:sp>
      <p:sp>
        <p:nvSpPr>
          <p:cNvPr id="56330" name="TextBox 17"/>
          <p:cNvSpPr txBox="1">
            <a:spLocks noChangeArrowheads="1"/>
          </p:cNvSpPr>
          <p:nvPr/>
        </p:nvSpPr>
        <p:spPr bwMode="auto">
          <a:xfrm>
            <a:off x="0" y="5181600"/>
            <a:ext cx="196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800"/>
              <a:t>Quantized values</a:t>
            </a:r>
          </a:p>
        </p:txBody>
      </p:sp>
    </p:spTree>
    <p:extLst>
      <p:ext uri="{BB962C8B-B14F-4D97-AF65-F5344CB8AC3E}">
        <p14:creationId xmlns:p14="http://schemas.microsoft.com/office/powerpoint/2010/main" val="230970766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idx="4294967295"/>
          </p:nvPr>
        </p:nvSpPr>
        <p:spPr/>
        <p:txBody>
          <a:bodyPr/>
          <a:lstStyle/>
          <a:p>
            <a:pPr eaLnBrk="1" hangingPunct="1"/>
            <a:r>
              <a:rPr lang="en-US" sz="3800">
                <a:latin typeface="Arial" charset="0"/>
              </a:rPr>
              <a:t>JPEG Compression Summary</a:t>
            </a:r>
          </a:p>
        </p:txBody>
      </p:sp>
      <p:sp>
        <p:nvSpPr>
          <p:cNvPr id="3" name="Content Placeholder 2"/>
          <p:cNvSpPr>
            <a:spLocks noGrp="1"/>
          </p:cNvSpPr>
          <p:nvPr>
            <p:ph idx="4294967295"/>
          </p:nvPr>
        </p:nvSpPr>
        <p:spPr>
          <a:xfrm>
            <a:off x="457200" y="990600"/>
            <a:ext cx="8229600" cy="5135563"/>
          </a:xfrm>
        </p:spPr>
        <p:txBody>
          <a:bodyPr/>
          <a:lstStyle/>
          <a:p>
            <a:pPr marL="514350" indent="-514350" eaLnBrk="1" hangingPunct="1">
              <a:buFont typeface="Calibri" charset="0"/>
              <a:buNone/>
            </a:pPr>
            <a:r>
              <a:rPr lang="en-US" sz="3200">
                <a:latin typeface="Arial" charset="0"/>
              </a:rPr>
              <a:t>Subsample color by factor of 2</a:t>
            </a:r>
          </a:p>
          <a:p>
            <a:pPr marL="914400" lvl="1" indent="-514350" eaLnBrk="1" hangingPunct="1"/>
            <a:r>
              <a:rPr lang="en-US" sz="2400">
                <a:latin typeface="Arial" charset="0"/>
              </a:rPr>
              <a:t>People have bad resolution for color</a:t>
            </a:r>
          </a:p>
          <a:p>
            <a:pPr marL="514350" indent="-514350" eaLnBrk="1" hangingPunct="1">
              <a:buFont typeface="Calibri" charset="0"/>
              <a:buNone/>
            </a:pPr>
            <a:r>
              <a:rPr lang="en-US" sz="3200">
                <a:latin typeface="Arial" charset="0"/>
              </a:rPr>
              <a:t>Split into blocks (8x8, typically), subtract 128</a:t>
            </a:r>
          </a:p>
          <a:p>
            <a:pPr marL="514350" indent="-514350" eaLnBrk="1" hangingPunct="1">
              <a:buFont typeface="Calibri" charset="0"/>
              <a:buNone/>
            </a:pPr>
            <a:r>
              <a:rPr lang="en-US" sz="3200">
                <a:latin typeface="Arial" charset="0"/>
              </a:rPr>
              <a:t>For each block</a:t>
            </a:r>
          </a:p>
          <a:p>
            <a:pPr marL="914400" lvl="1" indent="-514350" eaLnBrk="1" hangingPunct="1">
              <a:buFont typeface="Calibri" charset="0"/>
              <a:buAutoNum type="alphaLcPeriod"/>
            </a:pPr>
            <a:r>
              <a:rPr lang="en-US" sz="2400">
                <a:latin typeface="Arial" charset="0"/>
              </a:rPr>
              <a:t>Compute DCT coefficients for</a:t>
            </a:r>
          </a:p>
          <a:p>
            <a:pPr marL="914400" lvl="1" indent="-514350" eaLnBrk="1" hangingPunct="1">
              <a:buFont typeface="Calibri" charset="0"/>
              <a:buAutoNum type="alphaLcPeriod"/>
            </a:pPr>
            <a:r>
              <a:rPr lang="en-US" sz="2400">
                <a:latin typeface="Arial" charset="0"/>
              </a:rPr>
              <a:t>Coarsely quantize</a:t>
            </a:r>
          </a:p>
          <a:p>
            <a:pPr marL="1314450" lvl="2" indent="-514350" eaLnBrk="1" hangingPunct="1"/>
            <a:r>
              <a:rPr lang="en-US" sz="2000">
                <a:latin typeface="Arial" charset="0"/>
              </a:rPr>
              <a:t>Many high frequency components will become zero</a:t>
            </a:r>
          </a:p>
          <a:p>
            <a:pPr marL="914400" lvl="1" indent="-514350" eaLnBrk="1" hangingPunct="1">
              <a:buFont typeface="Calibri" charset="0"/>
              <a:buAutoNum type="alphaLcPeriod"/>
            </a:pPr>
            <a:r>
              <a:rPr lang="en-US" sz="2400">
                <a:latin typeface="Arial" charset="0"/>
              </a:rPr>
              <a:t>Encode (e.g., with Huffman coding)</a:t>
            </a:r>
          </a:p>
          <a:p>
            <a:pPr marL="514350" indent="-514350" eaLnBrk="1" hangingPunct="1">
              <a:buFont typeface="Calibri" charset="0"/>
              <a:buNone/>
            </a:pPr>
            <a:endParaRPr lang="en-US" sz="3200">
              <a:latin typeface="Arial" charset="0"/>
            </a:endParaRPr>
          </a:p>
        </p:txBody>
      </p:sp>
      <p:sp>
        <p:nvSpPr>
          <p:cNvPr id="57348" name="TextBox 3"/>
          <p:cNvSpPr txBox="1">
            <a:spLocks noChangeArrowheads="1"/>
          </p:cNvSpPr>
          <p:nvPr/>
        </p:nvSpPr>
        <p:spPr bwMode="auto">
          <a:xfrm>
            <a:off x="5510213" y="6211888"/>
            <a:ext cx="3633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800">
                <a:hlinkClick r:id="rId2"/>
              </a:rPr>
              <a:t>http://en.wikipedia.org/wiki/YCbCr</a:t>
            </a:r>
            <a:endParaRPr lang="en-US" sz="1800"/>
          </a:p>
          <a:p>
            <a:pPr eaLnBrk="1" hangingPunct="1"/>
            <a:r>
              <a:rPr lang="en-US" sz="1800">
                <a:hlinkClick r:id="rId3"/>
              </a:rPr>
              <a:t>http://en.wikipedia.org/wiki/JPEG</a:t>
            </a:r>
            <a:endParaRPr lang="en-US" sz="1800"/>
          </a:p>
        </p:txBody>
      </p:sp>
    </p:spTree>
    <p:extLst>
      <p:ext uri="{BB962C8B-B14F-4D97-AF65-F5344CB8AC3E}">
        <p14:creationId xmlns:p14="http://schemas.microsoft.com/office/powerpoint/2010/main" val="17382636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p:txBody>
          <a:bodyPr/>
          <a:lstStyle/>
          <a:p>
            <a:r>
              <a:rPr lang="en-US">
                <a:latin typeface="Arial" charset="0"/>
              </a:rPr>
              <a:t>Block size in JPEG </a:t>
            </a:r>
            <a:r>
              <a:rPr lang="en-US">
                <a:solidFill>
                  <a:schemeClr val="accent2"/>
                </a:solidFill>
                <a:latin typeface="Comic Sans MS" charset="0"/>
              </a:rPr>
              <a:t>  </a:t>
            </a:r>
          </a:p>
        </p:txBody>
      </p:sp>
      <p:sp>
        <p:nvSpPr>
          <p:cNvPr id="58371" name="Rectangle 3"/>
          <p:cNvSpPr>
            <a:spLocks noGrp="1" noChangeArrowheads="1"/>
          </p:cNvSpPr>
          <p:nvPr>
            <p:ph type="body" idx="4294967295"/>
          </p:nvPr>
        </p:nvSpPr>
        <p:spPr/>
        <p:txBody>
          <a:bodyPr/>
          <a:lstStyle/>
          <a:p>
            <a:endParaRPr lang="en-US">
              <a:solidFill>
                <a:schemeClr val="tx2"/>
              </a:solidFill>
              <a:latin typeface="Arial" charset="0"/>
              <a:sym typeface="Wingdings" charset="0"/>
            </a:endParaRPr>
          </a:p>
          <a:p>
            <a:r>
              <a:rPr lang="en-US">
                <a:solidFill>
                  <a:schemeClr val="tx2"/>
                </a:solidFill>
                <a:latin typeface="Arial" charset="0"/>
                <a:sym typeface="Wingdings" charset="0"/>
              </a:rPr>
              <a:t>Block size</a:t>
            </a:r>
          </a:p>
          <a:p>
            <a:pPr lvl="1"/>
            <a:r>
              <a:rPr lang="en-US" sz="2400">
                <a:solidFill>
                  <a:schemeClr val="tx2"/>
                </a:solidFill>
                <a:latin typeface="Arial" charset="0"/>
                <a:sym typeface="Wingdings" charset="0"/>
              </a:rPr>
              <a:t>small block</a:t>
            </a:r>
          </a:p>
          <a:p>
            <a:pPr lvl="2"/>
            <a:r>
              <a:rPr lang="en-US" sz="2000">
                <a:solidFill>
                  <a:schemeClr val="tx2"/>
                </a:solidFill>
                <a:latin typeface="Arial" charset="0"/>
                <a:sym typeface="Wingdings" charset="0"/>
              </a:rPr>
              <a:t>faster </a:t>
            </a:r>
          </a:p>
          <a:p>
            <a:pPr lvl="2"/>
            <a:r>
              <a:rPr lang="en-US" sz="2000">
                <a:solidFill>
                  <a:schemeClr val="tx2"/>
                </a:solidFill>
                <a:latin typeface="Arial" charset="0"/>
                <a:sym typeface="Wingdings" charset="0"/>
              </a:rPr>
              <a:t>correlation exists between neighboring pixels</a:t>
            </a:r>
          </a:p>
          <a:p>
            <a:pPr lvl="1"/>
            <a:r>
              <a:rPr lang="en-US" sz="2400">
                <a:solidFill>
                  <a:schemeClr val="tx2"/>
                </a:solidFill>
                <a:latin typeface="Arial" charset="0"/>
                <a:sym typeface="Wingdings" charset="0"/>
              </a:rPr>
              <a:t>large block</a:t>
            </a:r>
          </a:p>
          <a:p>
            <a:pPr lvl="2"/>
            <a:r>
              <a:rPr lang="en-US" sz="2000">
                <a:solidFill>
                  <a:schemeClr val="tx2"/>
                </a:solidFill>
                <a:latin typeface="Arial" charset="0"/>
                <a:sym typeface="Wingdings" charset="0"/>
              </a:rPr>
              <a:t>better compression in smooth regions</a:t>
            </a:r>
          </a:p>
          <a:p>
            <a:pPr lvl="1"/>
            <a:r>
              <a:rPr lang="en-US" sz="2400">
                <a:solidFill>
                  <a:schemeClr val="tx2"/>
                </a:solidFill>
                <a:latin typeface="Arial" charset="0"/>
                <a:sym typeface="Wingdings" charset="0"/>
              </a:rPr>
              <a:t>It</a:t>
            </a:r>
            <a:r>
              <a:rPr lang="ja-JP" altLang="en-US" sz="2400">
                <a:solidFill>
                  <a:schemeClr val="tx2"/>
                </a:solidFill>
                <a:latin typeface="Arial" charset="0"/>
                <a:sym typeface="Wingdings" charset="0"/>
              </a:rPr>
              <a:t>’</a:t>
            </a:r>
            <a:r>
              <a:rPr lang="en-US" sz="2400">
                <a:solidFill>
                  <a:schemeClr val="tx2"/>
                </a:solidFill>
                <a:latin typeface="Arial" charset="0"/>
                <a:sym typeface="Wingdings" charset="0"/>
              </a:rPr>
              <a:t>s 8x8 in standard JPEG</a:t>
            </a:r>
          </a:p>
        </p:txBody>
      </p:sp>
    </p:spTree>
    <p:extLst>
      <p:ext uri="{BB962C8B-B14F-4D97-AF65-F5344CB8AC3E}">
        <p14:creationId xmlns:p14="http://schemas.microsoft.com/office/powerpoint/2010/main" val="404140267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title" idx="4294967295"/>
          </p:nvPr>
        </p:nvSpPr>
        <p:spPr/>
        <p:txBody>
          <a:bodyPr/>
          <a:lstStyle/>
          <a:p>
            <a:r>
              <a:rPr lang="en-US">
                <a:latin typeface="Arial" charset="0"/>
              </a:rPr>
              <a:t>JPEG compression comparison</a:t>
            </a:r>
          </a:p>
        </p:txBody>
      </p:sp>
      <p:pic>
        <p:nvPicPr>
          <p:cNvPr id="5939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09800"/>
            <a:ext cx="398621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09800"/>
            <a:ext cx="398621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8"/>
          <p:cNvSpPr txBox="1">
            <a:spLocks noChangeArrowheads="1"/>
          </p:cNvSpPr>
          <p:nvPr/>
        </p:nvSpPr>
        <p:spPr bwMode="auto">
          <a:xfrm>
            <a:off x="1838325" y="5105400"/>
            <a:ext cx="67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t>89k</a:t>
            </a:r>
          </a:p>
        </p:txBody>
      </p:sp>
      <p:sp>
        <p:nvSpPr>
          <p:cNvPr id="59398" name="Text Box 9"/>
          <p:cNvSpPr txBox="1">
            <a:spLocks noChangeArrowheads="1"/>
          </p:cNvSpPr>
          <p:nvPr/>
        </p:nvSpPr>
        <p:spPr bwMode="auto">
          <a:xfrm>
            <a:off x="6537325" y="5105400"/>
            <a:ext cx="67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t>12k</a:t>
            </a:r>
          </a:p>
        </p:txBody>
      </p:sp>
    </p:spTree>
    <p:extLst>
      <p:ext uri="{BB962C8B-B14F-4D97-AF65-F5344CB8AC3E}">
        <p14:creationId xmlns:p14="http://schemas.microsoft.com/office/powerpoint/2010/main" val="77965541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096000" y="2819400"/>
            <a:ext cx="2590800" cy="990600"/>
            <a:chOff x="3840" y="1776"/>
            <a:chExt cx="1632" cy="624"/>
          </a:xfrm>
        </p:grpSpPr>
        <p:grpSp>
          <p:nvGrpSpPr>
            <p:cNvPr id="60441" name="Group 3"/>
            <p:cNvGrpSpPr>
              <a:grpSpLocks/>
            </p:cNvGrpSpPr>
            <p:nvPr/>
          </p:nvGrpSpPr>
          <p:grpSpPr bwMode="auto">
            <a:xfrm>
              <a:off x="3840" y="1776"/>
              <a:ext cx="1632" cy="624"/>
              <a:chOff x="3840" y="1776"/>
              <a:chExt cx="1632" cy="624"/>
            </a:xfrm>
          </p:grpSpPr>
          <p:grpSp>
            <p:nvGrpSpPr>
              <p:cNvPr id="60443" name="Group 4"/>
              <p:cNvGrpSpPr>
                <a:grpSpLocks/>
              </p:cNvGrpSpPr>
              <p:nvPr/>
            </p:nvGrpSpPr>
            <p:grpSpPr bwMode="auto">
              <a:xfrm>
                <a:off x="3840" y="1776"/>
                <a:ext cx="624" cy="624"/>
                <a:chOff x="3840" y="1776"/>
                <a:chExt cx="624" cy="624"/>
              </a:xfrm>
            </p:grpSpPr>
            <p:sp>
              <p:nvSpPr>
                <p:cNvPr id="494597" name="Rectangle 5"/>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w="9525">
                  <a:noFill/>
                  <a:miter lim="800000"/>
                  <a:headEnd/>
                  <a:tailEnd/>
                </a:ln>
                <a:effectLst/>
              </p:spPr>
              <p:txBody>
                <a:bodyPr wrap="none" anchor="ctr"/>
                <a:lstStyle/>
                <a:p>
                  <a:pPr eaLnBrk="0" hangingPunct="0">
                    <a:defRPr/>
                  </a:pPr>
                  <a:endParaRPr lang="en-US">
                    <a:ea typeface="+mn-ea"/>
                  </a:endParaRPr>
                </a:p>
              </p:txBody>
            </p:sp>
            <p:sp>
              <p:nvSpPr>
                <p:cNvPr id="60446" name="Line 6"/>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60444" name="Picture 7" descr="Edittex"/>
              <p:cNvPicPr>
                <a:picLocks noChangeAspect="1" noChangeArrowheads="1"/>
              </p:cNvPicPr>
              <p:nvPr>
                <p:custDataLst>
                  <p:tags r:id="rId7"/>
                </p:custDataLst>
              </p:nvPr>
            </p:nvPicPr>
            <p:blipFill>
              <a:blip r:embed="rId9">
                <a:extLst>
                  <a:ext uri="{28A0092B-C50C-407E-A947-70E740481C1C}">
                    <a14:useLocalDpi xmlns:a14="http://schemas.microsoft.com/office/drawing/2010/main" val="0"/>
                  </a:ext>
                </a:extLst>
              </a:blip>
              <a:srcRect/>
              <a:stretch>
                <a:fillRect/>
              </a:stretch>
            </p:blipFill>
            <p:spPr bwMode="auto">
              <a:xfrm>
                <a:off x="4505" y="1824"/>
                <a:ext cx="96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442" name="Oval 8"/>
            <p:cNvSpPr>
              <a:spLocks noChangeArrowheads="1"/>
            </p:cNvSpPr>
            <p:nvPr/>
          </p:nvSpPr>
          <p:spPr bwMode="auto">
            <a:xfrm>
              <a:off x="4128" y="2064"/>
              <a:ext cx="48" cy="4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grpSp>
      <p:sp>
        <p:nvSpPr>
          <p:cNvPr id="60419" name="Rectangle 9"/>
          <p:cNvSpPr>
            <a:spLocks noGrp="1" noChangeArrowheads="1"/>
          </p:cNvSpPr>
          <p:nvPr>
            <p:ph type="title"/>
          </p:nvPr>
        </p:nvSpPr>
        <p:spPr/>
        <p:txBody>
          <a:bodyPr/>
          <a:lstStyle/>
          <a:p>
            <a:r>
              <a:rPr lang="en-US">
                <a:latin typeface="Arial" charset="0"/>
              </a:rPr>
              <a:t>Image gradient</a:t>
            </a:r>
          </a:p>
        </p:txBody>
      </p:sp>
      <p:sp>
        <p:nvSpPr>
          <p:cNvPr id="60420" name="Rectangle 10"/>
          <p:cNvSpPr>
            <a:spLocks noGrp="1" noChangeArrowheads="1"/>
          </p:cNvSpPr>
          <p:nvPr>
            <p:ph type="body" idx="1"/>
          </p:nvPr>
        </p:nvSpPr>
        <p:spPr>
          <a:xfrm>
            <a:off x="685800" y="914400"/>
            <a:ext cx="8077200" cy="1600200"/>
          </a:xfrm>
        </p:spPr>
        <p:txBody>
          <a:bodyPr>
            <a:normAutofit fontScale="92500" lnSpcReduction="10000"/>
          </a:bodyPr>
          <a:lstStyle/>
          <a:p>
            <a:r>
              <a:rPr lang="en-US" sz="2400">
                <a:latin typeface="Arial" charset="0"/>
              </a:rPr>
              <a:t>The gradient of an image: </a:t>
            </a:r>
          </a:p>
          <a:p>
            <a:endParaRPr lang="en-US" sz="2400">
              <a:latin typeface="Arial" charset="0"/>
            </a:endParaRPr>
          </a:p>
          <a:p>
            <a:endParaRPr lang="en-US">
              <a:latin typeface="Arial" charset="0"/>
            </a:endParaRPr>
          </a:p>
          <a:p>
            <a:r>
              <a:rPr lang="en-US" sz="2000">
                <a:latin typeface="Arial" charset="0"/>
              </a:rPr>
              <a:t>The gradient points in the direction of most rapid change in intensity</a:t>
            </a:r>
          </a:p>
        </p:txBody>
      </p:sp>
      <p:pic>
        <p:nvPicPr>
          <p:cNvPr id="60421" name="Picture 11" descr="Edittex"/>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2590800" y="1371600"/>
            <a:ext cx="2468563"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4604" name="Rectangle 12"/>
          <p:cNvSpPr>
            <a:spLocks noChangeArrowheads="1"/>
          </p:cNvSpPr>
          <p:nvPr/>
        </p:nvSpPr>
        <p:spPr bwMode="auto">
          <a:xfrm>
            <a:off x="1066800" y="2819400"/>
            <a:ext cx="304800" cy="990600"/>
          </a:xfrm>
          <a:prstGeom prst="rect">
            <a:avLst/>
          </a:prstGeom>
          <a:gradFill rotWithShape="0">
            <a:gsLst>
              <a:gs pos="0">
                <a:schemeClr val="tx1"/>
              </a:gs>
              <a:gs pos="100000">
                <a:schemeClr val="tx1">
                  <a:gamma/>
                  <a:tint val="0"/>
                  <a:invGamma/>
                </a:schemeClr>
              </a:gs>
            </a:gsLst>
            <a:lin ang="0" scaled="1"/>
          </a:gradFill>
          <a:ln w="9525">
            <a:noFill/>
            <a:miter lim="800000"/>
            <a:headEnd/>
            <a:tailEnd/>
          </a:ln>
          <a:effectLst/>
        </p:spPr>
        <p:txBody>
          <a:bodyPr wrap="none" anchor="ctr"/>
          <a:lstStyle/>
          <a:p>
            <a:pPr eaLnBrk="0" hangingPunct="0">
              <a:defRPr/>
            </a:pPr>
            <a:endParaRPr lang="en-US">
              <a:ea typeface="+mn-ea"/>
            </a:endParaRPr>
          </a:p>
        </p:txBody>
      </p:sp>
      <p:sp>
        <p:nvSpPr>
          <p:cNvPr id="60423" name="Line 13"/>
          <p:cNvSpPr>
            <a:spLocks noChangeShapeType="1"/>
          </p:cNvSpPr>
          <p:nvPr/>
        </p:nvSpPr>
        <p:spPr bwMode="auto">
          <a:xfrm>
            <a:off x="1219200" y="3352800"/>
            <a:ext cx="5334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4" name="Oval 14"/>
          <p:cNvSpPr>
            <a:spLocks noChangeArrowheads="1"/>
          </p:cNvSpPr>
          <p:nvPr/>
        </p:nvSpPr>
        <p:spPr bwMode="auto">
          <a:xfrm>
            <a:off x="1162050" y="3314700"/>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pic>
        <p:nvPicPr>
          <p:cNvPr id="60425" name="Picture 15" descr="Edittex"/>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1524000" y="2894013"/>
            <a:ext cx="1408113"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6"/>
          <p:cNvGrpSpPr>
            <a:grpSpLocks/>
          </p:cNvGrpSpPr>
          <p:nvPr/>
        </p:nvGrpSpPr>
        <p:grpSpPr bwMode="auto">
          <a:xfrm>
            <a:off x="3802063" y="2819400"/>
            <a:ext cx="1882775" cy="1157288"/>
            <a:chOff x="2395" y="1776"/>
            <a:chExt cx="1186" cy="729"/>
          </a:xfrm>
        </p:grpSpPr>
        <p:pic>
          <p:nvPicPr>
            <p:cNvPr id="60437" name="Picture 17" descr="Edittex"/>
            <p:cNvPicPr>
              <a:picLocks noChangeAspect="1" noChangeArrowheads="1"/>
            </p:cNvPicPr>
            <p:nvPr>
              <p:custDataLst>
                <p:tags r:id="rId6"/>
              </p:custDataLst>
            </p:nvPr>
          </p:nvPicPr>
          <p:blipFill>
            <a:blip r:embed="rId12">
              <a:extLst>
                <a:ext uri="{28A0092B-C50C-407E-A947-70E740481C1C}">
                  <a14:useLocalDpi xmlns:a14="http://schemas.microsoft.com/office/drawing/2010/main" val="0"/>
                </a:ext>
              </a:extLst>
            </a:blip>
            <a:srcRect/>
            <a:stretch>
              <a:fillRect/>
            </a:stretch>
          </p:blipFill>
          <p:spPr bwMode="auto">
            <a:xfrm>
              <a:off x="2688" y="2256"/>
              <a:ext cx="893"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4610" name="Rectangle 18"/>
            <p:cNvSpPr>
              <a:spLocks noChangeArrowheads="1"/>
            </p:cNvSpPr>
            <p:nvPr/>
          </p:nvSpPr>
          <p:spPr bwMode="auto">
            <a:xfrm rot="5400000">
              <a:off x="2638" y="1533"/>
              <a:ext cx="192" cy="677"/>
            </a:xfrm>
            <a:prstGeom prst="rect">
              <a:avLst/>
            </a:prstGeom>
            <a:gradFill rotWithShape="0">
              <a:gsLst>
                <a:gs pos="0">
                  <a:schemeClr val="tx1"/>
                </a:gs>
                <a:gs pos="100000">
                  <a:schemeClr val="tx1">
                    <a:gamma/>
                    <a:tint val="0"/>
                    <a:invGamma/>
                  </a:schemeClr>
                </a:gs>
              </a:gsLst>
              <a:lin ang="5400000" scaled="1"/>
            </a:gradFill>
            <a:ln w="9525">
              <a:noFill/>
              <a:miter lim="800000"/>
              <a:headEnd/>
              <a:tailEnd/>
            </a:ln>
            <a:effectLst/>
          </p:spPr>
          <p:txBody>
            <a:bodyPr wrap="none" anchor="ctr"/>
            <a:lstStyle/>
            <a:p>
              <a:pPr eaLnBrk="0" hangingPunct="0">
                <a:defRPr/>
              </a:pPr>
              <a:endParaRPr lang="en-US">
                <a:ea typeface="+mn-ea"/>
              </a:endParaRPr>
            </a:p>
          </p:txBody>
        </p:sp>
        <p:sp>
          <p:nvSpPr>
            <p:cNvPr id="60439" name="Line 19"/>
            <p:cNvSpPr>
              <a:spLocks noChangeShapeType="1"/>
            </p:cNvSpPr>
            <p:nvPr/>
          </p:nvSpPr>
          <p:spPr bwMode="auto">
            <a:xfrm rot="5400000">
              <a:off x="2568" y="2040"/>
              <a:ext cx="336"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40" name="Oval 20"/>
            <p:cNvSpPr>
              <a:spLocks noChangeArrowheads="1"/>
            </p:cNvSpPr>
            <p:nvPr/>
          </p:nvSpPr>
          <p:spPr bwMode="auto">
            <a:xfrm>
              <a:off x="2712" y="1848"/>
              <a:ext cx="48" cy="4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grpSp>
      <p:grpSp>
        <p:nvGrpSpPr>
          <p:cNvPr id="6" name="Group 21"/>
          <p:cNvGrpSpPr>
            <a:grpSpLocks/>
          </p:cNvGrpSpPr>
          <p:nvPr/>
        </p:nvGrpSpPr>
        <p:grpSpPr bwMode="auto">
          <a:xfrm>
            <a:off x="685800" y="2819400"/>
            <a:ext cx="8077200" cy="3886200"/>
            <a:chOff x="432" y="1776"/>
            <a:chExt cx="5088" cy="2448"/>
          </a:xfrm>
        </p:grpSpPr>
        <p:grpSp>
          <p:nvGrpSpPr>
            <p:cNvPr id="60428" name="Group 22"/>
            <p:cNvGrpSpPr>
              <a:grpSpLocks/>
            </p:cNvGrpSpPr>
            <p:nvPr/>
          </p:nvGrpSpPr>
          <p:grpSpPr bwMode="auto">
            <a:xfrm>
              <a:off x="4152" y="1776"/>
              <a:ext cx="306" cy="321"/>
              <a:chOff x="4152" y="1776"/>
              <a:chExt cx="306" cy="321"/>
            </a:xfrm>
          </p:grpSpPr>
          <p:sp>
            <p:nvSpPr>
              <p:cNvPr id="60433" name="Line 23"/>
              <p:cNvSpPr>
                <a:spLocks noChangeShapeType="1"/>
              </p:cNvSpPr>
              <p:nvPr/>
            </p:nvSpPr>
            <p:spPr bwMode="auto">
              <a:xfrm>
                <a:off x="4155" y="2088"/>
                <a:ext cx="30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34" name="Line 24"/>
              <p:cNvSpPr>
                <a:spLocks noChangeShapeType="1"/>
              </p:cNvSpPr>
              <p:nvPr/>
            </p:nvSpPr>
            <p:spPr bwMode="auto">
              <a:xfrm flipV="1">
                <a:off x="4152" y="1776"/>
                <a:ext cx="0" cy="32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35" name="Freeform 25"/>
              <p:cNvSpPr>
                <a:spLocks/>
              </p:cNvSpPr>
              <p:nvPr/>
            </p:nvSpPr>
            <p:spPr bwMode="auto">
              <a:xfrm flipV="1">
                <a:off x="4216" y="2032"/>
                <a:ext cx="27" cy="51"/>
              </a:xfrm>
              <a:custGeom>
                <a:avLst/>
                <a:gdLst>
                  <a:gd name="T0" fmla="*/ 18 w 27"/>
                  <a:gd name="T1" fmla="*/ 0 h 51"/>
                  <a:gd name="T2" fmla="*/ 24 w 27"/>
                  <a:gd name="T3" fmla="*/ 33 h 51"/>
                  <a:gd name="T4" fmla="*/ 0 w 27"/>
                  <a:gd name="T5" fmla="*/ 51 h 51"/>
                  <a:gd name="T6" fmla="*/ 0 60000 65536"/>
                  <a:gd name="T7" fmla="*/ 0 60000 65536"/>
                  <a:gd name="T8" fmla="*/ 0 60000 65536"/>
                  <a:gd name="T9" fmla="*/ 0 w 27"/>
                  <a:gd name="T10" fmla="*/ 0 h 51"/>
                  <a:gd name="T11" fmla="*/ 27 w 27"/>
                  <a:gd name="T12" fmla="*/ 51 h 51"/>
                </a:gdLst>
                <a:ahLst/>
                <a:cxnLst>
                  <a:cxn ang="T6">
                    <a:pos x="T0" y="T1"/>
                  </a:cxn>
                  <a:cxn ang="T7">
                    <a:pos x="T2" y="T3"/>
                  </a:cxn>
                  <a:cxn ang="T8">
                    <a:pos x="T4" y="T5"/>
                  </a:cxn>
                </a:cxnLst>
                <a:rect l="T9" t="T10" r="T11" b="T12"/>
                <a:pathLst>
                  <a:path w="27" h="51">
                    <a:moveTo>
                      <a:pt x="18" y="0"/>
                    </a:moveTo>
                    <a:cubicBezTo>
                      <a:pt x="22" y="12"/>
                      <a:pt x="27" y="25"/>
                      <a:pt x="24" y="33"/>
                    </a:cubicBezTo>
                    <a:cubicBezTo>
                      <a:pt x="21" y="41"/>
                      <a:pt x="10" y="46"/>
                      <a:pt x="0" y="51"/>
                    </a:cubicBez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60436" name="Picture 26" descr="Edittex"/>
              <p:cNvPicPr>
                <a:picLocks noChangeAspect="1" noChangeArrowheads="1"/>
              </p:cNvPicPr>
              <p:nvPr>
                <p:custDataLst>
                  <p:tags r:id="rId5"/>
                </p:custDataLst>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9" y="1968"/>
                <a:ext cx="6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429" name="Group 27"/>
            <p:cNvGrpSpPr>
              <a:grpSpLocks/>
            </p:cNvGrpSpPr>
            <p:nvPr/>
          </p:nvGrpSpPr>
          <p:grpSpPr bwMode="auto">
            <a:xfrm>
              <a:off x="432" y="2592"/>
              <a:ext cx="5088" cy="1632"/>
              <a:chOff x="432" y="2592"/>
              <a:chExt cx="5088" cy="1632"/>
            </a:xfrm>
          </p:grpSpPr>
          <p:sp>
            <p:nvSpPr>
              <p:cNvPr id="60430" name="Rectangle 28"/>
              <p:cNvSpPr>
                <a:spLocks noChangeArrowheads="1"/>
              </p:cNvSpPr>
              <p:nvPr/>
            </p:nvSpPr>
            <p:spPr bwMode="auto">
              <a:xfrm>
                <a:off x="432" y="2592"/>
                <a:ext cx="5088"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pPr>
                <a:r>
                  <a:rPr lang="en-US"/>
                  <a:t>The gradient direction is given by:</a:t>
                </a:r>
              </a:p>
              <a:p>
                <a:pPr marL="342900" indent="-342900" eaLnBrk="0" hangingPunct="0">
                  <a:spcBef>
                    <a:spcPct val="20000"/>
                  </a:spcBef>
                </a:pPr>
                <a:endParaRPr lang="en-US"/>
              </a:p>
              <a:p>
                <a:pPr marL="742950" lvl="1" indent="-285750" eaLnBrk="0" hangingPunct="0">
                  <a:spcBef>
                    <a:spcPct val="20000"/>
                  </a:spcBef>
                  <a:buFontTx/>
                  <a:buChar char="•"/>
                </a:pPr>
                <a:r>
                  <a:rPr lang="en-US"/>
                  <a:t>how does this relate to the direction of the edge?</a:t>
                </a:r>
              </a:p>
              <a:p>
                <a:pPr marL="342900" indent="-342900" eaLnBrk="0" hangingPunct="0">
                  <a:spcBef>
                    <a:spcPct val="20000"/>
                  </a:spcBef>
                </a:pPr>
                <a:r>
                  <a:rPr lang="en-US"/>
                  <a:t>The </a:t>
                </a:r>
                <a:r>
                  <a:rPr lang="en-US" i="1"/>
                  <a:t>edge strength</a:t>
                </a:r>
                <a:r>
                  <a:rPr lang="en-US"/>
                  <a:t> is given by the gradient magnitude</a:t>
                </a:r>
              </a:p>
            </p:txBody>
          </p:sp>
          <p:pic>
            <p:nvPicPr>
              <p:cNvPr id="60431" name="Picture 29" descr="Edittex"/>
              <p:cNvPicPr>
                <a:picLocks noChangeAspect="1" noChangeArrowheads="1"/>
              </p:cNvPicPr>
              <p:nvPr>
                <p:custDataLst>
                  <p:tags r:id="rId3"/>
                </p:custDataLst>
              </p:nvPr>
            </p:nvPicPr>
            <p:blipFill>
              <a:blip r:embed="rId14">
                <a:extLst>
                  <a:ext uri="{28A0092B-C50C-407E-A947-70E740481C1C}">
                    <a14:useLocalDpi xmlns:a14="http://schemas.microsoft.com/office/drawing/2010/main" val="0"/>
                  </a:ext>
                </a:extLst>
              </a:blip>
              <a:srcRect/>
              <a:stretch>
                <a:fillRect/>
              </a:stretch>
            </p:blipFill>
            <p:spPr bwMode="auto">
              <a:xfrm>
                <a:off x="3073" y="2704"/>
                <a:ext cx="1762"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2" name="Picture 30" descr="Edittex"/>
              <p:cNvPicPr>
                <a:picLocks noChangeAspect="1" noChangeArrowheads="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1264" y="3582"/>
                <a:ext cx="2336"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37659081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atin typeface="Arial" charset="0"/>
              </a:rPr>
              <a:t>Effects of noise</a:t>
            </a:r>
          </a:p>
        </p:txBody>
      </p:sp>
      <p:sp>
        <p:nvSpPr>
          <p:cNvPr id="61443" name="Rectangle 3"/>
          <p:cNvSpPr>
            <a:spLocks noGrp="1" noChangeArrowheads="1"/>
          </p:cNvSpPr>
          <p:nvPr>
            <p:ph type="body" idx="1"/>
          </p:nvPr>
        </p:nvSpPr>
        <p:spPr>
          <a:xfrm>
            <a:off x="685800" y="914400"/>
            <a:ext cx="7772400" cy="914400"/>
          </a:xfrm>
        </p:spPr>
        <p:txBody>
          <a:bodyPr>
            <a:normAutofit fontScale="77500" lnSpcReduction="20000"/>
          </a:bodyPr>
          <a:lstStyle/>
          <a:p>
            <a:r>
              <a:rPr lang="en-US">
                <a:latin typeface="Arial" charset="0"/>
              </a:rPr>
              <a:t>Consider a single row or column of the image</a:t>
            </a:r>
          </a:p>
          <a:p>
            <a:pPr lvl="1"/>
            <a:r>
              <a:rPr lang="en-US">
                <a:latin typeface="Arial" charset="0"/>
              </a:rPr>
              <a:t>Plotting intensity as a function of position gives a signal</a:t>
            </a:r>
          </a:p>
        </p:txBody>
      </p:sp>
      <p:graphicFrame>
        <p:nvGraphicFramePr>
          <p:cNvPr id="61444" name="Object 4"/>
          <p:cNvGraphicFramePr>
            <a:graphicFrameLocks noChangeAspect="1"/>
          </p:cNvGraphicFramePr>
          <p:nvPr/>
        </p:nvGraphicFramePr>
        <p:xfrm>
          <a:off x="1839913" y="1917700"/>
          <a:ext cx="5018087" cy="1892300"/>
        </p:xfrm>
        <a:graphic>
          <a:graphicData uri="http://schemas.openxmlformats.org/presentationml/2006/ole">
            <mc:AlternateContent xmlns:mc="http://schemas.openxmlformats.org/markup-compatibility/2006">
              <mc:Choice xmlns:v="urn:schemas-microsoft-com:vml" Requires="v">
                <p:oleObj spid="_x0000_s294929" name="Photo Editor Photo" r:id="rId5" imgW="5885714" imgH="2219635" progId="MSPhotoEd.3">
                  <p:embed/>
                </p:oleObj>
              </mc:Choice>
              <mc:Fallback>
                <p:oleObj name="Photo Editor Photo" r:id="rId5" imgW="5885714" imgH="221963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9913" y="1917700"/>
                        <a:ext cx="5018087"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95621" name="Object 5"/>
          <p:cNvGraphicFramePr>
            <a:graphicFrameLocks noChangeAspect="1"/>
          </p:cNvGraphicFramePr>
          <p:nvPr/>
        </p:nvGraphicFramePr>
        <p:xfrm>
          <a:off x="1744663" y="4038600"/>
          <a:ext cx="5037137" cy="1727200"/>
        </p:xfrm>
        <a:graphic>
          <a:graphicData uri="http://schemas.openxmlformats.org/presentationml/2006/ole">
            <mc:AlternateContent xmlns:mc="http://schemas.openxmlformats.org/markup-compatibility/2006">
              <mc:Choice xmlns:v="urn:schemas-microsoft-com:vml" Requires="v">
                <p:oleObj spid="_x0000_s294930" name="Photo Editor Photo" r:id="rId7" imgW="5915851" imgH="2029108" progId="MSPhotoEd.3">
                  <p:embed/>
                </p:oleObj>
              </mc:Choice>
              <mc:Fallback>
                <p:oleObj name="Photo Editor Photo" r:id="rId7" imgW="5915851" imgH="2029108"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4663" y="4038600"/>
                        <a:ext cx="5037137"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61446" name="Picture 6" descr="txp_fig"/>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1101725" y="2520950"/>
            <a:ext cx="6508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descr="txp_fig"/>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762000" y="4584700"/>
            <a:ext cx="98742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24" name="Rectangle 8"/>
          <p:cNvSpPr>
            <a:spLocks noChangeArrowheads="1"/>
          </p:cNvSpPr>
          <p:nvPr/>
        </p:nvSpPr>
        <p:spPr bwMode="auto">
          <a:xfrm>
            <a:off x="685800" y="60960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pPr>
            <a:r>
              <a:rPr lang="en-US" sz="2800"/>
              <a:t>Where is the edge?</a:t>
            </a:r>
            <a:endParaRPr lang="en-US" sz="2800" i="1"/>
          </a:p>
        </p:txBody>
      </p:sp>
      <p:sp>
        <p:nvSpPr>
          <p:cNvPr id="61449" name="Text Box 9"/>
          <p:cNvSpPr txBox="1">
            <a:spLocks noChangeArrowheads="1"/>
          </p:cNvSpPr>
          <p:nvPr/>
        </p:nvSpPr>
        <p:spPr bwMode="auto">
          <a:xfrm>
            <a:off x="2117725" y="3697288"/>
            <a:ext cx="4202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t>How to compute a derivative?</a:t>
            </a:r>
          </a:p>
        </p:txBody>
      </p:sp>
    </p:spTree>
    <p:extLst>
      <p:ext uri="{BB962C8B-B14F-4D97-AF65-F5344CB8AC3E}">
        <p14:creationId xmlns:p14="http://schemas.microsoft.com/office/powerpoint/2010/main" val="4238161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56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56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685800" y="63246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pPr>
            <a:r>
              <a:rPr lang="en-US"/>
              <a:t>Where is the edge?  </a:t>
            </a:r>
            <a:endParaRPr lang="en-US" i="1"/>
          </a:p>
        </p:txBody>
      </p:sp>
      <p:sp>
        <p:nvSpPr>
          <p:cNvPr id="62467" name="Rectangle 3"/>
          <p:cNvSpPr>
            <a:spLocks noGrp="1" noChangeArrowheads="1"/>
          </p:cNvSpPr>
          <p:nvPr>
            <p:ph type="title"/>
          </p:nvPr>
        </p:nvSpPr>
        <p:spPr/>
        <p:txBody>
          <a:bodyPr/>
          <a:lstStyle/>
          <a:p>
            <a:r>
              <a:rPr lang="en-US">
                <a:latin typeface="Arial" charset="0"/>
              </a:rPr>
              <a:t>Solution:  smooth first</a:t>
            </a:r>
          </a:p>
        </p:txBody>
      </p:sp>
      <p:graphicFrame>
        <p:nvGraphicFramePr>
          <p:cNvPr id="62468" name="Object 4"/>
          <p:cNvGraphicFramePr>
            <a:graphicFrameLocks noChangeAspect="1"/>
          </p:cNvGraphicFramePr>
          <p:nvPr/>
        </p:nvGraphicFramePr>
        <p:xfrm>
          <a:off x="2192338" y="914400"/>
          <a:ext cx="6418262" cy="5286375"/>
        </p:xfrm>
        <a:graphic>
          <a:graphicData uri="http://schemas.openxmlformats.org/presentationml/2006/ole">
            <mc:AlternateContent xmlns:mc="http://schemas.openxmlformats.org/markup-compatibility/2006">
              <mc:Choice xmlns:v="urn:schemas-microsoft-com:vml" Requires="v">
                <p:oleObj spid="_x0000_s295946" name="Photo Editor Photo" r:id="rId8" imgW="6419048" imgH="5285714" progId="MSPhotoEd.3">
                  <p:embed/>
                </p:oleObj>
              </mc:Choice>
              <mc:Fallback>
                <p:oleObj name="Photo Editor Photo" r:id="rId8" imgW="6419048" imgH="5285714"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2338" y="914400"/>
                        <a:ext cx="6418262"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62469" name="Picture 5" descr="Edittex"/>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1066800" y="4027488"/>
            <a:ext cx="6858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6" descr="Edittex"/>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739775" y="5180013"/>
            <a:ext cx="13414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7" descr="txp_fig"/>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1333500" y="1601788"/>
            <a:ext cx="173038"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8" descr="Edittex"/>
          <p:cNvPicPr>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1328738" y="2840038"/>
            <a:ext cx="17303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3581400" y="6321425"/>
            <a:ext cx="3856038" cy="460375"/>
            <a:chOff x="2256" y="3982"/>
            <a:chExt cx="2429" cy="290"/>
          </a:xfrm>
        </p:grpSpPr>
        <p:pic>
          <p:nvPicPr>
            <p:cNvPr id="62474" name="Picture 10" descr="Edittex"/>
            <p:cNvPicPr>
              <a:picLocks noChangeAspect="1" noChangeArrowheads="1"/>
            </p:cNvPicPr>
            <p:nvPr>
              <p:custDataLst>
                <p:tags r:id="rId6"/>
              </p:custDataLst>
            </p:nvPr>
          </p:nvPicPr>
          <p:blipFill>
            <a:blip r:embed="rId11">
              <a:extLst>
                <a:ext uri="{28A0092B-C50C-407E-A947-70E740481C1C}">
                  <a14:useLocalDpi xmlns:a14="http://schemas.microsoft.com/office/drawing/2010/main" val="0"/>
                </a:ext>
              </a:extLst>
            </a:blip>
            <a:srcRect/>
            <a:stretch>
              <a:fillRect/>
            </a:stretch>
          </p:blipFill>
          <p:spPr bwMode="auto">
            <a:xfrm>
              <a:off x="3840" y="3982"/>
              <a:ext cx="845"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5" name="Rectangle 11"/>
            <p:cNvSpPr>
              <a:spLocks noChangeArrowheads="1"/>
            </p:cNvSpPr>
            <p:nvPr/>
          </p:nvSpPr>
          <p:spPr bwMode="auto">
            <a:xfrm>
              <a:off x="2256" y="39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pPr>
              <a:r>
                <a:rPr lang="en-US"/>
                <a:t>Look for peaks in </a:t>
              </a:r>
              <a:endParaRPr lang="en-US" i="1"/>
            </a:p>
          </p:txBody>
        </p:sp>
      </p:grpSp>
    </p:spTree>
    <p:extLst>
      <p:ext uri="{BB962C8B-B14F-4D97-AF65-F5344CB8AC3E}">
        <p14:creationId xmlns:p14="http://schemas.microsoft.com/office/powerpoint/2010/main" val="40395462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0" name="Object 2"/>
          <p:cNvGraphicFramePr>
            <a:graphicFrameLocks noChangeAspect="1"/>
          </p:cNvGraphicFramePr>
          <p:nvPr/>
        </p:nvGraphicFramePr>
        <p:xfrm>
          <a:off x="2532063" y="1857375"/>
          <a:ext cx="5713412" cy="4614863"/>
        </p:xfrm>
        <a:graphic>
          <a:graphicData uri="http://schemas.openxmlformats.org/presentationml/2006/ole">
            <mc:AlternateContent xmlns:mc="http://schemas.openxmlformats.org/markup-compatibility/2006">
              <mc:Choice xmlns:v="urn:schemas-microsoft-com:vml" Requires="v">
                <p:oleObj spid="_x0000_s296970" name="Photo Editor Photo" r:id="rId7" imgW="6001588" imgH="4847619" progId="MSPhotoEd.3">
                  <p:embed/>
                </p:oleObj>
              </mc:Choice>
              <mc:Fallback>
                <p:oleObj name="Photo Editor Photo" r:id="rId7" imgW="6001588" imgH="4847619"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2063" y="1857375"/>
                        <a:ext cx="5713412" cy="461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3491" name="Rectangle 3"/>
          <p:cNvSpPr>
            <a:spLocks noGrp="1" noChangeArrowheads="1"/>
          </p:cNvSpPr>
          <p:nvPr>
            <p:ph type="title"/>
          </p:nvPr>
        </p:nvSpPr>
        <p:spPr/>
        <p:txBody>
          <a:bodyPr/>
          <a:lstStyle/>
          <a:p>
            <a:r>
              <a:rPr lang="en-US">
                <a:latin typeface="Arial" charset="0"/>
              </a:rPr>
              <a:t>Derivative theorem of convolution</a:t>
            </a:r>
          </a:p>
        </p:txBody>
      </p:sp>
      <p:sp>
        <p:nvSpPr>
          <p:cNvPr id="63492" name="Rectangle 4"/>
          <p:cNvSpPr>
            <a:spLocks noGrp="1" noChangeArrowheads="1"/>
          </p:cNvSpPr>
          <p:nvPr>
            <p:ph type="body" idx="1"/>
          </p:nvPr>
        </p:nvSpPr>
        <p:spPr>
          <a:xfrm>
            <a:off x="685800" y="1524000"/>
            <a:ext cx="7772400" cy="533400"/>
          </a:xfrm>
        </p:spPr>
        <p:txBody>
          <a:bodyPr>
            <a:normAutofit lnSpcReduction="10000"/>
          </a:bodyPr>
          <a:lstStyle/>
          <a:p>
            <a:r>
              <a:rPr lang="en-US">
                <a:latin typeface="Arial" charset="0"/>
              </a:rPr>
              <a:t>This saves us one operation:</a:t>
            </a:r>
            <a:endParaRPr lang="en-US" i="1">
              <a:latin typeface="Arial" charset="0"/>
            </a:endParaRPr>
          </a:p>
        </p:txBody>
      </p:sp>
      <p:pic>
        <p:nvPicPr>
          <p:cNvPr id="63493" name="Picture 5" descr="Edittex"/>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2286000" y="990600"/>
            <a:ext cx="3222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6" descr="txp_fig"/>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1333500" y="2590800"/>
            <a:ext cx="173038"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7" descr="Edittex"/>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1147763" y="3962400"/>
            <a:ext cx="5413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8" descr="Edittex"/>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742950" y="5486400"/>
            <a:ext cx="13414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479118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atin typeface="Arial" charset="0"/>
              </a:rPr>
              <a:t>Laplacian of Gaussian</a:t>
            </a:r>
          </a:p>
        </p:txBody>
      </p:sp>
      <p:sp>
        <p:nvSpPr>
          <p:cNvPr id="64515" name="Rectangle 3"/>
          <p:cNvSpPr>
            <a:spLocks noGrp="1" noChangeArrowheads="1"/>
          </p:cNvSpPr>
          <p:nvPr>
            <p:ph type="body" idx="1"/>
          </p:nvPr>
        </p:nvSpPr>
        <p:spPr>
          <a:xfrm>
            <a:off x="685800" y="1066800"/>
            <a:ext cx="7772400" cy="5257800"/>
          </a:xfrm>
        </p:spPr>
        <p:txBody>
          <a:bodyPr/>
          <a:lstStyle/>
          <a:p>
            <a:r>
              <a:rPr lang="en-US">
                <a:latin typeface="Arial" charset="0"/>
              </a:rPr>
              <a:t>Consider  </a:t>
            </a:r>
          </a:p>
        </p:txBody>
      </p:sp>
      <p:graphicFrame>
        <p:nvGraphicFramePr>
          <p:cNvPr id="64516" name="Object 4"/>
          <p:cNvGraphicFramePr>
            <a:graphicFrameLocks noChangeAspect="1"/>
          </p:cNvGraphicFramePr>
          <p:nvPr/>
        </p:nvGraphicFramePr>
        <p:xfrm>
          <a:off x="2532063" y="1447800"/>
          <a:ext cx="5822950" cy="4725988"/>
        </p:xfrm>
        <a:graphic>
          <a:graphicData uri="http://schemas.openxmlformats.org/presentationml/2006/ole">
            <mc:AlternateContent xmlns:mc="http://schemas.openxmlformats.org/markup-compatibility/2006">
              <mc:Choice xmlns:v="urn:schemas-microsoft-com:vml" Requires="v">
                <p:oleObj spid="_x0000_s297994" name="Photo Editor Photo" r:id="rId7" imgW="6125430" imgH="4971429" progId="MSPhotoEd.3">
                  <p:embed/>
                </p:oleObj>
              </mc:Choice>
              <mc:Fallback>
                <p:oleObj name="Photo Editor Photo" r:id="rId7" imgW="6125430" imgH="4971429"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2063" y="1447800"/>
                        <a:ext cx="5822950" cy="472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64517" name="Picture 5" descr="Edittex"/>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2286000" y="984250"/>
            <a:ext cx="14827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6" descr="txp_fig"/>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1333500" y="2181225"/>
            <a:ext cx="173038"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7" descr="Edittex"/>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1071563" y="3471863"/>
            <a:ext cx="687387"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8" descr="Edittex"/>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674688" y="5035550"/>
            <a:ext cx="14827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1" name="Text Box 9"/>
          <p:cNvSpPr txBox="1">
            <a:spLocks noChangeArrowheads="1"/>
          </p:cNvSpPr>
          <p:nvPr/>
        </p:nvSpPr>
        <p:spPr bwMode="auto">
          <a:xfrm>
            <a:off x="4267200" y="3479800"/>
            <a:ext cx="2444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r>
              <a:rPr lang="en-US" sz="1800"/>
              <a:t>Laplacian of Gaussian</a:t>
            </a:r>
          </a:p>
          <a:p>
            <a:pPr algn="ctr"/>
            <a:r>
              <a:rPr lang="en-US" sz="1800"/>
              <a:t>operator</a:t>
            </a:r>
          </a:p>
        </p:txBody>
      </p:sp>
      <p:sp>
        <p:nvSpPr>
          <p:cNvPr id="64522" name="Rectangle 10"/>
          <p:cNvSpPr>
            <a:spLocks noChangeArrowheads="1"/>
          </p:cNvSpPr>
          <p:nvPr/>
        </p:nvSpPr>
        <p:spPr bwMode="auto">
          <a:xfrm>
            <a:off x="685800" y="6324600"/>
            <a:ext cx="308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pPr>
            <a:r>
              <a:rPr lang="en-US"/>
              <a:t>Where is the edge?</a:t>
            </a:r>
            <a:r>
              <a:rPr lang="en-US" sz="2800"/>
              <a:t>  </a:t>
            </a:r>
            <a:endParaRPr lang="en-US" sz="2800" i="1"/>
          </a:p>
        </p:txBody>
      </p:sp>
      <p:sp>
        <p:nvSpPr>
          <p:cNvPr id="498699" name="Rectangle 11"/>
          <p:cNvSpPr>
            <a:spLocks noChangeArrowheads="1"/>
          </p:cNvSpPr>
          <p:nvPr/>
        </p:nvSpPr>
        <p:spPr bwMode="auto">
          <a:xfrm>
            <a:off x="3890963" y="6357938"/>
            <a:ext cx="4579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pPr>
            <a:r>
              <a:rPr lang="en-US"/>
              <a:t>Zero-crossings of bottom graph</a:t>
            </a:r>
            <a:endParaRPr lang="en-US" i="1"/>
          </a:p>
        </p:txBody>
      </p:sp>
    </p:spTree>
    <p:extLst>
      <p:ext uri="{BB962C8B-B14F-4D97-AF65-F5344CB8AC3E}">
        <p14:creationId xmlns:p14="http://schemas.microsoft.com/office/powerpoint/2010/main" val="3273893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8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charset="0"/>
                <a:ea typeface="ＭＳ Ｐゴシック" charset="0"/>
              </a:defRPr>
            </a:lvl1pPr>
            <a:lvl2pPr marL="742950" indent="-285750">
              <a:defRPr>
                <a:solidFill>
                  <a:schemeClr val="tx1"/>
                </a:solidFill>
                <a:latin typeface="Gill Sans" charset="0"/>
                <a:ea typeface="ＭＳ Ｐゴシック" charset="0"/>
              </a:defRPr>
            </a:lvl2pPr>
            <a:lvl3pPr marL="1143000" indent="-228600">
              <a:defRPr>
                <a:solidFill>
                  <a:schemeClr val="tx1"/>
                </a:solidFill>
                <a:latin typeface="Gill Sans" charset="0"/>
                <a:ea typeface="ＭＳ Ｐゴシック" charset="0"/>
              </a:defRPr>
            </a:lvl3pPr>
            <a:lvl4pPr marL="1600200" indent="-228600">
              <a:defRPr>
                <a:solidFill>
                  <a:schemeClr val="tx1"/>
                </a:solidFill>
                <a:latin typeface="Gill Sans" charset="0"/>
                <a:ea typeface="ＭＳ Ｐゴシック" charset="0"/>
              </a:defRPr>
            </a:lvl4pPr>
            <a:lvl5pPr marL="2057400" indent="-228600">
              <a:defRPr>
                <a:solidFill>
                  <a:schemeClr val="tx1"/>
                </a:solidFill>
                <a:latin typeface="Gill Sans" charset="0"/>
                <a:ea typeface="ＭＳ Ｐゴシック" charset="0"/>
              </a:defRPr>
            </a:lvl5pPr>
            <a:lvl6pPr marL="2514600" indent="-228600" algn="r" eaLnBrk="0" fontAlgn="base" hangingPunct="0">
              <a:spcBef>
                <a:spcPct val="0"/>
              </a:spcBef>
              <a:spcAft>
                <a:spcPct val="0"/>
              </a:spcAft>
              <a:defRPr>
                <a:solidFill>
                  <a:schemeClr val="tx1"/>
                </a:solidFill>
                <a:latin typeface="Gill Sans" charset="0"/>
                <a:ea typeface="ＭＳ Ｐゴシック" charset="0"/>
              </a:defRPr>
            </a:lvl6pPr>
            <a:lvl7pPr marL="2971800" indent="-228600" algn="r" eaLnBrk="0" fontAlgn="base" hangingPunct="0">
              <a:spcBef>
                <a:spcPct val="0"/>
              </a:spcBef>
              <a:spcAft>
                <a:spcPct val="0"/>
              </a:spcAft>
              <a:defRPr>
                <a:solidFill>
                  <a:schemeClr val="tx1"/>
                </a:solidFill>
                <a:latin typeface="Gill Sans" charset="0"/>
                <a:ea typeface="ＭＳ Ｐゴシック" charset="0"/>
              </a:defRPr>
            </a:lvl7pPr>
            <a:lvl8pPr marL="3429000" indent="-228600" algn="r" eaLnBrk="0" fontAlgn="base" hangingPunct="0">
              <a:spcBef>
                <a:spcPct val="0"/>
              </a:spcBef>
              <a:spcAft>
                <a:spcPct val="0"/>
              </a:spcAft>
              <a:defRPr>
                <a:solidFill>
                  <a:schemeClr val="tx1"/>
                </a:solidFill>
                <a:latin typeface="Gill Sans" charset="0"/>
                <a:ea typeface="ＭＳ Ｐゴシック" charset="0"/>
              </a:defRPr>
            </a:lvl8pPr>
            <a:lvl9pPr marL="3886200" indent="-228600" algn="r" eaLnBrk="0" fontAlgn="base" hangingPunct="0">
              <a:spcBef>
                <a:spcPct val="0"/>
              </a:spcBef>
              <a:spcAft>
                <a:spcPct val="0"/>
              </a:spcAft>
              <a:defRPr>
                <a:solidFill>
                  <a:schemeClr val="tx1"/>
                </a:solidFill>
                <a:latin typeface="Gill Sans" charset="0"/>
                <a:ea typeface="ＭＳ Ｐゴシック" charset="0"/>
              </a:defRPr>
            </a:lvl9pPr>
          </a:lstStyle>
          <a:p>
            <a:r>
              <a:rPr lang="en-US"/>
              <a:t>© 2006 Steve Marschner • </a:t>
            </a:r>
            <a:fld id="{4DD0DF10-4C42-9246-B31A-5E31A20D5A3B}" type="slidenum">
              <a:rPr lang="en-US"/>
              <a:pPr/>
              <a:t>9</a:t>
            </a:fld>
            <a:endParaRPr lang="en-US"/>
          </a:p>
        </p:txBody>
      </p:sp>
      <p:sp>
        <p:nvSpPr>
          <p:cNvPr id="12291" name="Rectangle 2"/>
          <p:cNvSpPr>
            <a:spLocks noGrp="1" noChangeArrowheads="1"/>
          </p:cNvSpPr>
          <p:nvPr>
            <p:ph type="title"/>
          </p:nvPr>
        </p:nvSpPr>
        <p:spPr/>
        <p:txBody>
          <a:bodyPr/>
          <a:lstStyle/>
          <a:p>
            <a:pPr eaLnBrk="1" hangingPunct="1"/>
            <a:r>
              <a:rPr lang="en-US">
                <a:latin typeface="Gill Sans" charset="0"/>
              </a:rPr>
              <a:t>Sampling and Reconstruction</a:t>
            </a:r>
          </a:p>
        </p:txBody>
      </p:sp>
      <p:sp>
        <p:nvSpPr>
          <p:cNvPr id="12292" name="Rectangle 3"/>
          <p:cNvSpPr>
            <a:spLocks noGrp="1" noChangeArrowheads="1"/>
          </p:cNvSpPr>
          <p:nvPr>
            <p:ph type="body" idx="1"/>
          </p:nvPr>
        </p:nvSpPr>
        <p:spPr/>
        <p:txBody>
          <a:bodyPr/>
          <a:lstStyle/>
          <a:p>
            <a:pPr eaLnBrk="1" hangingPunct="1"/>
            <a:r>
              <a:rPr lang="en-US">
                <a:latin typeface="Gill Sans" charset="0"/>
              </a:rPr>
              <a:t>Simple example: a sign wave</a:t>
            </a:r>
          </a:p>
        </p:txBody>
      </p:sp>
      <p:pic>
        <p:nvPicPr>
          <p:cNvPr id="12293" name="Picture 10" descr="sine-sampl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91000"/>
            <a:ext cx="7199313"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91" name="Picture 11" descr="sine-sampl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688" y="4208463"/>
            <a:ext cx="7199312"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92" name="Picture 12" descr="sine-sample-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688" y="4208463"/>
            <a:ext cx="7199312"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93" name="Picture 13" descr="sine-sampl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208463"/>
            <a:ext cx="7199313"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646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atin typeface="Arial" charset="0"/>
              </a:rPr>
              <a:t>2D edge detection filters</a:t>
            </a:r>
          </a:p>
        </p:txBody>
      </p:sp>
      <p:graphicFrame>
        <p:nvGraphicFramePr>
          <p:cNvPr id="65539" name="Object 3"/>
          <p:cNvGraphicFramePr>
            <a:graphicFrameLocks noChangeAspect="1"/>
          </p:cNvGraphicFramePr>
          <p:nvPr/>
        </p:nvGraphicFramePr>
        <p:xfrm>
          <a:off x="304800" y="1066800"/>
          <a:ext cx="2733675" cy="1920875"/>
        </p:xfrm>
        <a:graphic>
          <a:graphicData uri="http://schemas.openxmlformats.org/presentationml/2006/ole">
            <mc:AlternateContent xmlns:mc="http://schemas.openxmlformats.org/markup-compatibility/2006">
              <mc:Choice xmlns:v="urn:schemas-microsoft-com:vml" Requires="v">
                <p:oleObj spid="_x0000_s299032" name="Photo Editor Photo" r:id="rId9" imgW="4133333" imgH="2905531" progId="MSPhotoEd.3">
                  <p:embed/>
                </p:oleObj>
              </mc:Choice>
              <mc:Fallback>
                <p:oleObj name="Photo Editor Photo" r:id="rId9" imgW="4133333" imgH="2905531" progId="MSPhotoEd.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1066800"/>
                        <a:ext cx="273367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5540" name="Object 4"/>
          <p:cNvGraphicFramePr>
            <a:graphicFrameLocks noChangeAspect="1"/>
          </p:cNvGraphicFramePr>
          <p:nvPr/>
        </p:nvGraphicFramePr>
        <p:xfrm>
          <a:off x="3200400" y="1958975"/>
          <a:ext cx="3006725" cy="1317625"/>
        </p:xfrm>
        <a:graphic>
          <a:graphicData uri="http://schemas.openxmlformats.org/presentationml/2006/ole">
            <mc:AlternateContent xmlns:mc="http://schemas.openxmlformats.org/markup-compatibility/2006">
              <mc:Choice xmlns:v="urn:schemas-microsoft-com:vml" Requires="v">
                <p:oleObj spid="_x0000_s299033" name="Photo Editor Photo" r:id="rId11" imgW="6001588" imgH="2629267" progId="MSPhotoEd.3">
                  <p:embed/>
                </p:oleObj>
              </mc:Choice>
              <mc:Fallback>
                <p:oleObj name="Photo Editor Photo" r:id="rId11" imgW="6001588" imgH="2629267" progId="MSPhotoEd.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00400" y="1958975"/>
                        <a:ext cx="3006725"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65541" name="Picture 5" descr="Edittex"/>
          <p:cNvPicPr>
            <a:picLocks noChangeAspect="1" noChangeArrowheads="1"/>
          </p:cNvPicPr>
          <p:nvPr>
            <p:custDataLst>
              <p:tags r:id="rId2"/>
            </p:custDataLst>
          </p:nvPr>
        </p:nvPicPr>
        <p:blipFill>
          <a:blip r:embed="rId13">
            <a:extLst>
              <a:ext uri="{28A0092B-C50C-407E-A947-70E740481C1C}">
                <a14:useLocalDpi xmlns:a14="http://schemas.microsoft.com/office/drawing/2010/main" val="0"/>
              </a:ext>
            </a:extLst>
          </a:blip>
          <a:srcRect/>
          <a:stretch>
            <a:fillRect/>
          </a:stretch>
        </p:blipFill>
        <p:spPr bwMode="auto">
          <a:xfrm>
            <a:off x="315913" y="3592513"/>
            <a:ext cx="2747962"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685800" y="4953000"/>
            <a:ext cx="7772400" cy="1223963"/>
            <a:chOff x="432" y="3120"/>
            <a:chExt cx="4896" cy="771"/>
          </a:xfrm>
        </p:grpSpPr>
        <p:sp>
          <p:nvSpPr>
            <p:cNvPr id="65550" name="Rectangle 7"/>
            <p:cNvSpPr>
              <a:spLocks noChangeArrowheads="1"/>
            </p:cNvSpPr>
            <p:nvPr/>
          </p:nvSpPr>
          <p:spPr bwMode="auto">
            <a:xfrm>
              <a:off x="432" y="3120"/>
              <a:ext cx="4896"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pPr>
              <a:r>
                <a:rPr lang="en-US" sz="2800"/>
                <a:t>      is the </a:t>
              </a:r>
              <a:r>
                <a:rPr lang="en-US" sz="2800" b="1"/>
                <a:t>Laplacian</a:t>
              </a:r>
              <a:r>
                <a:rPr lang="en-US" sz="2800"/>
                <a:t> operator:</a:t>
              </a:r>
            </a:p>
          </p:txBody>
        </p:sp>
        <p:pic>
          <p:nvPicPr>
            <p:cNvPr id="65551" name="Picture 8" descr="Edittex"/>
            <p:cNvPicPr>
              <a:picLocks noChangeAspect="1" noChangeArrowheads="1"/>
            </p:cNvPicPr>
            <p:nvPr>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a:off x="480" y="3120"/>
              <a:ext cx="271"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2" name="Picture 9" descr="Edittex"/>
            <p:cNvPicPr>
              <a:picLocks noChangeAspect="1" noChangeArrowheads="1"/>
            </p:cNvPicPr>
            <p:nvPr>
              <p:custDataLst>
                <p:tags r:id="rId6"/>
              </p:custDataLst>
            </p:nvPr>
          </p:nvPicPr>
          <p:blipFill>
            <a:blip r:embed="rId15">
              <a:extLst>
                <a:ext uri="{28A0092B-C50C-407E-A947-70E740481C1C}">
                  <a14:useLocalDpi xmlns:a14="http://schemas.microsoft.com/office/drawing/2010/main" val="0"/>
                </a:ext>
              </a:extLst>
            </a:blip>
            <a:srcRect/>
            <a:stretch>
              <a:fillRect/>
            </a:stretch>
          </p:blipFill>
          <p:spPr bwMode="auto">
            <a:xfrm>
              <a:off x="1832" y="3513"/>
              <a:ext cx="1624"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0"/>
          <p:cNvGrpSpPr>
            <a:grpSpLocks/>
          </p:cNvGrpSpPr>
          <p:nvPr/>
        </p:nvGrpSpPr>
        <p:grpSpPr bwMode="auto">
          <a:xfrm>
            <a:off x="6091238" y="1843088"/>
            <a:ext cx="2824162" cy="3033712"/>
            <a:chOff x="3837" y="1161"/>
            <a:chExt cx="1779" cy="1911"/>
          </a:xfrm>
        </p:grpSpPr>
        <p:graphicFrame>
          <p:nvGraphicFramePr>
            <p:cNvPr id="65547" name="Object 11"/>
            <p:cNvGraphicFramePr>
              <a:graphicFrameLocks noChangeAspect="1"/>
            </p:cNvGraphicFramePr>
            <p:nvPr/>
          </p:nvGraphicFramePr>
          <p:xfrm>
            <a:off x="3978" y="1410"/>
            <a:ext cx="1638" cy="1662"/>
          </p:xfrm>
          <a:graphic>
            <a:graphicData uri="http://schemas.openxmlformats.org/presentationml/2006/ole">
              <mc:AlternateContent xmlns:mc="http://schemas.openxmlformats.org/markup-compatibility/2006">
                <mc:Choice xmlns:v="urn:schemas-microsoft-com:vml" Requires="v">
                  <p:oleObj spid="_x0000_s299034" name="Photo Editor Photo" r:id="rId16" imgW="2600000" imgH="2638095" progId="MSPhotoEd.3">
                    <p:embed/>
                  </p:oleObj>
                </mc:Choice>
                <mc:Fallback>
                  <p:oleObj name="Photo Editor Photo" r:id="rId16" imgW="2600000" imgH="2638095" progId="MSPhotoEd.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78" y="1410"/>
                          <a:ext cx="1638" cy="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65548" name="Picture 12" descr="Edittex"/>
            <p:cNvPicPr>
              <a:picLocks noChangeAspect="1" noChangeArrowheads="1"/>
            </p:cNvPicPr>
            <p:nvPr>
              <p:custDataLst>
                <p:tags r:id="rId4"/>
              </p:custDataLst>
            </p:nvPr>
          </p:nvPicPr>
          <p:blipFill>
            <a:blip r:embed="rId18">
              <a:extLst>
                <a:ext uri="{28A0092B-C50C-407E-A947-70E740481C1C}">
                  <a14:useLocalDpi xmlns:a14="http://schemas.microsoft.com/office/drawing/2010/main" val="0"/>
                </a:ext>
              </a:extLst>
            </a:blip>
            <a:srcRect/>
            <a:stretch>
              <a:fillRect/>
            </a:stretch>
          </p:blipFill>
          <p:spPr bwMode="auto">
            <a:xfrm>
              <a:off x="3837" y="2362"/>
              <a:ext cx="763"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9" name="Text Box 13"/>
            <p:cNvSpPr txBox="1">
              <a:spLocks noChangeArrowheads="1"/>
            </p:cNvSpPr>
            <p:nvPr/>
          </p:nvSpPr>
          <p:spPr bwMode="auto">
            <a:xfrm>
              <a:off x="4028" y="1161"/>
              <a:ext cx="15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r>
                <a:rPr lang="en-US" sz="1800"/>
                <a:t>Laplacian of Gaussian</a:t>
              </a:r>
            </a:p>
          </p:txBody>
        </p:sp>
      </p:grpSp>
      <p:sp>
        <p:nvSpPr>
          <p:cNvPr id="65544" name="Text Box 14"/>
          <p:cNvSpPr txBox="1">
            <a:spLocks noChangeArrowheads="1"/>
          </p:cNvSpPr>
          <p:nvPr/>
        </p:nvSpPr>
        <p:spPr bwMode="auto">
          <a:xfrm>
            <a:off x="1060450" y="3214688"/>
            <a:ext cx="1149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r>
              <a:rPr lang="en-US" sz="1800"/>
              <a:t>Gaussian</a:t>
            </a:r>
          </a:p>
        </p:txBody>
      </p:sp>
      <p:sp>
        <p:nvSpPr>
          <p:cNvPr id="65545" name="Text Box 15"/>
          <p:cNvSpPr txBox="1">
            <a:spLocks noChangeArrowheads="1"/>
          </p:cNvSpPr>
          <p:nvPr/>
        </p:nvSpPr>
        <p:spPr bwMode="auto">
          <a:xfrm>
            <a:off x="3384550" y="3214688"/>
            <a:ext cx="2444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r>
              <a:rPr lang="en-US" sz="1800"/>
              <a:t>derivative of Gaussian</a:t>
            </a:r>
          </a:p>
        </p:txBody>
      </p:sp>
      <p:pic>
        <p:nvPicPr>
          <p:cNvPr id="65546" name="Picture 16" descr="Edittex"/>
          <p:cNvPicPr>
            <a:picLocks noChangeAspect="1" noChangeArrowheads="1"/>
          </p:cNvPicPr>
          <p:nvPr>
            <p:custDataLst>
              <p:tags r:id="rId3"/>
            </p:custDataLst>
          </p:nvPr>
        </p:nvPicPr>
        <p:blipFill>
          <a:blip r:embed="rId19">
            <a:extLst>
              <a:ext uri="{28A0092B-C50C-407E-A947-70E740481C1C}">
                <a14:useLocalDpi xmlns:a14="http://schemas.microsoft.com/office/drawing/2010/main" val="0"/>
              </a:ext>
            </a:extLst>
          </a:blip>
          <a:srcRect/>
          <a:stretch>
            <a:fillRect/>
          </a:stretch>
        </p:blipFill>
        <p:spPr bwMode="auto">
          <a:xfrm>
            <a:off x="4224338" y="3649663"/>
            <a:ext cx="11874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9921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atin typeface="Arial" charset="0"/>
              </a:rPr>
              <a:t>Try this in MATLAB</a:t>
            </a:r>
            <a:endParaRPr lang="ru-RU">
              <a:latin typeface="Arial" charset="0"/>
            </a:endParaRPr>
          </a:p>
        </p:txBody>
      </p:sp>
      <p:sp>
        <p:nvSpPr>
          <p:cNvPr id="516099" name="Rectangle 3"/>
          <p:cNvSpPr>
            <a:spLocks noGrp="1" noChangeArrowheads="1"/>
          </p:cNvSpPr>
          <p:nvPr>
            <p:ph type="body" idx="1"/>
          </p:nvPr>
        </p:nvSpPr>
        <p:spPr>
          <a:xfrm>
            <a:off x="685800" y="1143000"/>
            <a:ext cx="7772400" cy="5257800"/>
          </a:xfrm>
        </p:spPr>
        <p:txBody>
          <a:bodyPr/>
          <a:lstStyle/>
          <a:p>
            <a:pPr>
              <a:lnSpc>
                <a:spcPct val="90000"/>
              </a:lnSpc>
            </a:pPr>
            <a:r>
              <a:rPr lang="en-US" sz="2400" dirty="0">
                <a:latin typeface="Courier" charset="0"/>
              </a:rPr>
              <a:t>g = </a:t>
            </a:r>
            <a:r>
              <a:rPr lang="en-US" sz="2400" dirty="0" err="1">
                <a:latin typeface="Courier" charset="0"/>
              </a:rPr>
              <a:t>fspecial</a:t>
            </a:r>
            <a:r>
              <a:rPr lang="en-US" sz="2400" dirty="0">
                <a:latin typeface="Courier" charset="0"/>
              </a:rPr>
              <a:t>('gaussian',15,2);</a:t>
            </a:r>
          </a:p>
          <a:p>
            <a:pPr>
              <a:lnSpc>
                <a:spcPct val="90000"/>
              </a:lnSpc>
            </a:pPr>
            <a:r>
              <a:rPr lang="en-US" sz="2400" dirty="0" err="1">
                <a:latin typeface="Courier" charset="0"/>
              </a:rPr>
              <a:t>imagesc</a:t>
            </a:r>
            <a:r>
              <a:rPr lang="en-US" sz="2400" dirty="0">
                <a:latin typeface="Courier" charset="0"/>
              </a:rPr>
              <a:t>(g);  </a:t>
            </a:r>
            <a:r>
              <a:rPr lang="en-US" sz="2400" dirty="0" err="1">
                <a:latin typeface="Courier" charset="0"/>
              </a:rPr>
              <a:t>colormap</a:t>
            </a:r>
            <a:r>
              <a:rPr lang="en-US" sz="2400" dirty="0">
                <a:latin typeface="Courier" charset="0"/>
              </a:rPr>
              <a:t>(gray);</a:t>
            </a:r>
          </a:p>
          <a:p>
            <a:pPr>
              <a:lnSpc>
                <a:spcPct val="90000"/>
              </a:lnSpc>
            </a:pPr>
            <a:r>
              <a:rPr lang="en-US" sz="2400" dirty="0" err="1">
                <a:latin typeface="Courier" charset="0"/>
              </a:rPr>
              <a:t>surfl</a:t>
            </a:r>
            <a:r>
              <a:rPr lang="en-US" sz="2400" dirty="0">
                <a:latin typeface="Courier" charset="0"/>
              </a:rPr>
              <a:t>(g)</a:t>
            </a:r>
          </a:p>
          <a:p>
            <a:pPr>
              <a:lnSpc>
                <a:spcPct val="90000"/>
              </a:lnSpc>
            </a:pPr>
            <a:r>
              <a:rPr lang="en-US" sz="2400" dirty="0" err="1">
                <a:latin typeface="Courier" charset="0"/>
              </a:rPr>
              <a:t>gclown</a:t>
            </a:r>
            <a:r>
              <a:rPr lang="en-US" sz="2400" dirty="0">
                <a:latin typeface="Courier" charset="0"/>
              </a:rPr>
              <a:t> = conv2(</a:t>
            </a:r>
            <a:r>
              <a:rPr lang="en-US" sz="2400" dirty="0" err="1">
                <a:latin typeface="Courier" charset="0"/>
              </a:rPr>
              <a:t>clown,g,'same</a:t>
            </a:r>
            <a:r>
              <a:rPr lang="en-US" sz="2400" dirty="0">
                <a:latin typeface="Courier" charset="0"/>
              </a:rPr>
              <a:t>');</a:t>
            </a:r>
          </a:p>
          <a:p>
            <a:pPr>
              <a:lnSpc>
                <a:spcPct val="90000"/>
              </a:lnSpc>
            </a:pPr>
            <a:r>
              <a:rPr lang="en-US" sz="2400" dirty="0" err="1">
                <a:latin typeface="Courier" charset="0"/>
              </a:rPr>
              <a:t>imagesc</a:t>
            </a:r>
            <a:r>
              <a:rPr lang="en-US" sz="2400" dirty="0">
                <a:latin typeface="Courier" charset="0"/>
              </a:rPr>
              <a:t>(conv2(clown,[-1 1],'same'));</a:t>
            </a:r>
          </a:p>
          <a:p>
            <a:pPr>
              <a:lnSpc>
                <a:spcPct val="90000"/>
              </a:lnSpc>
            </a:pPr>
            <a:r>
              <a:rPr lang="en-US" sz="2400" dirty="0" err="1">
                <a:latin typeface="Courier" charset="0"/>
              </a:rPr>
              <a:t>imagesc</a:t>
            </a:r>
            <a:r>
              <a:rPr lang="en-US" sz="2400" dirty="0">
                <a:latin typeface="Courier" charset="0"/>
              </a:rPr>
              <a:t>(conv2(</a:t>
            </a:r>
            <a:r>
              <a:rPr lang="en-US" sz="2400" dirty="0" err="1">
                <a:latin typeface="Courier" charset="0"/>
              </a:rPr>
              <a:t>gclown</a:t>
            </a:r>
            <a:r>
              <a:rPr lang="en-US" sz="2400" dirty="0">
                <a:latin typeface="Courier" charset="0"/>
              </a:rPr>
              <a:t>,[-1 1],'same'));</a:t>
            </a:r>
          </a:p>
          <a:p>
            <a:pPr>
              <a:lnSpc>
                <a:spcPct val="90000"/>
              </a:lnSpc>
            </a:pPr>
            <a:r>
              <a:rPr lang="en-US" sz="2400" dirty="0">
                <a:latin typeface="Courier" charset="0"/>
              </a:rPr>
              <a:t>dx = conv2(g,[-1 1],'same');</a:t>
            </a:r>
          </a:p>
          <a:p>
            <a:pPr>
              <a:lnSpc>
                <a:spcPct val="90000"/>
              </a:lnSpc>
            </a:pPr>
            <a:r>
              <a:rPr lang="en-US" sz="2400" dirty="0" err="1">
                <a:latin typeface="Courier" charset="0"/>
              </a:rPr>
              <a:t>imagesc</a:t>
            </a:r>
            <a:r>
              <a:rPr lang="en-US" sz="2400" dirty="0">
                <a:latin typeface="Courier" charset="0"/>
              </a:rPr>
              <a:t>(conv2(</a:t>
            </a:r>
            <a:r>
              <a:rPr lang="en-US" sz="2400" dirty="0" err="1">
                <a:latin typeface="Courier" charset="0"/>
              </a:rPr>
              <a:t>clown,dx,'same</a:t>
            </a:r>
            <a:r>
              <a:rPr lang="en-US" sz="2400" dirty="0">
                <a:latin typeface="Courier" charset="0"/>
              </a:rPr>
              <a:t>'));</a:t>
            </a:r>
          </a:p>
          <a:p>
            <a:pPr>
              <a:lnSpc>
                <a:spcPct val="90000"/>
              </a:lnSpc>
            </a:pPr>
            <a:r>
              <a:rPr lang="en-US" sz="2400" dirty="0" err="1">
                <a:latin typeface="Courier" charset="0"/>
              </a:rPr>
              <a:t>lg</a:t>
            </a:r>
            <a:r>
              <a:rPr lang="en-US" sz="2400" dirty="0">
                <a:latin typeface="Courier" charset="0"/>
              </a:rPr>
              <a:t> = </a:t>
            </a:r>
            <a:r>
              <a:rPr lang="en-US" sz="2400" dirty="0" err="1">
                <a:latin typeface="Courier" charset="0"/>
              </a:rPr>
              <a:t>fspecial</a:t>
            </a:r>
            <a:r>
              <a:rPr lang="en-US" sz="2400" dirty="0">
                <a:latin typeface="Courier" charset="0"/>
              </a:rPr>
              <a:t>('log',15,2);</a:t>
            </a:r>
          </a:p>
          <a:p>
            <a:pPr>
              <a:lnSpc>
                <a:spcPct val="90000"/>
              </a:lnSpc>
            </a:pPr>
            <a:r>
              <a:rPr lang="en-US" sz="2400" dirty="0" err="1">
                <a:latin typeface="Courier" charset="0"/>
              </a:rPr>
              <a:t>lclown</a:t>
            </a:r>
            <a:r>
              <a:rPr lang="en-US" sz="2400" dirty="0">
                <a:latin typeface="Courier" charset="0"/>
              </a:rPr>
              <a:t> = conv2(clown,</a:t>
            </a:r>
            <a:r>
              <a:rPr lang="en-US" sz="2400" dirty="0" err="1">
                <a:latin typeface="Courier" charset="0"/>
              </a:rPr>
              <a:t>lg</a:t>
            </a:r>
            <a:r>
              <a:rPr lang="en-US" sz="2400" dirty="0">
                <a:latin typeface="Courier" charset="0"/>
              </a:rPr>
              <a:t>,'same');</a:t>
            </a:r>
          </a:p>
          <a:p>
            <a:pPr>
              <a:lnSpc>
                <a:spcPct val="90000"/>
              </a:lnSpc>
            </a:pPr>
            <a:r>
              <a:rPr lang="en-US" sz="2400" dirty="0" err="1">
                <a:latin typeface="Courier" charset="0"/>
              </a:rPr>
              <a:t>imagesc</a:t>
            </a:r>
            <a:r>
              <a:rPr lang="en-US" sz="2400" dirty="0">
                <a:latin typeface="Courier" charset="0"/>
              </a:rPr>
              <a:t>(</a:t>
            </a:r>
            <a:r>
              <a:rPr lang="en-US" sz="2400" dirty="0" err="1">
                <a:latin typeface="Courier" charset="0"/>
              </a:rPr>
              <a:t>lclown</a:t>
            </a:r>
            <a:r>
              <a:rPr lang="en-US" sz="2400" dirty="0">
                <a:latin typeface="Courier" charset="0"/>
              </a:rPr>
              <a:t>)</a:t>
            </a:r>
          </a:p>
          <a:p>
            <a:pPr>
              <a:lnSpc>
                <a:spcPct val="90000"/>
              </a:lnSpc>
            </a:pPr>
            <a:r>
              <a:rPr lang="en-US" sz="2400" dirty="0" err="1">
                <a:latin typeface="Courier" charset="0"/>
              </a:rPr>
              <a:t>imagesc</a:t>
            </a:r>
            <a:r>
              <a:rPr lang="en-US" sz="2400" dirty="0">
                <a:latin typeface="Courier" charset="0"/>
              </a:rPr>
              <a:t>(clown + .2*</a:t>
            </a:r>
            <a:r>
              <a:rPr lang="en-US" sz="2400" dirty="0" err="1">
                <a:latin typeface="Courier" charset="0"/>
              </a:rPr>
              <a:t>lclown</a:t>
            </a:r>
            <a:r>
              <a:rPr lang="en-US" sz="2400" dirty="0">
                <a:latin typeface="Courier" charset="0"/>
              </a:rPr>
              <a:t>)</a:t>
            </a:r>
          </a:p>
          <a:p>
            <a:pPr>
              <a:lnSpc>
                <a:spcPct val="90000"/>
              </a:lnSpc>
            </a:pPr>
            <a:endParaRPr lang="ru-RU" sz="2400" dirty="0">
              <a:latin typeface="Courier" charset="0"/>
            </a:endParaRPr>
          </a:p>
        </p:txBody>
      </p:sp>
      <p:sp>
        <p:nvSpPr>
          <p:cNvPr id="2" name="TextBox 1"/>
          <p:cNvSpPr txBox="1"/>
          <p:nvPr/>
        </p:nvSpPr>
        <p:spPr>
          <a:xfrm>
            <a:off x="173789" y="6216134"/>
            <a:ext cx="8745866" cy="369332"/>
          </a:xfrm>
          <a:prstGeom prst="rect">
            <a:avLst/>
          </a:prstGeom>
          <a:noFill/>
        </p:spPr>
        <p:txBody>
          <a:bodyPr wrap="none" rtlCol="0">
            <a:spAutoFit/>
          </a:bodyPr>
          <a:lstStyle/>
          <a:p>
            <a:r>
              <a:rPr lang="en-US" dirty="0" smtClean="0"/>
              <a:t>Find your own image, </a:t>
            </a:r>
            <a:r>
              <a:rPr lang="en-US" i="1" dirty="0" smtClean="0"/>
              <a:t>clown</a:t>
            </a:r>
            <a:r>
              <a:rPr lang="en-US" dirty="0" smtClean="0"/>
              <a:t> doesn’t seem to be a default image anymore </a:t>
            </a:r>
            <a:r>
              <a:rPr lang="en-US" dirty="0" smtClean="0">
                <a:sym typeface="Wingdings"/>
              </a:rPr>
              <a:t></a:t>
            </a:r>
            <a:endParaRPr lang="en-US" dirty="0"/>
          </a:p>
        </p:txBody>
      </p:sp>
    </p:spTree>
    <p:extLst>
      <p:ext uri="{BB962C8B-B14F-4D97-AF65-F5344CB8AC3E}">
        <p14:creationId xmlns:p14="http://schemas.microsoft.com/office/powerpoint/2010/main" val="27778827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60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60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60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60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609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609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609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6099">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6099">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6099">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6099">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6099">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099" grpId="0" build="p"/>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p:cNvSpPr txBox="1">
            <a:spLocks/>
          </p:cNvSpPr>
          <p:nvPr/>
        </p:nvSpPr>
        <p:spPr>
          <a:xfrm>
            <a:off x="0" y="1417052"/>
            <a:ext cx="9144000" cy="184484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b="0" i="0" kern="1200">
                <a:solidFill>
                  <a:schemeClr val="tx1">
                    <a:tint val="75000"/>
                  </a:schemeClr>
                </a:solidFill>
                <a:latin typeface="Century Gothic"/>
                <a:ea typeface="+mn-ea"/>
                <a:cs typeface="Century Gothic"/>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Century Gothic"/>
                <a:ea typeface="+mn-ea"/>
                <a:cs typeface="Century Gothic"/>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Century Gothic"/>
                <a:ea typeface="+mn-ea"/>
                <a:cs typeface="Century Gothic"/>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Century Gothic"/>
                <a:ea typeface="+mn-ea"/>
                <a:cs typeface="Century Gothic"/>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Century Gothic"/>
                <a:ea typeface="+mn-ea"/>
                <a:cs typeface="Century Gothic"/>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1800" dirty="0" smtClean="0">
              <a:solidFill>
                <a:schemeClr val="tx1"/>
              </a:solidFill>
            </a:endParaRPr>
          </a:p>
        </p:txBody>
      </p:sp>
      <p:sp>
        <p:nvSpPr>
          <p:cNvPr id="19" name="Title 1"/>
          <p:cNvSpPr txBox="1">
            <a:spLocks/>
          </p:cNvSpPr>
          <p:nvPr/>
        </p:nvSpPr>
        <p:spPr>
          <a:xfrm>
            <a:off x="0" y="0"/>
            <a:ext cx="9144000" cy="68747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0" i="0" kern="1200">
                <a:solidFill>
                  <a:schemeClr val="tx1"/>
                </a:solidFill>
                <a:latin typeface="Century Gothic"/>
                <a:ea typeface="+mj-ea"/>
                <a:cs typeface="Century Gothic"/>
              </a:defRPr>
            </a:lvl1pPr>
          </a:lstStyle>
          <a:p>
            <a:r>
              <a:rPr lang="en-US" dirty="0" smtClean="0"/>
              <a:t>For next class</a:t>
            </a:r>
            <a:endParaRPr lang="en-US" dirty="0"/>
          </a:p>
        </p:txBody>
      </p:sp>
      <p:sp>
        <p:nvSpPr>
          <p:cNvPr id="2" name="TextBox 1"/>
          <p:cNvSpPr txBox="1"/>
          <p:nvPr/>
        </p:nvSpPr>
        <p:spPr>
          <a:xfrm>
            <a:off x="494631" y="2277616"/>
            <a:ext cx="8515685" cy="646331"/>
          </a:xfrm>
          <a:prstGeom prst="rect">
            <a:avLst/>
          </a:prstGeom>
          <a:noFill/>
        </p:spPr>
        <p:txBody>
          <a:bodyPr wrap="square" rtlCol="0">
            <a:spAutoFit/>
          </a:bodyPr>
          <a:lstStyle/>
          <a:p>
            <a:r>
              <a:rPr lang="en-US" dirty="0" smtClean="0"/>
              <a:t>Read over the slides and the textbook, Chapter 3. </a:t>
            </a:r>
            <a:endParaRPr lang="en-US" dirty="0"/>
          </a:p>
          <a:p>
            <a:endParaRPr lang="en-US" dirty="0" smtClean="0"/>
          </a:p>
        </p:txBody>
      </p:sp>
    </p:spTree>
    <p:extLst>
      <p:ext uri="{BB962C8B-B14F-4D97-AF65-F5344CB8AC3E}">
        <p14:creationId xmlns:p14="http://schemas.microsoft.com/office/powerpoint/2010/main" val="2755361150"/>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i,j] = \sum_{u=-k}^{k} \sum_{v=-k}^{k} H[u,v] F[i-u,j-v]&#10;\]&#10;\end{document}&#10;"/>
  <p:tag name="EXTERNALNAME" val="Edittex"/>
  <p:tag name="BLEND" val="False"/>
  <p:tag name="TRANSPARENT" val="False"/>
  <p:tag name="KEEPFILES" val="False"/>
  <p:tag name="DEBUGPAUSE" val="False"/>
  <p:tag name="RESOLUTION" val="300"/>
  <p:tag name="BITMAPFORMAT" val="bmpmono"/>
  <p:tag name="DEBUGINTERACTIVE" val="True"/>
  <p:tag name="ORIGWIDTH" val="1450.75"/>
  <p:tag name="PICTUREFILESIZE" val="49226"/>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 = H \star F&#10;\]&#10;\end{document}&#10;"/>
  <p:tag name="EXTERNALNAME" val="Edittex"/>
  <p:tag name="BLEND" val="False"/>
  <p:tag name="TRANSPARENT" val="False"/>
  <p:tag name="BITMAPFORMAT" val="bmpmono"/>
  <p:tag name="DEBUGINTERACTIVE" val="True"/>
  <p:tag name="ORIGWIDTH" val="382.5"/>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i,j] = \sum_{u=-k}^{k} \sum_{v=-k}^{k} H[u,v] F[i+u,j+v]&#10;\]&#10;\end{document}&#10;"/>
  <p:tag name="EXTERNALNAME" val="Edittex"/>
  <p:tag name="BLEND" val="False"/>
  <p:tag name="TRANSPARENT" val="False"/>
  <p:tag name="KEEPFILES" val="False"/>
  <p:tag name="DEBUGPAUSE" val="False"/>
  <p:tag name="RESOLUTION" val="300"/>
  <p:tag name="BITMAPFORMAT" val="bmpmono"/>
  <p:tag name="DEBUGINTERACTIVE" val="True"/>
  <p:tag name="ORIGWIDTH" val="1473.25"/>
  <p:tag name="PICTUREFILESIZE" val="50190"/>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 = H \otimes F&#10;\]&#10;\end{document}&#10;"/>
  <p:tag name="EXTERNALNAME" val="Edittex"/>
  <p:tag name="BLEND" val="False"/>
  <p:tag name="TRANSPARENT" val="False"/>
  <p:tag name="BITMAPFORMAT" val="bmpmono"/>
  <p:tag name="DEBUGINTERACTIVE" val="True"/>
  <p:tag name="ORIGWIDTH" val="405"/>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 = H \star F&#10;\]&#10;\end{document}&#10;"/>
  <p:tag name="EXTERNALNAME" val="Edittex"/>
  <p:tag name="BLEND" val="False"/>
  <p:tag name="TRANSPARENT" val="False"/>
  <p:tag name="BITMAPFORMAT" val="bmpmono"/>
  <p:tag name="DEBUGINTERACTIVE" val="True"/>
  <p:tag name="ORIGWIDTH" val="382.5"/>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F(s) =\int_{- \infty}^{\infty} f(x) e^{-i2\pi s x} dx&#10;\]&#10;\end{document}&#10;"/>
  <p:tag name="EXTERNALNAME" val="Edittex"/>
  <p:tag name="BLEND" val="False"/>
  <p:tag name="TRANSPARENT" val="False"/>
  <p:tag name="BITMAPFORMAT" val="bmpmono"/>
  <p:tag name="DEBUGINTERACTIVE" val="True"/>
  <p:tag name="ORIGWIDTH" val="955.75"/>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f(x)&#10;\]&#10;\end{document}&#10;"/>
  <p:tag name="EXTERNALNAME" val="Edittex"/>
  <p:tag name="BLEND" val="False"/>
  <p:tag name="TRANSPARENT" val="False"/>
  <p:tag name="BITMAPFORMAT" val="bmpmono"/>
  <p:tag name="DEBUGINTERACTIVE" val="True"/>
  <p:tag name="ORIGWIDTH" val="153"/>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end{document}&#10;"/>
  <p:tag name="EXTERNALNAME" val="Edittex"/>
  <p:tag name="BLEND" val="False"/>
  <p:tag name="TRANSPARENT" val="False"/>
  <p:tag name="BITMAPFORMAT" val="bmpmono"/>
  <p:tag name="DEBUGINTERACTIVE" val="True"/>
  <p:tag name="ORIGWIDTH" val="48.625"/>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approx$&#10;\end{document}&#10;"/>
  <p:tag name="EXTERNALNAME" val="Edittex"/>
  <p:tag name="BLEND" val="False"/>
  <p:tag name="TRANSPARENT" val="False"/>
  <p:tag name="BITMAPFORMAT" val="bmpmono"/>
  <p:tag name="DEBUGINTERACTIVE" val="True"/>
  <p:tag name="ORIGWIDTH" val="55.75"/>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end{document}&#10;"/>
  <p:tag name="EXTERNALNAME" val="Edittex"/>
  <p:tag name="BLEND" val="False"/>
  <p:tag name="TRANSPARENT" val="False"/>
  <p:tag name="BITMAPFORMAT" val="bmpmono"/>
  <p:tag name="DEBUGINTERACTIVE" val="True"/>
  <p:tag name="ORIGWIDTH" val="48.62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H[u,v]$&#10;\end{document}&#10;"/>
  <p:tag name="EXTERNALNAME" val="Edittex"/>
  <p:tag name="BLEND" val="False"/>
  <p:tag name="TRANSPARENT" val="False"/>
  <p:tag name="BITMAPFORMAT" val="bmpmono"/>
  <p:tag name="DEBUGINTERACTIVE" val="True"/>
  <p:tag name="ORIGWIDTH" val="235.75"/>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approx$&#10;\end{document}&#10;"/>
  <p:tag name="EXTERNALNAME" val="Edittex"/>
  <p:tag name="BLEND" val="False"/>
  <p:tag name="TRANSPARENT" val="False"/>
  <p:tag name="BITMAPFORMAT" val="bmpmono"/>
  <p:tag name="DEBUGINTERACTIVE" val="True"/>
  <p:tag name="ORIGWIDTH" val="55.75"/>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0\right]$&#10;\end{document}&#10;"/>
  <p:tag name="EXTERNALNAME" val="Edittex"/>
  <p:tag name="BLEND" val="False"/>
  <p:tag name="TRANSPARENT" val="False"/>
  <p:tag name="BITMAPFORMAT" val="bmpmono"/>
  <p:tag name="DEBUGINTERACTIVE" val="True"/>
  <p:tag name="ORIGWIDTH" val="441.875"/>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sqrt{{(\frac{\partial f}{\partial x})}^2 + {(\frac{\partial f}{\partial y})}^2}$&#10;\end{document}&#10;"/>
  <p:tag name="EXTERNALNAME" val="Edittex"/>
  <p:tag name="BLEND" val="False"/>
  <p:tag name="TRANSPARENT" val="False"/>
  <p:tag name="BITMAPFORMAT" val="bmpmono"/>
  <p:tag name="DEBUGINTERACTIVE" val="True"/>
  <p:tag name="ORIGWIDTH" val="873"/>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2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0,\frac{\partial f}{\partial y}\right]$&#10;\end{document}&#10;"/>
  <p:tag name="EXTERNALNAME" val="Edittex"/>
  <p:tag name="BLEND" val="False"/>
  <p:tag name="TRANSPARENT" val="False"/>
  <p:tag name="BITMAPFORMAT" val="bmpmono"/>
  <p:tag name="DEBUGINTERACTIVE" val="True"/>
  <p:tag name="ORIGWIDTH" val="441.875"/>
</p:tagLst>
</file>

<file path=ppt/tags/tag2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2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300"/>
  <p:tag name="BITMAPFORMAT" val="bmpmono"/>
  <p:tag name="DEBUGINTERACTIVE" val="True"/>
  <p:tag name="ORIGWIDTH" val="153"/>
  <p:tag name="PICTUREFILESIZE" val="2054"/>
</p:tagLst>
</file>

<file path=ppt/tags/tag2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d}{dx}f(x)$&#10;\end{document}&#10;"/>
  <p:tag name="EXTERNALNAME" val="txp_fig"/>
  <p:tag name="BLEND" val="False"/>
  <p:tag name="TRANSPARENT" val="False"/>
  <p:tag name="KEEPFILES" val="False"/>
  <p:tag name="DEBUGPAUSE" val="False"/>
  <p:tag name="RESOLUTION" val="300"/>
  <p:tag name="BITMAPFORMAT" val="bmpmono"/>
  <p:tag name="DEBUGINTERACTIVE" val="True"/>
  <p:tag name="ORIGWIDTH" val="232.25"/>
  <p:tag name="PICTUREFILESIZE" val="4238"/>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i,j] = \frac{1}{(2k+1)^2}\sum_{u=-k}^{k} \sum_{v=-k}^{k} F[i+u,j+v]&#10;\]&#10;\end{document}&#10;"/>
  <p:tag name="EXTERNALNAME" val="Edittex"/>
  <p:tag name="BLEND" val="False"/>
  <p:tag name="TRANSPARENT" val="False"/>
  <p:tag name="KEEPFILES" val="False"/>
  <p:tag name="DEBUGPAUSE" val="False"/>
  <p:tag name="RESOLUTION" val="300"/>
  <p:tag name="BITMAPFORMAT" val="bmpmono"/>
  <p:tag name="DEBUGINTERACTIVE" val="True"/>
  <p:tag name="ORIGWIDTH" val="1604.75"/>
  <p:tag name="PICTUREFILESIZE" val="54046"/>
</p:tagLst>
</file>

<file path=ppt/tags/tag3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h \star f$&#10;\end{document}&#10;"/>
  <p:tag name="EXTERNALNAME" val="Edittex"/>
  <p:tag name="BLEND" val="False"/>
  <p:tag name="TRANSPARENT" val="False"/>
  <p:tag name="BITMAPFORMAT" val="bmpmono"/>
  <p:tag name="DEBUGINTERACTIVE" val="True"/>
  <p:tag name="ORIGWIDTH" val="161.125"/>
</p:tagLst>
</file>

<file path=ppt/tags/tag3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partial}{\partial x} (h \star f)$&#10;\end{document}&#10;"/>
  <p:tag name="EXTERNALNAME" val="Edittex"/>
  <p:tag name="BLEND" val="False"/>
  <p:tag name="TRANSPARENT" val="False"/>
  <p:tag name="BITMAPFORMAT" val="bmpmono"/>
  <p:tag name="DEBUGINTERACTIVE" val="True"/>
  <p:tag name="ORIGWIDTH" val="315"/>
</p:tagLst>
</file>

<file path=ppt/tags/tag3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10;\end{document}&#10;"/>
  <p:tag name="EXTERNALNAME" val="Edittex"/>
  <p:tag name="BLEND" val="False"/>
  <p:tag name="TRANSPARENT" val="False"/>
  <p:tag name="BITMAPFORMAT" val="bmpmono"/>
  <p:tag name="DEBUGINTERACTIVE" val="True"/>
  <p:tag name="ORIGWIDTH" val="40.5"/>
</p:tagLst>
</file>

<file path=ppt/tags/tag3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h$&#10;\end{document}&#10;"/>
  <p:tag name="EXTERNALNAME" val="Edittex"/>
  <p:tag name="BLEND" val="False"/>
  <p:tag name="TRANSPARENT" val="False"/>
  <p:tag name="BITMAPFORMAT" val="bmpmono"/>
  <p:tag name="DEBUGINTERACTIVE" val="True"/>
  <p:tag name="ORIGWIDTH" val="40.5"/>
</p:tagLst>
</file>

<file path=ppt/tags/tag3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partial}{\partial x} (h \star f)$&#10;\end{document}&#10;"/>
  <p:tag name="EXTERNALNAME" val="Edittex"/>
  <p:tag name="BLEND" val="False"/>
  <p:tag name="TRANSPARENT" val="False"/>
  <p:tag name="BITMAPFORMAT" val="bmpmono"/>
  <p:tag name="DEBUGINTERACTIVE" val="True"/>
  <p:tag name="ORIGWIDTH" val="315"/>
</p:tagLst>
</file>

<file path=ppt/tags/tag3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partial}{\partial x} (h \star f) = (\frac{\partial}{\partial x} h) \star f$ &#10;\end{document}&#10;"/>
  <p:tag name="EXTERNALNAME" val="Edittex"/>
  <p:tag name="BLEND" val="False"/>
  <p:tag name="TRANSPARENT" val="False"/>
  <p:tag name="BITMAPFORMAT" val="bmpmono"/>
  <p:tag name="DEBUGINTERACTIVE" val="True"/>
  <p:tag name="ORIGWIDTH" val="756.875"/>
</p:tagLst>
</file>

<file path=ppt/tags/tag3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10;\end{document}&#10;"/>
  <p:tag name="EXTERNALNAME" val="Edittex"/>
  <p:tag name="BLEND" val="False"/>
  <p:tag name="TRANSPARENT" val="False"/>
  <p:tag name="BITMAPFORMAT" val="bmpmono"/>
  <p:tag name="DEBUGINTERACTIVE" val="True"/>
  <p:tag name="ORIGWIDTH" val="40.5"/>
</p:tagLst>
</file>

<file path=ppt/tags/tag3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partial}{\partial x} h$&#10;\end{document}&#10;"/>
  <p:tag name="EXTERNALNAME" val="Edittex"/>
  <p:tag name="BLEND" val="False"/>
  <p:tag name="TRANSPARENT" val="False"/>
  <p:tag name="BITMAPFORMAT" val="bmpmono"/>
  <p:tag name="DEBUGINTERACTIVE" val="True"/>
  <p:tag name="ORIGWIDTH" val="126.875"/>
</p:tagLst>
</file>

<file path=ppt/tags/tag3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partial}{\partial x} h) \star f$&#10;\end{document}&#10;"/>
  <p:tag name="EXTERNALNAME" val="Edittex"/>
  <p:tag name="BLEND" val="False"/>
  <p:tag name="TRANSPARENT" val="False"/>
  <p:tag name="BITMAPFORMAT" val="bmpmono"/>
  <p:tag name="DEBUGINTERACTIVE" val="True"/>
  <p:tag name="ORIGWIDTH" val="315"/>
</p:tagLst>
</file>

<file path=ppt/tags/tag3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partial^2}{\partial x^2} (h \star f)$&#10;\end{document}&#10;"/>
  <p:tag name="EXTERNALNAME" val="Edittex"/>
  <p:tag name="BLEND" val="False"/>
  <p:tag name="TRANSPARENT" val="False"/>
  <p:tag name="BITMAPFORMAT" val="bmpmono"/>
  <p:tag name="DEBUGINTERACTIVE" val="True"/>
  <p:tag name="ORIGWIDTH" val="348.2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i,j] = \sum_{u=-k}^{k} \sum_{v=-k}^{k} H[u,v] F[i+u,j+v]&#10;\]&#10;\end{document}&#10;"/>
  <p:tag name="EXTERNALNAME" val="Edittex"/>
  <p:tag name="BLEND" val="False"/>
  <p:tag name="TRANSPARENT" val="False"/>
  <p:tag name="KEEPFILES" val="False"/>
  <p:tag name="DEBUGPAUSE" val="False"/>
  <p:tag name="RESOLUTION" val="300"/>
  <p:tag name="BITMAPFORMAT" val="bmpmono"/>
  <p:tag name="DEBUGINTERACTIVE" val="True"/>
  <p:tag name="ORIGWIDTH" val="1473.25"/>
  <p:tag name="PICTUREFILESIZE" val="50190"/>
</p:tagLst>
</file>

<file path=ppt/tags/tag4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10;\end{document}&#10;"/>
  <p:tag name="EXTERNALNAME" val="Edittex"/>
  <p:tag name="BLEND" val="False"/>
  <p:tag name="TRANSPARENT" val="False"/>
  <p:tag name="BITMAPFORMAT" val="bmpmono"/>
  <p:tag name="DEBUGINTERACTIVE" val="True"/>
  <p:tag name="ORIGWIDTH" val="40.5"/>
</p:tagLst>
</file>

<file path=ppt/tags/tag4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partial^2}{\partial x^2} h$&#10;\end{document}&#10;"/>
  <p:tag name="EXTERNALNAME" val="Edittex"/>
  <p:tag name="BLEND" val="False"/>
  <p:tag name="TRANSPARENT" val="False"/>
  <p:tag name="BITMAPFORMAT" val="bmpmono"/>
  <p:tag name="DEBUGINTERACTIVE" val="True"/>
  <p:tag name="ORIGWIDTH" val="161.125"/>
</p:tagLst>
</file>

<file path=ppt/tags/tag4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partial^2}{\partial x^2} h) \star f$&#10;\end{document}&#10;"/>
  <p:tag name="EXTERNALNAME" val="Edittex"/>
  <p:tag name="BLEND" val="False"/>
  <p:tag name="TRANSPARENT" val="False"/>
  <p:tag name="BITMAPFORMAT" val="bmpmono"/>
  <p:tag name="DEBUGINTERACTIVE" val="True"/>
  <p:tag name="ORIGWIDTH" val="348.25"/>
</p:tagLst>
</file>

<file path=ppt/tags/tag4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h_\sigma(u,v) = \frac{1}{2 \pi \sigma^2} e^{-\frac{u^2+v^2}{2\sigma^2}}&#10;\]&#10;\end{document}&#10;"/>
  <p:tag name="EXTERNALNAME" val="Edittex"/>
  <p:tag name="BLEND" val="False"/>
  <p:tag name="TRANSPARENT" val="False"/>
  <p:tag name="BITMAPFORMAT" val="bmpmono"/>
  <p:tag name="DEBUGINTERACTIVE" val="True"/>
  <p:tag name="ORIGWIDTH" val="858.625"/>
</p:tagLst>
</file>

<file path=ppt/tags/tag4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frac{\partial}{\partial x} h_\sigma(u,v)&#10;\]&#10;\end{document}&#10;"/>
  <p:tag name="EXTERNALNAME" val="Edittex"/>
  <p:tag name="BLEND" val="False"/>
  <p:tag name="TRANSPARENT" val="False"/>
  <p:tag name="KEEPFILES" val="False"/>
  <p:tag name="DEBUGPAUSE" val="False"/>
  <p:tag name="RESOLUTION" val="300"/>
  <p:tag name="BITMAPFORMAT" val="bmpmono"/>
  <p:tag name="DEBUGINTERACTIVE" val="True"/>
  <p:tag name="ORIGWIDTH" val="370.75"/>
  <p:tag name="PICTUREFILESIZE" val="9578"/>
</p:tagLst>
</file>

<file path=ppt/tags/tag4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nabla^2 h_\sigma (u,v)&#10;\]&#10;\end{document}&#10;"/>
  <p:tag name="EXTERNALNAME" val="Edittex"/>
  <p:tag name="BLEND" val="False"/>
  <p:tag name="TRANSPARENT" val="False"/>
  <p:tag name="BITMAPFORMAT" val="bmpmono"/>
  <p:tag name="DEBUGINTERACTIVE" val="True"/>
  <p:tag name="ORIGWIDTH" val="378"/>
</p:tagLst>
</file>

<file path=ppt/tags/tag4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nabla^2 &#10;\]&#10;\end{document}&#10;"/>
  <p:tag name="EXTERNALNAME" val="Edittex"/>
  <p:tag name="BLEND" val="False"/>
  <p:tag name="TRANSPARENT" val="False"/>
  <p:tag name="BITMAPFORMAT" val="bmpmono"/>
  <p:tag name="DEBUGINTERACTIVE" val="True"/>
  <p:tag name="ORIGWIDTH" val="100.75"/>
</p:tagLst>
</file>

<file path=ppt/tags/tag4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2 f = \frac{\partial^2 f}{\partial x^2} + \frac{\partial^2 f}{\partial y^2}$&#10;\end{document}&#10;"/>
  <p:tag name="EXTERNALNAME" val="Edittex"/>
  <p:tag name="BLEND" val="False"/>
  <p:tag name="TRANSPARENT" val="False"/>
  <p:tag name="BITMAPFORMAT" val="bmpmono"/>
  <p:tag name="DEBUGINTERACTIVE" val="True"/>
  <p:tag name="ORIGWIDTH" val="611.12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 = H \otimes F&#10;\]&#10;\end{document}&#10;"/>
  <p:tag name="EXTERNALNAME" val="Edittex"/>
  <p:tag name="BLEND" val="False"/>
  <p:tag name="TRANSPARENT" val="False"/>
  <p:tag name="BITMAPFORMAT" val="bmpmono"/>
  <p:tag name="DEBUGINTERACTIVE" val="True"/>
  <p:tag name="ORIGWIDTH" val="405"/>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frac{1}{16}&#10;\]&#10;\end{document}&#10;"/>
  <p:tag name="EXTERNALNAME" val="Edittex"/>
  <p:tag name="BLEND" val="False"/>
  <p:tag name="TRANSPARENT" val="False"/>
  <p:tag name="BITMAPFORMAT" val="bmpmono"/>
  <p:tag name="DEBUGINTERACTIVE" val="True"/>
  <p:tag name="ORIGWIDTH" val="97.25"/>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H[u,v]$&#10;\end{document}&#10;"/>
  <p:tag name="EXTERNALNAME" val="Edittex"/>
  <p:tag name="BLEND" val="False"/>
  <p:tag name="TRANSPARENT" val="False"/>
  <p:tag name="BITMAPFORMAT" val="bmpmono"/>
  <p:tag name="DEBUGINTERACTIVE" val="True"/>
  <p:tag name="ORIGWIDTH" val="235.75"/>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h(u,v) = \frac{1}{2 \pi \sigma^2} e^{-\frac{u^2+v^2}{\sigma^2}}&#10;\]&#10;\end{document}&#10;"/>
  <p:tag name="EXTERNALNAME" val="Edittex"/>
  <p:tag name="BLEND" val="False"/>
  <p:tag name="TRANSPARENT" val="False"/>
  <p:tag name="BITMAPFORMAT" val="bmpmono"/>
  <p:tag name="DEBUGINTERACTIVE" val="True"/>
  <p:tag name="ORIGWIDTH" val="820.75"/>
</p:tagLst>
</file>

<file path=ppt/theme/theme1.xml><?xml version="1.0" encoding="utf-8"?>
<a:theme xmlns:a="http://schemas.openxmlformats.org/drawingml/2006/main" name="Office Theme">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Perception">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5585</TotalTime>
  <Words>2613</Words>
  <Application>Microsoft Macintosh PowerPoint</Application>
  <PresentationFormat>On-screen Show (4:3)</PresentationFormat>
  <Paragraphs>672</Paragraphs>
  <Slides>92</Slides>
  <Notes>23</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92</vt:i4>
      </vt:variant>
    </vt:vector>
  </HeadingPairs>
  <TitlesOfParts>
    <vt:vector size="97" baseType="lpstr">
      <vt:lpstr>Office Theme</vt:lpstr>
      <vt:lpstr>Photo Editor Photo</vt:lpstr>
      <vt:lpstr>Equation</vt:lpstr>
      <vt:lpstr>Paint Shop Pro Image</vt:lpstr>
      <vt:lpstr>Bitmap Image</vt:lpstr>
      <vt:lpstr>Computational Photography Lecture 3 – filtering and frequencies CS 590-134 (future 572)  Spring 2016</vt:lpstr>
      <vt:lpstr>PowerPoint Presentation</vt:lpstr>
      <vt:lpstr>PowerPoint Presentation</vt:lpstr>
      <vt:lpstr>Sampling and Reconstruction</vt:lpstr>
      <vt:lpstr>Sampled representations</vt:lpstr>
      <vt:lpstr>Reconstruction</vt:lpstr>
      <vt:lpstr>1D Example: Audio</vt:lpstr>
      <vt:lpstr>Sampling in digital audio</vt:lpstr>
      <vt:lpstr>Sampling and Reconstruction</vt:lpstr>
      <vt:lpstr>Undersampling</vt:lpstr>
      <vt:lpstr>Undersampling</vt:lpstr>
      <vt:lpstr>Undersampling</vt:lpstr>
      <vt:lpstr>Aliasing in video</vt:lpstr>
      <vt:lpstr>Aliasing in images</vt:lpstr>
      <vt:lpstr>What’s happening?</vt:lpstr>
      <vt:lpstr>Antialiasing</vt:lpstr>
      <vt:lpstr>Preventing aliasing</vt:lpstr>
      <vt:lpstr>Linear filtering: a key idea</vt:lpstr>
      <vt:lpstr>Moving Average</vt:lpstr>
      <vt:lpstr>Weighted Moving Average</vt:lpstr>
      <vt:lpstr>Weighted Moving Average</vt:lpstr>
      <vt:lpstr>Moving Average In 2D</vt:lpstr>
      <vt:lpstr>Cross-correlation filtering</vt:lpstr>
      <vt:lpstr>Gaussian filtering</vt:lpstr>
      <vt:lpstr>Mean vs. Gaussian filtering</vt:lpstr>
      <vt:lpstr>Convolution</vt:lpstr>
      <vt:lpstr>Convolution is nice!</vt:lpstr>
      <vt:lpstr>Tricks with convolutions</vt:lpstr>
      <vt:lpstr>Slides from Alexei Eros and Steve Seitz</vt:lpstr>
      <vt:lpstr>PowerPoint Presentation</vt:lpstr>
      <vt:lpstr>PowerPoint Presentation</vt:lpstr>
      <vt:lpstr>PowerPoint Presentation</vt:lpstr>
      <vt:lpstr>A nice set of basis</vt:lpstr>
      <vt:lpstr>Jean Baptiste Joseph Fourier (1768-1830)</vt:lpstr>
      <vt:lpstr>A sum of sines</vt:lpstr>
      <vt:lpstr>Fourier Transform</vt:lpstr>
      <vt:lpstr>Time and Frequency</vt:lpstr>
      <vt:lpstr>Time and Frequency</vt:lpstr>
      <vt:lpstr>Frequency Spectra</vt:lpstr>
      <vt:lpstr>Frequency Spectra</vt:lpstr>
      <vt:lpstr>Frequency Spectra</vt:lpstr>
      <vt:lpstr>Frequency Spectra</vt:lpstr>
      <vt:lpstr>Frequency Spectra</vt:lpstr>
      <vt:lpstr>Frequency Spectra</vt:lpstr>
      <vt:lpstr>Frequency Spectra</vt:lpstr>
      <vt:lpstr>Frequency Spectra</vt:lpstr>
      <vt:lpstr>Frequency Spectra</vt:lpstr>
      <vt:lpstr>FT: Just a change of basis</vt:lpstr>
      <vt:lpstr>IFT: Just a change of basis</vt:lpstr>
      <vt:lpstr>Finally: Scary Math</vt:lpstr>
      <vt:lpstr>Finally: Scary Math</vt:lpstr>
      <vt:lpstr>Extension to 2D</vt:lpstr>
      <vt:lpstr>Fourier analysis in images</vt:lpstr>
      <vt:lpstr>Signals can be composed</vt:lpstr>
      <vt:lpstr>Man-made Scene</vt:lpstr>
      <vt:lpstr>Can change spectrum, then reconstruct</vt:lpstr>
      <vt:lpstr>Low and High Pass filtering</vt:lpstr>
      <vt:lpstr>The Convolution Theorem</vt:lpstr>
      <vt:lpstr>2D convolution theorem example</vt:lpstr>
      <vt:lpstr>PowerPoint Presentation</vt:lpstr>
      <vt:lpstr>PowerPoint Presentation</vt:lpstr>
      <vt:lpstr>PowerPoint Presentation</vt:lpstr>
      <vt:lpstr>Fourier Transform pairs</vt:lpstr>
      <vt:lpstr>Low-pass, Band-pass, High-pass filters</vt:lpstr>
      <vt:lpstr>Edges in images</vt:lpstr>
      <vt:lpstr>What does blurring take away?</vt:lpstr>
      <vt:lpstr>What does blurring take away?</vt:lpstr>
      <vt:lpstr>High-Pass filter</vt:lpstr>
      <vt:lpstr>Band-pass filtering</vt:lpstr>
      <vt:lpstr>Laplacian Pyramid</vt:lpstr>
      <vt:lpstr>Why Laplacian?</vt:lpstr>
      <vt:lpstr>Project 2: Hybrid Images</vt:lpstr>
      <vt:lpstr>Clues from Human Perception</vt:lpstr>
      <vt:lpstr>Frequency Domain and Perception</vt:lpstr>
      <vt:lpstr>Da Vinci and Peripheral Vision</vt:lpstr>
      <vt:lpstr>PowerPoint Presentation</vt:lpstr>
      <vt:lpstr>Unsharp Masking</vt:lpstr>
      <vt:lpstr>Freq. Perception Depends on Color</vt:lpstr>
      <vt:lpstr>Lossy Image Compression (JPEG)</vt:lpstr>
      <vt:lpstr>Using DCT in JPEG   </vt:lpstr>
      <vt:lpstr>Image compression using DCT</vt:lpstr>
      <vt:lpstr>JPEG Compression Summary</vt:lpstr>
      <vt:lpstr>Block size in JPEG   </vt:lpstr>
      <vt:lpstr>JPEG compression comparison</vt:lpstr>
      <vt:lpstr>Image gradient</vt:lpstr>
      <vt:lpstr>Effects of noise</vt:lpstr>
      <vt:lpstr>Solution:  smooth first</vt:lpstr>
      <vt:lpstr>Derivative theorem of convolution</vt:lpstr>
      <vt:lpstr>Laplacian of Gaussian</vt:lpstr>
      <vt:lpstr>2D edge detection filters</vt:lpstr>
      <vt:lpstr>Try this in MATLAB</vt:lpstr>
      <vt:lpstr>PowerPoint Presentation</vt:lpstr>
    </vt:vector>
  </TitlesOfParts>
  <Company>Stony Brook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Vision CSE 527  Spring 2011</dc:title>
  <dc:creator>Alexander Berg</dc:creator>
  <cp:lastModifiedBy>Alexander Berg</cp:lastModifiedBy>
  <cp:revision>63</cp:revision>
  <dcterms:created xsi:type="dcterms:W3CDTF">2011-02-01T16:22:45Z</dcterms:created>
  <dcterms:modified xsi:type="dcterms:W3CDTF">2016-02-01T23:15:28Z</dcterms:modified>
</cp:coreProperties>
</file>