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5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6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7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8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5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sldIdLst>
    <p:sldId id="605" r:id="rId3"/>
    <p:sldId id="606" r:id="rId4"/>
    <p:sldId id="607" r:id="rId5"/>
    <p:sldId id="522" r:id="rId6"/>
    <p:sldId id="604" r:id="rId7"/>
    <p:sldId id="524" r:id="rId8"/>
    <p:sldId id="523" r:id="rId9"/>
    <p:sldId id="600" r:id="rId10"/>
    <p:sldId id="601" r:id="rId11"/>
    <p:sldId id="602" r:id="rId12"/>
    <p:sldId id="603" r:id="rId13"/>
    <p:sldId id="526" r:id="rId14"/>
    <p:sldId id="587" r:id="rId15"/>
    <p:sldId id="586" r:id="rId16"/>
    <p:sldId id="527" r:id="rId17"/>
    <p:sldId id="528" r:id="rId18"/>
    <p:sldId id="589" r:id="rId19"/>
    <p:sldId id="529" r:id="rId20"/>
    <p:sldId id="530" r:id="rId21"/>
    <p:sldId id="595" r:id="rId22"/>
    <p:sldId id="532" r:id="rId23"/>
    <p:sldId id="593" r:id="rId24"/>
    <p:sldId id="594" r:id="rId25"/>
    <p:sldId id="535" r:id="rId26"/>
    <p:sldId id="588" r:id="rId27"/>
    <p:sldId id="534" r:id="rId28"/>
    <p:sldId id="536" r:id="rId29"/>
    <p:sldId id="541" r:id="rId30"/>
    <p:sldId id="545" r:id="rId31"/>
    <p:sldId id="592" r:id="rId32"/>
    <p:sldId id="547" r:id="rId33"/>
    <p:sldId id="548" r:id="rId34"/>
    <p:sldId id="549" r:id="rId35"/>
    <p:sldId id="550" r:id="rId36"/>
    <p:sldId id="551" r:id="rId37"/>
    <p:sldId id="552" r:id="rId38"/>
    <p:sldId id="553" r:id="rId39"/>
    <p:sldId id="554" r:id="rId40"/>
    <p:sldId id="555" r:id="rId41"/>
    <p:sldId id="556" r:id="rId42"/>
    <p:sldId id="557" r:id="rId43"/>
    <p:sldId id="560" r:id="rId44"/>
    <p:sldId id="561" r:id="rId45"/>
    <p:sldId id="562" r:id="rId46"/>
    <p:sldId id="563" r:id="rId47"/>
    <p:sldId id="569" r:id="rId48"/>
    <p:sldId id="591" r:id="rId49"/>
    <p:sldId id="570" r:id="rId50"/>
    <p:sldId id="571" r:id="rId51"/>
    <p:sldId id="572" r:id="rId52"/>
    <p:sldId id="573" r:id="rId53"/>
    <p:sldId id="578" r:id="rId54"/>
    <p:sldId id="583" r:id="rId55"/>
    <p:sldId id="584" r:id="rId56"/>
    <p:sldId id="585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5" autoAdjust="0"/>
    <p:restoredTop sz="84462" autoAdjust="0"/>
  </p:normalViewPr>
  <p:slideViewPr>
    <p:cSldViewPr>
      <p:cViewPr varScale="1">
        <p:scale>
          <a:sx n="125" d="100"/>
          <a:sy n="125" d="100"/>
        </p:scale>
        <p:origin x="-26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Relationship Id="rId2" Type="http://schemas.openxmlformats.org/officeDocument/2006/relationships/image" Target="../media/image7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1" Type="http://schemas.openxmlformats.org/officeDocument/2006/relationships/image" Target="../media/image37.wmf"/><Relationship Id="rId2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8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Note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responds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dots</a:t>
            </a:r>
            <a:r>
              <a:rPr lang="de-DE" baseline="0" dirty="0" smtClean="0"/>
              <a:t>,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centers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/>
              <a:t>Spend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time </a:t>
            </a:r>
            <a:r>
              <a:rPr lang="de-DE" dirty="0" err="1" smtClean="0"/>
              <a:t>explaining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 –</a:t>
            </a:r>
            <a:r>
              <a:rPr lang="de-DE" dirty="0" err="1" smtClean="0"/>
              <a:t>define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fucntion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point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extrema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views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features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selects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realworld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extrema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pick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.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09F240-A3A7-49C5-BBB6-8B0C679894A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just looking at</a:t>
            </a:r>
            <a:r>
              <a:rPr lang="en-US" baseline="0" dirty="0" smtClean="0"/>
              <a:t> the first step in the direction of more general alignment and recognition…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6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many patches,</a:t>
            </a:r>
            <a:r>
              <a:rPr lang="en-US" baseline="0" dirty="0" smtClean="0"/>
              <a:t> do you have to search over scale and rotation too?  Many patches are not distinctive, so their best match might be misleading.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4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This </a:t>
            </a:r>
            <a:r>
              <a:rPr lang="en-US" noProof="0" dirty="0" smtClean="0"/>
              <a:t>formula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looking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derivative)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x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derivative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.  These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summed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window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weighted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gaussian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g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vaues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middle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window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eigenvalues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matrix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mew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shape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pattern</a:t>
            </a:r>
            <a:r>
              <a:rPr lang="de-DE" baseline="0" dirty="0" smtClean="0"/>
              <a:t>. 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eigenvalues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. 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eigenvalue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large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directions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corner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Alex </a:t>
            </a:r>
            <a:r>
              <a:rPr lang="de-DE" baseline="0" dirty="0" err="1" smtClean="0"/>
              <a:t>thinks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verify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yourself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calculations</a:t>
            </a:r>
            <a:r>
              <a:rPr lang="de-DE" baseline="0" dirty="0" smtClean="0"/>
              <a:t> on a </a:t>
            </a:r>
            <a:r>
              <a:rPr lang="de-DE" baseline="0" dirty="0" err="1" smtClean="0"/>
              <a:t>piece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sometime</a:t>
            </a:r>
            <a:r>
              <a:rPr lang="de-DE" baseline="0" dirty="0" smtClean="0"/>
              <a:t>...</a:t>
            </a:r>
          </a:p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trick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deciding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eigenvalues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large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determinant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trace</a:t>
            </a:r>
            <a:r>
              <a:rPr lang="de-DE" baseline="0" dirty="0" smtClean="0"/>
              <a:t>.</a:t>
            </a:r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5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6.wmf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0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35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36.emf"/><Relationship Id="rId9" Type="http://schemas.openxmlformats.org/officeDocument/2006/relationships/oleObject" Target="../embeddings/Microsoft_Equation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oleObject" Target="../embeddings/oleObject11.bin"/><Relationship Id="rId21" Type="http://schemas.openxmlformats.org/officeDocument/2006/relationships/image" Target="../media/image40.wmf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oleObject" Target="../embeddings/oleObject9.bin"/><Relationship Id="rId17" Type="http://schemas.openxmlformats.org/officeDocument/2006/relationships/image" Target="../media/image38.wmf"/><Relationship Id="rId18" Type="http://schemas.openxmlformats.org/officeDocument/2006/relationships/oleObject" Target="../embeddings/oleObject10.bin"/><Relationship Id="rId19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37.wmf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54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7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5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62.wmf"/><Relationship Id="rId6" Type="http://schemas.openxmlformats.org/officeDocument/2006/relationships/image" Target="../media/image59.png"/><Relationship Id="rId7" Type="http://schemas.openxmlformats.org/officeDocument/2006/relationships/image" Target="../media/image55.jpe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6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4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18.bin"/><Relationship Id="rId11" Type="http://schemas.openxmlformats.org/officeDocument/2006/relationships/image" Target="../media/image65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6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20.bin"/><Relationship Id="rId11" Type="http://schemas.openxmlformats.org/officeDocument/2006/relationships/image" Target="../media/image67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8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69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70.wmf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6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24.bin"/><Relationship Id="rId11" Type="http://schemas.openxmlformats.org/officeDocument/2006/relationships/image" Target="../media/image7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6" Type="http://schemas.openxmlformats.org/officeDocument/2006/relationships/image" Target="../media/image80.png"/><Relationship Id="rId7" Type="http://schemas.openxmlformats.org/officeDocument/2006/relationships/oleObject" Target="../embeddings/oleObject25.bin"/><Relationship Id="rId8" Type="http://schemas.openxmlformats.org/officeDocument/2006/relationships/image" Target="../media/image77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4" Type="http://schemas.openxmlformats.org/officeDocument/2006/relationships/tags" Target="../tags/tag13.xml"/><Relationship Id="rId15" Type="http://schemas.openxmlformats.org/officeDocument/2006/relationships/tags" Target="../tags/tag14.xml"/><Relationship Id="rId16" Type="http://schemas.openxmlformats.org/officeDocument/2006/relationships/tags" Target="../tags/tag15.xml"/><Relationship Id="rId17" Type="http://schemas.openxmlformats.org/officeDocument/2006/relationships/tags" Target="../tags/tag16.xml"/><Relationship Id="rId18" Type="http://schemas.openxmlformats.org/officeDocument/2006/relationships/tags" Target="../tags/tag17.xml"/><Relationship Id="rId19" Type="http://schemas.openxmlformats.org/officeDocument/2006/relationships/tags" Target="../tags/tag18.xml"/><Relationship Id="rId63" Type="http://schemas.openxmlformats.org/officeDocument/2006/relationships/tags" Target="../tags/tag62.xml"/><Relationship Id="rId64" Type="http://schemas.openxmlformats.org/officeDocument/2006/relationships/tags" Target="../tags/tag63.xml"/><Relationship Id="rId65" Type="http://schemas.openxmlformats.org/officeDocument/2006/relationships/tags" Target="../tags/tag64.xml"/><Relationship Id="rId66" Type="http://schemas.openxmlformats.org/officeDocument/2006/relationships/tags" Target="../tags/tag65.xml"/><Relationship Id="rId67" Type="http://schemas.openxmlformats.org/officeDocument/2006/relationships/tags" Target="../tags/tag66.xml"/><Relationship Id="rId68" Type="http://schemas.openxmlformats.org/officeDocument/2006/relationships/tags" Target="../tags/tag67.xml"/><Relationship Id="rId69" Type="http://schemas.openxmlformats.org/officeDocument/2006/relationships/tags" Target="../tags/tag68.xml"/><Relationship Id="rId50" Type="http://schemas.openxmlformats.org/officeDocument/2006/relationships/tags" Target="../tags/tag49.xml"/><Relationship Id="rId51" Type="http://schemas.openxmlformats.org/officeDocument/2006/relationships/tags" Target="../tags/tag50.xml"/><Relationship Id="rId52" Type="http://schemas.openxmlformats.org/officeDocument/2006/relationships/tags" Target="../tags/tag51.xml"/><Relationship Id="rId53" Type="http://schemas.openxmlformats.org/officeDocument/2006/relationships/tags" Target="../tags/tag52.xml"/><Relationship Id="rId54" Type="http://schemas.openxmlformats.org/officeDocument/2006/relationships/tags" Target="../tags/tag53.xml"/><Relationship Id="rId55" Type="http://schemas.openxmlformats.org/officeDocument/2006/relationships/tags" Target="../tags/tag54.xml"/><Relationship Id="rId56" Type="http://schemas.openxmlformats.org/officeDocument/2006/relationships/tags" Target="../tags/tag55.xml"/><Relationship Id="rId57" Type="http://schemas.openxmlformats.org/officeDocument/2006/relationships/tags" Target="../tags/tag56.xml"/><Relationship Id="rId58" Type="http://schemas.openxmlformats.org/officeDocument/2006/relationships/tags" Target="../tags/tag57.xml"/><Relationship Id="rId59" Type="http://schemas.openxmlformats.org/officeDocument/2006/relationships/tags" Target="../tags/tag58.xml"/><Relationship Id="rId40" Type="http://schemas.openxmlformats.org/officeDocument/2006/relationships/tags" Target="../tags/tag39.xml"/><Relationship Id="rId41" Type="http://schemas.openxmlformats.org/officeDocument/2006/relationships/tags" Target="../tags/tag40.xml"/><Relationship Id="rId42" Type="http://schemas.openxmlformats.org/officeDocument/2006/relationships/tags" Target="../tags/tag41.xml"/><Relationship Id="rId43" Type="http://schemas.openxmlformats.org/officeDocument/2006/relationships/tags" Target="../tags/tag42.xml"/><Relationship Id="rId44" Type="http://schemas.openxmlformats.org/officeDocument/2006/relationships/tags" Target="../tags/tag43.xml"/><Relationship Id="rId45" Type="http://schemas.openxmlformats.org/officeDocument/2006/relationships/tags" Target="../tags/tag44.xml"/><Relationship Id="rId46" Type="http://schemas.openxmlformats.org/officeDocument/2006/relationships/tags" Target="../tags/tag45.xml"/><Relationship Id="rId47" Type="http://schemas.openxmlformats.org/officeDocument/2006/relationships/tags" Target="../tags/tag46.xml"/><Relationship Id="rId48" Type="http://schemas.openxmlformats.org/officeDocument/2006/relationships/tags" Target="../tags/tag47.xml"/><Relationship Id="rId49" Type="http://schemas.openxmlformats.org/officeDocument/2006/relationships/tags" Target="../tags/tag48.xml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tags" Target="../tags/tag4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tags" Target="../tags/tag7.xml"/><Relationship Id="rId9" Type="http://schemas.openxmlformats.org/officeDocument/2006/relationships/tags" Target="../tags/tag8.xml"/><Relationship Id="rId30" Type="http://schemas.openxmlformats.org/officeDocument/2006/relationships/tags" Target="../tags/tag29.xml"/><Relationship Id="rId31" Type="http://schemas.openxmlformats.org/officeDocument/2006/relationships/tags" Target="../tags/tag30.xml"/><Relationship Id="rId32" Type="http://schemas.openxmlformats.org/officeDocument/2006/relationships/tags" Target="../tags/tag31.xml"/><Relationship Id="rId33" Type="http://schemas.openxmlformats.org/officeDocument/2006/relationships/tags" Target="../tags/tag32.xml"/><Relationship Id="rId34" Type="http://schemas.openxmlformats.org/officeDocument/2006/relationships/tags" Target="../tags/tag33.xml"/><Relationship Id="rId35" Type="http://schemas.openxmlformats.org/officeDocument/2006/relationships/tags" Target="../tags/tag34.xml"/><Relationship Id="rId36" Type="http://schemas.openxmlformats.org/officeDocument/2006/relationships/tags" Target="../tags/tag35.xml"/><Relationship Id="rId37" Type="http://schemas.openxmlformats.org/officeDocument/2006/relationships/tags" Target="../tags/tag36.xml"/><Relationship Id="rId38" Type="http://schemas.openxmlformats.org/officeDocument/2006/relationships/tags" Target="../tags/tag37.xml"/><Relationship Id="rId39" Type="http://schemas.openxmlformats.org/officeDocument/2006/relationships/tags" Target="../tags/tag38.xml"/><Relationship Id="rId70" Type="http://schemas.openxmlformats.org/officeDocument/2006/relationships/slideLayout" Target="../slideLayouts/slideLayout2.xml"/><Relationship Id="rId71" Type="http://schemas.openxmlformats.org/officeDocument/2006/relationships/oleObject" Target="../embeddings/oleObject4.bin"/><Relationship Id="rId72" Type="http://schemas.openxmlformats.org/officeDocument/2006/relationships/image" Target="../media/image7.png"/><Relationship Id="rId20" Type="http://schemas.openxmlformats.org/officeDocument/2006/relationships/tags" Target="../tags/tag19.xml"/><Relationship Id="rId21" Type="http://schemas.openxmlformats.org/officeDocument/2006/relationships/tags" Target="../tags/tag20.xml"/><Relationship Id="rId22" Type="http://schemas.openxmlformats.org/officeDocument/2006/relationships/tags" Target="../tags/tag21.xml"/><Relationship Id="rId23" Type="http://schemas.openxmlformats.org/officeDocument/2006/relationships/tags" Target="../tags/tag22.xml"/><Relationship Id="rId24" Type="http://schemas.openxmlformats.org/officeDocument/2006/relationships/tags" Target="../tags/tag23.xml"/><Relationship Id="rId25" Type="http://schemas.openxmlformats.org/officeDocument/2006/relationships/tags" Target="../tags/tag24.xml"/><Relationship Id="rId26" Type="http://schemas.openxmlformats.org/officeDocument/2006/relationships/tags" Target="../tags/tag25.xml"/><Relationship Id="rId27" Type="http://schemas.openxmlformats.org/officeDocument/2006/relationships/tags" Target="../tags/tag26.xml"/><Relationship Id="rId28" Type="http://schemas.openxmlformats.org/officeDocument/2006/relationships/tags" Target="../tags/tag27.xml"/><Relationship Id="rId29" Type="http://schemas.openxmlformats.org/officeDocument/2006/relationships/tags" Target="../tags/tag28.xml"/><Relationship Id="rId73" Type="http://schemas.openxmlformats.org/officeDocument/2006/relationships/image" Target="../media/image8.wmf"/><Relationship Id="rId74" Type="http://schemas.openxmlformats.org/officeDocument/2006/relationships/image" Target="../media/image9.emf"/><Relationship Id="rId60" Type="http://schemas.openxmlformats.org/officeDocument/2006/relationships/tags" Target="../tags/tag59.xml"/><Relationship Id="rId61" Type="http://schemas.openxmlformats.org/officeDocument/2006/relationships/tags" Target="../tags/tag60.xml"/><Relationship Id="rId62" Type="http://schemas.openxmlformats.org/officeDocument/2006/relationships/tags" Target="../tags/tag61.xml"/><Relationship Id="rId10" Type="http://schemas.openxmlformats.org/officeDocument/2006/relationships/tags" Target="../tags/tag9.xml"/><Relationship Id="rId11" Type="http://schemas.openxmlformats.org/officeDocument/2006/relationships/tags" Target="../tags/tag10.xml"/><Relationship Id="rId12" Type="http://schemas.openxmlformats.org/officeDocument/2006/relationships/tags" Target="../tags/tag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wmf"/><Relationship Id="rId3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83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hyperlink" Target="http://en.wikipedia.org/wiki/Image:Jonquil_flowers_at_f5.jpg" TargetMode="External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hyperlink" Target="http://www.cambridgeincolour.com/tutorials/depth-of-field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Image:Jonquil_flowers_at_f32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Computational Photography</a:t>
            </a:r>
            <a:r>
              <a:rPr lang="en-US" sz="2800" smtClean="0">
                <a:latin typeface="Century Gothic"/>
                <a:cs typeface="Century Gothic"/>
              </a:rPr>
              <a:t/>
            </a:r>
            <a:br>
              <a:rPr lang="en-US" sz="2800" smtClean="0">
                <a:latin typeface="Century Gothic"/>
                <a:cs typeface="Century Gothic"/>
              </a:rPr>
            </a:br>
            <a:r>
              <a:rPr lang="en-US" sz="2800">
                <a:latin typeface="Century Gothic"/>
                <a:cs typeface="Century Gothic"/>
              </a:rPr>
              <a:t>L</a:t>
            </a:r>
            <a:r>
              <a:rPr lang="en-US" sz="2800" smtClean="0">
                <a:latin typeface="Century Gothic"/>
                <a:cs typeface="Century Gothic"/>
              </a:rPr>
              <a:t>ecture </a:t>
            </a:r>
            <a:r>
              <a:rPr lang="en-US" sz="2800" dirty="0">
                <a:latin typeface="Century Gothic"/>
                <a:cs typeface="Century Gothic"/>
              </a:rPr>
              <a:t>6</a:t>
            </a:r>
            <a:r>
              <a:rPr lang="en-US" sz="2800" dirty="0" smtClean="0">
                <a:latin typeface="Century Gothic"/>
                <a:cs typeface="Century Gothic"/>
              </a:rPr>
              <a:t> – Matching </a:t>
            </a:r>
            <a:r>
              <a:rPr lang="en-US" sz="2800" dirty="0" err="1" smtClean="0">
                <a:latin typeface="Century Gothic"/>
                <a:cs typeface="Century Gothic"/>
              </a:rPr>
              <a:t>Keypoints</a:t>
            </a:r>
            <a:r>
              <a:rPr lang="en-US" sz="2800" dirty="0" smtClean="0">
                <a:latin typeface="Century Gothic"/>
                <a:cs typeface="Century Gothic"/>
              </a:rPr>
              <a:t/>
            </a:r>
            <a:br>
              <a:rPr lang="en-US" sz="2800" dirty="0" smtClean="0">
                <a:latin typeface="Century Gothic"/>
                <a:cs typeface="Century Gothic"/>
              </a:rPr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CS 590-134 (Future 572)  Spring 2016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Prof.  Alex Berg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r>
              <a:rPr lang="en-US" b="1" dirty="0" smtClean="0">
                <a:latin typeface="Century Gothic"/>
                <a:cs typeface="Century Gothic"/>
              </a:rPr>
              <a:t>Special Guest Lecture Prof. Enrique Dunn</a:t>
            </a:r>
          </a:p>
          <a:p>
            <a:endParaRPr lang="en-US" dirty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(Credits to many other folks on individual slides)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267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0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Relighting: environment map acts as light source, substituting for distant scene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09800"/>
            <a:ext cx="488397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5159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General direction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Correspondence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How do we find matching patches in two images?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How can we automatically align two images of the same scene?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How do we find images with similar content?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How do we tell if two pictures are of the same person’s face?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How can we detect objects from a particular category?</a:t>
            </a:r>
          </a:p>
          <a:p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Applications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Photo stitching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Object recognition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3D Reconstruction</a:t>
            </a:r>
            <a:endParaRPr lang="en-US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 of global transformation</a:t>
            </a:r>
          </a:p>
          <a:p>
            <a:endParaRPr lang="en-US" dirty="0"/>
          </a:p>
        </p:txBody>
      </p:sp>
      <p:pic>
        <p:nvPicPr>
          <p:cNvPr id="4" name="Picture 40" descr="small-P101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 descr="small-P101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align two pictures?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matching?</a:t>
            </a:r>
          </a:p>
          <a:p>
            <a:pPr lvl="1"/>
            <a:r>
              <a:rPr lang="en-US" dirty="0" smtClean="0"/>
              <a:t>But what if</a:t>
            </a:r>
          </a:p>
          <a:p>
            <a:pPr lvl="2"/>
            <a:r>
              <a:rPr lang="en-US" dirty="0" smtClean="0"/>
              <a:t>Not just translation change, but rotation and scale?</a:t>
            </a:r>
          </a:p>
          <a:p>
            <a:pPr lvl="2"/>
            <a:r>
              <a:rPr lang="en-US" dirty="0" smtClean="0"/>
              <a:t>Only small pieces of the pictures match?</a:t>
            </a:r>
          </a:p>
          <a:p>
            <a:endParaRPr lang="en-US" dirty="0"/>
          </a:p>
        </p:txBody>
      </p:sp>
      <p:pic>
        <p:nvPicPr>
          <p:cNvPr id="1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505511" y="34927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99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00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1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Main challenges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in position, scale, and rotation</a:t>
            </a:r>
          </a:p>
          <a:p>
            <a:endParaRPr lang="en-US" dirty="0" smtClean="0"/>
          </a:p>
          <a:p>
            <a:r>
              <a:rPr lang="en-US" dirty="0" smtClean="0"/>
              <a:t>Change in viewpoint</a:t>
            </a:r>
          </a:p>
          <a:p>
            <a:endParaRPr lang="en-US" dirty="0" smtClean="0"/>
          </a:p>
          <a:p>
            <a:r>
              <a:rPr lang="en-US" dirty="0" smtClean="0"/>
              <a:t>Occlusion</a:t>
            </a:r>
          </a:p>
          <a:p>
            <a:endParaRPr lang="en-US" dirty="0" smtClean="0"/>
          </a:p>
          <a:p>
            <a:r>
              <a:rPr lang="en-US" dirty="0" smtClean="0"/>
              <a:t>Articulation, change in appearance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not just take every patch in the original image and find best match in second image?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19039">
            <a:off x="4581525" y="3211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505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3584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366713" y="4648200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654050" y="6259513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550025" y="6248400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7526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Delving into how to match local features in order to align images with more general transformations than translation. Part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0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Keypoint</a:t>
            </a:r>
            <a:r>
              <a:rPr lang="en-US" dirty="0" smtClean="0"/>
              <a:t>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343401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Suppose </a:t>
            </a:r>
            <a:r>
              <a:rPr lang="en-US" dirty="0"/>
              <a:t>you have to click on some </a:t>
            </a:r>
            <a:r>
              <a:rPr lang="en-US" dirty="0" smtClean="0"/>
              <a:t>point,  </a:t>
            </a:r>
            <a:r>
              <a:rPr lang="en-US" dirty="0"/>
              <a:t>go away and come back </a:t>
            </a:r>
            <a:r>
              <a:rPr lang="en-US" dirty="0" smtClean="0"/>
              <a:t>after I deform the image, and </a:t>
            </a:r>
            <a:r>
              <a:rPr lang="en-US" dirty="0"/>
              <a:t>click on the same points </a:t>
            </a:r>
            <a:r>
              <a:rPr lang="en-US" dirty="0" smtClean="0"/>
              <a:t>again.  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points would you choose?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063" y="1223446"/>
            <a:ext cx="3191578" cy="2485309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6477000" y="838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87089" y="619434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Keypoint Localization</a:t>
            </a:r>
            <a:endParaRPr lang="de-CH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Tx/>
              <a:buNone/>
              <a:defRPr/>
            </a:pPr>
            <a:endParaRPr lang="en-US" dirty="0" smtClean="0"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</a:rPr>
              <a:t>Goals: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Repeatable detection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Precise localization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>
                <a:latin typeface="Arial" pitchFamily="34" charset="0"/>
              </a:rPr>
              <a:t>Interesting content</a:t>
            </a:r>
            <a:endParaRPr lang="pl-PL" dirty="0" smtClean="0">
              <a:latin typeface="Arial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latin typeface="Arial" pitchFamily="34" charset="0"/>
                <a:sym typeface="Symbol" pitchFamily="18" charset="2"/>
              </a:rPr>
              <a:t>	</a:t>
            </a:r>
            <a:endParaRPr lang="pl-PL" i="1" dirty="0" smtClean="0">
              <a:latin typeface="Arial" pitchFamily="34" charset="0"/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3891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4750" y="1185863"/>
            <a:ext cx="41719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8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0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Corners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Peaks/Valleys </a:t>
            </a:r>
          </a:p>
        </p:txBody>
      </p:sp>
      <p:pic>
        <p:nvPicPr>
          <p:cNvPr id="4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2919982" cy="218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4114800"/>
            <a:ext cx="243535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291641" y="30480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25041" y="4876800"/>
            <a:ext cx="3810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patches are easier to match?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181912" y="372139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5105400" cy="483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5105400"/>
            <a:ext cx="762000" cy="6096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7000" y="2057400"/>
            <a:ext cx="381000" cy="5334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3276600"/>
            <a:ext cx="762000" cy="6096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23880" t="70896" r="59702" b="16501"/>
          <a:stretch>
            <a:fillRect/>
          </a:stretch>
        </p:blipFill>
        <p:spPr bwMode="auto">
          <a:xfrm>
            <a:off x="5638800" y="1295400"/>
            <a:ext cx="990600" cy="72043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0299" t="36235" r="44776" b="54312"/>
          <a:stretch>
            <a:fillRect/>
          </a:stretch>
        </p:blipFill>
        <p:spPr bwMode="auto">
          <a:xfrm>
            <a:off x="6858000" y="1295400"/>
            <a:ext cx="1270000" cy="762000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 l="47761" t="9453" r="44776" b="79519"/>
          <a:stretch>
            <a:fillRect/>
          </a:stretch>
        </p:blipFill>
        <p:spPr bwMode="auto">
          <a:xfrm>
            <a:off x="8382000" y="1219200"/>
            <a:ext cx="685800" cy="960120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20000" y="26670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Down Arrow 12"/>
          <p:cNvSpPr/>
          <p:nvPr/>
        </p:nvSpPr>
        <p:spPr>
          <a:xfrm>
            <a:off x="7162800" y="23622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dirty="0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top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dirty="0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2400" kern="0" dirty="0" smtClean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err="1" smtClean="0">
                <a:solidFill>
                  <a:srgbClr val="000099"/>
                </a:solidFill>
              </a:rPr>
              <a:t>Laplacian</a:t>
            </a:r>
            <a:r>
              <a:rPr lang="en-US" sz="2400" kern="0" dirty="0" smtClean="0">
                <a:solidFill>
                  <a:srgbClr val="000099"/>
                </a:solidFill>
              </a:rPr>
              <a:t>, </a:t>
            </a:r>
            <a:r>
              <a:rPr lang="en-US" sz="2400" kern="0" dirty="0" err="1" smtClean="0">
                <a:solidFill>
                  <a:srgbClr val="000099"/>
                </a:solidFill>
              </a:rPr>
              <a:t>DoG</a:t>
            </a:r>
            <a:r>
              <a:rPr lang="en-US" sz="2400" kern="0" dirty="0" smtClean="0">
                <a:solidFill>
                  <a:srgbClr val="000099"/>
                </a:solidFill>
              </a:rPr>
              <a:t>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Harris-/Hessian-Laplace       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‘01]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/>
              <a:t>MSER</a:t>
            </a:r>
            <a:r>
              <a:rPr lang="en-US" sz="2400" kern="0" dirty="0" smtClean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‘02]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 smtClean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CH" sz="2400" kern="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de-CH" smtClean="0"/>
          </a:p>
        </p:txBody>
      </p:sp>
      <p:sp>
        <p:nvSpPr>
          <p:cNvPr id="4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1250" y="6553200"/>
            <a:ext cx="4572000" cy="304800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3752850" cy="292289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40540"/>
              </p:ext>
            </p:extLst>
          </p:nvPr>
        </p:nvGraphicFramePr>
        <p:xfrm>
          <a:off x="371475" y="2520950"/>
          <a:ext cx="4303713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7" name="Equation" r:id="rId5" imgW="2667000" imgH="647700" progId="Equation.3">
                  <p:embed/>
                </p:oleObj>
              </mc:Choice>
              <mc:Fallback>
                <p:oleObj name="Equation" r:id="rId5" imgW="2667000" imgH="647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2520950"/>
                        <a:ext cx="4303713" cy="1360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6"/>
          <p:cNvSpPr txBox="1">
            <a:spLocks noChangeArrowheads="1"/>
          </p:cNvSpPr>
          <p:nvPr/>
        </p:nvSpPr>
        <p:spPr bwMode="auto">
          <a:xfrm>
            <a:off x="990600" y="5181600"/>
            <a:ext cx="7237412" cy="10640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i="1" dirty="0"/>
              <a:t>Intuition:</a:t>
            </a:r>
            <a:r>
              <a:rPr lang="en-US" sz="2100" dirty="0"/>
              <a:t> Search for local neighborhoods where the image </a:t>
            </a:r>
            <a:r>
              <a:rPr lang="en-US" sz="2100" dirty="0" smtClean="0"/>
              <a:t>changes in two directions, where                  has two large eigenvalues.</a:t>
            </a:r>
            <a:endParaRPr lang="en-US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713423"/>
              </p:ext>
            </p:extLst>
          </p:nvPr>
        </p:nvGraphicFramePr>
        <p:xfrm>
          <a:off x="457200" y="3962400"/>
          <a:ext cx="10255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8" name="Equation" r:id="rId7" imgW="635000" imgH="203200" progId="Equation.3">
                  <p:embed/>
                </p:oleObj>
              </mc:Choice>
              <mc:Fallback>
                <p:oleObj name="Equation" r:id="rId7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025525" cy="427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0" y="4038600"/>
            <a:ext cx="24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a two by two matrix</a:t>
            </a:r>
            <a:endParaRPr lang="en-US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531313"/>
              </p:ext>
            </p:extLst>
          </p:nvPr>
        </p:nvGraphicFramePr>
        <p:xfrm>
          <a:off x="5105400" y="5516562"/>
          <a:ext cx="10255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19" name="Equation" r:id="rId9" imgW="635000" imgH="203200" progId="Equation.3">
                  <p:embed/>
                </p:oleObj>
              </mc:Choice>
              <mc:Fallback>
                <p:oleObj name="Equation" r:id="rId9" imgW="635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516562"/>
                        <a:ext cx="1025525" cy="427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br>
              <a:rPr lang="pl-PL" dirty="0" smtClean="0"/>
            </a:br>
            <a:endParaRPr lang="en-US" dirty="0" smtClean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9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8D9460-D11B-4D16-941B-9917FF301C73}" type="slidenum">
              <a:rPr lang="de-DE" smtClean="0"/>
              <a:pPr>
                <a:defRPr/>
              </a:pPr>
              <a:t>29</a:t>
            </a:fld>
            <a:endParaRPr lang="de-DE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0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997816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1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153400" y="4953000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2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slides from Derek </a:t>
            </a:r>
            <a:r>
              <a:rPr lang="en-US" dirty="0" err="1" smtClean="0"/>
              <a:t>Hoiem</a:t>
            </a:r>
            <a:r>
              <a:rPr lang="en-US" dirty="0" smtClean="0"/>
              <a:t>, Kristen </a:t>
            </a:r>
            <a:r>
              <a:rPr lang="en-US" dirty="0" err="1" smtClean="0"/>
              <a:t>Grauman</a:t>
            </a:r>
            <a:r>
              <a:rPr lang="en-US" dirty="0" smtClean="0"/>
              <a:t>, Bastian </a:t>
            </a:r>
            <a:r>
              <a:rPr lang="en-US" dirty="0" err="1" smtClean="0"/>
              <a:t>Leibe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9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 for Harris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detectKeypoints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alpha, N)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harris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function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fspecial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('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', [7 7], 1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smoothing filter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smooth image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gradient(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imblur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gradient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(Ix.*Ix,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% compute smoothed x-gradient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% compute smoothed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y-gradient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sq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(Ix.*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 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.*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-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alpha*(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Ixx+Iyy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).^2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; %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cornerness</a:t>
            </a:r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get local maxima within 7x7 window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49, ones(7)); % sorts values in each window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maxv2 = ordfilt2(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48, ones(7));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find(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&amp;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maxv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~=maxv2); </a:t>
            </a:r>
          </a:p>
          <a:p>
            <a:pPr marL="0" indent="0">
              <a:buNone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% get top N points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sv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sort(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har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'descend');</a:t>
            </a:r>
          </a:p>
          <a:p>
            <a:pPr marL="0" indent="0">
              <a:buNone/>
            </a:pP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ptx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] = ind2sub(size(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(1:min(N,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numel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sind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))));</a:t>
            </a:r>
          </a:p>
        </p:txBody>
      </p:sp>
    </p:spTree>
    <p:extLst>
      <p:ext uri="{BB962C8B-B14F-4D97-AF65-F5344CB8AC3E}">
        <p14:creationId xmlns:p14="http://schemas.microsoft.com/office/powerpoint/2010/main" val="333292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406525" y="1201738"/>
            <a:ext cx="6561138" cy="52657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</a:rPr>
              <a:t>So far: can localize in x-y, but not scale</a:t>
            </a:r>
            <a:endParaRPr lang="en-US" sz="2000" dirty="0" smtClean="0">
              <a:latin typeface="Arial" pitchFamily="34" charset="0"/>
            </a:endParaRPr>
          </a:p>
        </p:txBody>
      </p:sp>
      <p:pic>
        <p:nvPicPr>
          <p:cNvPr id="481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28" t="6926" r="9505" b="10374"/>
          <a:stretch>
            <a:fillRect/>
          </a:stretch>
        </p:blipFill>
        <p:spPr>
          <a:xfrm>
            <a:off x="1219200" y="1295400"/>
            <a:ext cx="6553200" cy="525938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10256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10254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1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47" name="Equation" r:id="rId6" imgW="2120760" imgH="241200" progId="Equation.3">
                  <p:embed/>
                </p:oleObj>
              </mc:Choice>
              <mc:Fallback>
                <p:oleObj name="Equation" r:id="rId6" imgW="212076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400"/>
              <a:t/>
            </a:r>
            <a:br>
              <a:rPr lang="pl-PL" sz="2400"/>
            </a:br>
            <a:r>
              <a:rPr lang="pl-PL" sz="2400"/>
              <a:t>How to find corresponding patch sizes?</a:t>
            </a: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5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11287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11285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77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1278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06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1284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9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2311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301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0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4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6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0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231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33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3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333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333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326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3315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4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0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3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333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43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7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436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436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34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78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4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5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1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5408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5406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5374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02" name="Equation" r:id="rId10" imgW="939600" imgH="241200" progId="Equation.3">
                  <p:embed/>
                </p:oleObj>
              </mc:Choice>
              <mc:Fallback>
                <p:oleObj name="Equation" r:id="rId10" imgW="93960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6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78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9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0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1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2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3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4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5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6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7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8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89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0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1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2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4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5405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Pinhole camera projections</a:t>
            </a:r>
            <a:endParaRPr lang="en-US" sz="3600" dirty="0"/>
          </a:p>
        </p:txBody>
      </p:sp>
      <p:sp>
        <p:nvSpPr>
          <p:cNvPr id="39" name="Content Placeholder 3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“Linear” projection from 3D to 2D</a:t>
            </a:r>
          </a:p>
          <a:p>
            <a:pPr lvl="1"/>
            <a:r>
              <a:rPr lang="en-US" sz="2400" dirty="0" smtClean="0"/>
              <a:t>projection matrix </a:t>
            </a:r>
            <a:r>
              <a:rPr lang="en-US" sz="2400" dirty="0"/>
              <a:t> </a:t>
            </a:r>
            <a:r>
              <a:rPr lang="en-US" sz="2400" dirty="0" smtClean="0"/>
              <a:t>depends on focal length, principal point, etc.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 smtClean="0"/>
          </a:p>
        </p:txBody>
      </p:sp>
      <p:graphicFrame>
        <p:nvGraphicFramePr>
          <p:cNvPr id="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993074"/>
              </p:ext>
            </p:extLst>
          </p:nvPr>
        </p:nvGraphicFramePr>
        <p:xfrm>
          <a:off x="3197289" y="2506128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95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89" y="2506128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3"/>
          <p:cNvGrpSpPr>
            <a:grpSpLocks noChangeAspect="1"/>
          </p:cNvGrpSpPr>
          <p:nvPr/>
        </p:nvGrpSpPr>
        <p:grpSpPr>
          <a:xfrm>
            <a:off x="959818" y="3049053"/>
            <a:ext cx="6136167" cy="3352839"/>
            <a:chOff x="0" y="1038100"/>
            <a:chExt cx="7186550" cy="3926775"/>
          </a:xfrm>
        </p:grpSpPr>
        <p:sp>
          <p:nvSpPr>
            <p:cNvPr id="79" name="Rectangle 78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80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113" name="Rectangle 112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14" name="Freeform 113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cxnSp>
            <p:nvCxnSpPr>
              <p:cNvPr id="115" name="Straight Connector 114"/>
              <p:cNvCxnSpPr>
                <a:stCxn id="113" idx="0"/>
                <a:endCxn id="114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106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cxnSp>
              <p:nvCxnSpPr>
                <p:cNvPr id="111" name="Straight Connector 110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7" name="Freeform 106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205348" y="3276600"/>
              <a:ext cx="155714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Camera Center </a:t>
              </a:r>
            </a:p>
            <a:p>
              <a:pPr algn="ctr"/>
              <a:r>
                <a:rPr lang="en-US" sz="1400" dirty="0" smtClean="0"/>
                <a:t>(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x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y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t</a:t>
              </a:r>
              <a:r>
                <a:rPr lang="en-US" sz="1400" baseline="-25000" dirty="0" err="1" smtClean="0"/>
                <a:t>z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graphicFrame>
          <p:nvGraphicFramePr>
            <p:cNvPr id="84" name="Object 83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96" name="Equation" r:id="rId5" imgW="558720" imgH="698400" progId="Equation.3">
                    <p:embed/>
                  </p:oleObj>
                </mc:Choice>
                <mc:Fallback>
                  <p:oleObj name="Equation" r:id="rId5" imgW="558720" imgH="6984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TextBox 84"/>
            <p:cNvSpPr txBox="1"/>
            <p:nvPr/>
          </p:nvSpPr>
          <p:spPr>
            <a:xfrm>
              <a:off x="5586350" y="1038100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C000"/>
                  </a:solidFill>
                </a:rPr>
                <a:t>.</a:t>
              </a:r>
              <a:endParaRPr lang="en-US" sz="3600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30975" y="3164775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2"/>
                  </a:solidFill>
                </a:rPr>
                <a:t>.</a:t>
              </a:r>
              <a:endParaRPr lang="en-US" sz="3600" dirty="0">
                <a:solidFill>
                  <a:schemeClr val="tx2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728850" y="2097976"/>
              <a:ext cx="495653" cy="1023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89" name="Oval 88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743201" y="2474025"/>
              <a:ext cx="283863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f</a:t>
              </a:r>
              <a:endParaRPr lang="en-US" sz="1600" i="1" dirty="0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648200" y="2474025"/>
              <a:ext cx="362714" cy="39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Z</a:t>
              </a:r>
              <a:endParaRPr lang="en-US" sz="1600" i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31825" y="2514600"/>
              <a:ext cx="304799" cy="36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/>
                <a:t>Y</a:t>
              </a:r>
              <a:endParaRPr lang="en-US" sz="1400" i="1" dirty="0"/>
            </a:p>
          </p:txBody>
        </p:sp>
        <p:graphicFrame>
          <p:nvGraphicFramePr>
            <p:cNvPr id="95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97" name="Equation" r:id="rId7" imgW="495000" imgH="469800" progId="Equation.3">
                    <p:embed/>
                  </p:oleObj>
                </mc:Choice>
                <mc:Fallback>
                  <p:oleObj name="Equation" r:id="rId7" imgW="495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TextBox 5"/>
            <p:cNvSpPr txBox="1"/>
            <p:nvPr/>
          </p:nvSpPr>
          <p:spPr>
            <a:xfrm>
              <a:off x="3471945" y="2306487"/>
              <a:ext cx="495653" cy="1023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.</a:t>
              </a:r>
              <a:endParaRPr lang="en-US" sz="3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00199" y="1600200"/>
              <a:ext cx="1066799" cy="865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Optical Center (</a:t>
              </a:r>
              <a:r>
                <a:rPr lang="en-US" sz="1400" i="1" dirty="0" smtClean="0"/>
                <a:t>u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, </a:t>
              </a:r>
              <a:r>
                <a:rPr lang="en-US" sz="1400" i="1" dirty="0" smtClean="0"/>
                <a:t>v</a:t>
              </a:r>
              <a:r>
                <a:rPr lang="en-US" sz="1400" i="1" baseline="-25000" dirty="0" smtClean="0"/>
                <a:t>0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1828800" y="3124200"/>
              <a:ext cx="321411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v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12075" y="3762292"/>
              <a:ext cx="332676" cy="360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u</a:t>
              </a:r>
              <a:endParaRPr lang="en-US" sz="1400" i="1" dirty="0"/>
            </a:p>
          </p:txBody>
        </p:sp>
        <p:cxnSp>
          <p:nvCxnSpPr>
            <p:cNvPr id="105" name="Straight Connector 104"/>
            <p:cNvCxnSpPr>
              <a:stCxn id="107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163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5"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16430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16428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7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26" name="Equation" r:id="rId10" imgW="965160" imgH="241200" progId="Equation.3">
                  <p:embed/>
                </p:oleObj>
              </mc:Choice>
              <mc:Fallback>
                <p:oleObj name="Equation" r:id="rId10" imgW="96516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9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915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Difference of Gaussian = “blob” detector</a:t>
            </a:r>
            <a:endParaRPr lang="de-CH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9157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Difference-of-Gaussian (DoG)</a:t>
            </a:r>
            <a:endParaRPr lang="de-CH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44143" y="1822450"/>
            <a:ext cx="7680745" cy="4176713"/>
            <a:chOff x="599656" y="2420938"/>
            <a:chExt cx="7680744" cy="4176712"/>
          </a:xfrm>
        </p:grpSpPr>
        <p:pic>
          <p:nvPicPr>
            <p:cNvPr id="51206" name="Picture 4" descr="c-enhedg-lapl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56325" y="2420938"/>
              <a:ext cx="2016125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99656" y="4871243"/>
              <a:ext cx="7680744" cy="1726407"/>
              <a:chOff x="599656" y="4871243"/>
              <a:chExt cx="7680744" cy="1726407"/>
            </a:xfrm>
          </p:grpSpPr>
          <p:pic>
            <p:nvPicPr>
              <p:cNvPr id="51208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67063" y="4871243"/>
                <a:ext cx="2170112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09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656" y="4897768"/>
                <a:ext cx="2170113" cy="169862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51210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119813" y="4897438"/>
                <a:ext cx="2160587" cy="170021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51211" name="Text Box 8"/>
              <p:cNvSpPr txBox="1">
                <a:spLocks noChangeArrowheads="1"/>
              </p:cNvSpPr>
              <p:nvPr/>
            </p:nvSpPr>
            <p:spPr bwMode="auto">
              <a:xfrm>
                <a:off x="2735263" y="546100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-</a:t>
                </a:r>
                <a:endParaRPr lang="en-US" sz="2800" b="1"/>
              </a:p>
            </p:txBody>
          </p:sp>
          <p:sp>
            <p:nvSpPr>
              <p:cNvPr id="51212" name="Text Box 9"/>
              <p:cNvSpPr txBox="1">
                <a:spLocks noChangeArrowheads="1"/>
              </p:cNvSpPr>
              <p:nvPr/>
            </p:nvSpPr>
            <p:spPr bwMode="auto">
              <a:xfrm>
                <a:off x="5507038" y="5403850"/>
                <a:ext cx="431800" cy="51911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l-PL" sz="2800" b="1"/>
                  <a:t>=</a:t>
                </a:r>
                <a:endParaRPr lang="en-US" sz="2800" b="1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DoG – Efficient Computation</a:t>
            </a:r>
            <a:endParaRPr lang="de-CH" smtClean="0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K. Grauman, B. Leibe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184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8441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pic>
          <p:nvPicPr>
            <p:cNvPr id="1844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1845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44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600" b="1" i="1"/>
                <a:t>Original image</a:t>
              </a:r>
              <a:r>
                <a:rPr lang="pl-PL" sz="1600" b="1" i="1">
                  <a:latin typeface="Symbol" pitchFamily="18" charset="2"/>
                </a:rPr>
                <a:t> </a:t>
              </a:r>
              <a:endParaRPr lang="en-US" sz="1600" b="1" i="1">
                <a:latin typeface="Symbol" pitchFamily="18" charset="2"/>
              </a:endParaRPr>
            </a:p>
          </p:txBody>
        </p:sp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18457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8434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3639" name="Microsoft Equation 3.0" r:id="rId7" imgW="444240" imgH="304560" progId="Equation.3">
                      <p:embed/>
                    </p:oleObj>
                  </mc:Choice>
                  <mc:Fallback>
                    <p:oleObj name="Microsoft Equation 3.0" r:id="rId7" imgW="444240" imgH="3045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6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/>
                <a:t>S</a:t>
              </a:r>
              <a:r>
                <a:rPr lang="pl-PL" sz="1600" b="1" i="1"/>
                <a:t>ampling with</a:t>
              </a:r>
              <a:r>
                <a:rPr lang="en-US" sz="1600" b="1" i="1"/>
                <a:t/>
              </a:r>
              <a:br>
                <a:rPr lang="en-US" sz="1600" b="1" i="1"/>
              </a:br>
              <a:r>
                <a:rPr lang="pl-PL" sz="1600" b="1" i="1"/>
                <a:t>step </a:t>
              </a:r>
              <a:r>
                <a:rPr lang="pl-PL" sz="1600" b="1" i="1">
                  <a:latin typeface="Symbol" pitchFamily="18" charset="2"/>
                </a:rPr>
                <a:t>s</a:t>
              </a:r>
              <a:r>
                <a:rPr lang="pl-PL" sz="1600" b="1" i="1" baseline="30000">
                  <a:latin typeface="Symbol" pitchFamily="18" charset="2"/>
                </a:rPr>
                <a:t>4</a:t>
              </a:r>
              <a:r>
                <a:rPr lang="pl-PL" sz="1600" b="1" i="1">
                  <a:latin typeface="Symbol" pitchFamily="18" charset="2"/>
                </a:rPr>
                <a:t> </a:t>
              </a:r>
              <a:r>
                <a:rPr lang="pl-PL" sz="1600" b="1" i="1"/>
                <a:t>=2</a:t>
              </a:r>
              <a:endParaRPr lang="en-US" sz="1600" b="1" i="1"/>
            </a:p>
          </p:txBody>
        </p: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18455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6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18453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4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18451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8452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pl-PL" sz="1600" b="1" i="1">
                    <a:latin typeface="Symbol" pitchFamily="18" charset="2"/>
                  </a:rPr>
                  <a:t>s</a:t>
                </a:r>
                <a:endParaRPr lang="en-US" sz="1600" b="1" i="1">
                  <a:latin typeface="Symbol" pitchFamily="18" charset="2"/>
                </a:endParaRPr>
              </a:p>
            </p:txBody>
          </p:sp>
        </p:grpSp>
        <p:sp>
          <p:nvSpPr>
            <p:cNvPr id="18450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 Lowe’s DoG</a:t>
            </a:r>
            <a:endParaRPr lang="de-CH" smtClean="0"/>
          </a:p>
        </p:txBody>
      </p:sp>
      <p:sp>
        <p:nvSpPr>
          <p:cNvPr id="5222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de-CH" dirty="0" smtClean="0"/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52229" name="Picture 4" descr="gra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38250"/>
            <a:ext cx="5826125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T. Tuytelaars, B. Leibe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54313" y="4054475"/>
            <a:ext cx="2306637" cy="2327275"/>
            <a:chOff x="1735" y="2568"/>
            <a:chExt cx="1453" cy="1466"/>
          </a:xfrm>
        </p:grpSpPr>
        <p:sp>
          <p:nvSpPr>
            <p:cNvPr id="53319" name="Freeform 3"/>
            <p:cNvSpPr>
              <a:spLocks/>
            </p:cNvSpPr>
            <p:nvPr/>
          </p:nvSpPr>
          <p:spPr bwMode="auto">
            <a:xfrm>
              <a:off x="1742" y="2575"/>
              <a:ext cx="1438" cy="1451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4 h 9641"/>
                <a:gd name="T10" fmla="*/ 35 w 8629"/>
                <a:gd name="T11" fmla="*/ 5 h 9641"/>
                <a:gd name="T12" fmla="*/ 36 w 8629"/>
                <a:gd name="T13" fmla="*/ 7 h 9641"/>
                <a:gd name="T14" fmla="*/ 38 w 8629"/>
                <a:gd name="T15" fmla="*/ 9 h 9641"/>
                <a:gd name="T16" fmla="*/ 39 w 8629"/>
                <a:gd name="T17" fmla="*/ 12 h 9641"/>
                <a:gd name="T18" fmla="*/ 40 w 8629"/>
                <a:gd name="T19" fmla="*/ 14 h 9641"/>
                <a:gd name="T20" fmla="*/ 40 w 8629"/>
                <a:gd name="T21" fmla="*/ 16 h 9641"/>
                <a:gd name="T22" fmla="*/ 40 w 8629"/>
                <a:gd name="T23" fmla="*/ 19 h 9641"/>
                <a:gd name="T24" fmla="*/ 39 w 8629"/>
                <a:gd name="T25" fmla="*/ 21 h 9641"/>
                <a:gd name="T26" fmla="*/ 38 w 8629"/>
                <a:gd name="T27" fmla="*/ 24 h 9641"/>
                <a:gd name="T28" fmla="*/ 36 w 8629"/>
                <a:gd name="T29" fmla="*/ 26 h 9641"/>
                <a:gd name="T30" fmla="*/ 35 w 8629"/>
                <a:gd name="T31" fmla="*/ 28 h 9641"/>
                <a:gd name="T32" fmla="*/ 33 w 8629"/>
                <a:gd name="T33" fmla="*/ 29 h 9641"/>
                <a:gd name="T34" fmla="*/ 30 w 8629"/>
                <a:gd name="T35" fmla="*/ 31 h 9641"/>
                <a:gd name="T36" fmla="*/ 28 w 8629"/>
                <a:gd name="T37" fmla="*/ 32 h 9641"/>
                <a:gd name="T38" fmla="*/ 25 w 8629"/>
                <a:gd name="T39" fmla="*/ 32 h 9641"/>
                <a:gd name="T40" fmla="*/ 22 w 8629"/>
                <a:gd name="T41" fmla="*/ 33 h 9641"/>
                <a:gd name="T42" fmla="*/ 19 w 8629"/>
                <a:gd name="T43" fmla="*/ 33 h 9641"/>
                <a:gd name="T44" fmla="*/ 16 w 8629"/>
                <a:gd name="T45" fmla="*/ 33 h 9641"/>
                <a:gd name="T46" fmla="*/ 13 w 8629"/>
                <a:gd name="T47" fmla="*/ 32 h 9641"/>
                <a:gd name="T48" fmla="*/ 10 w 8629"/>
                <a:gd name="T49" fmla="*/ 31 h 9641"/>
                <a:gd name="T50" fmla="*/ 8 w 8629"/>
                <a:gd name="T51" fmla="*/ 30 h 9641"/>
                <a:gd name="T52" fmla="*/ 6 w 8629"/>
                <a:gd name="T53" fmla="*/ 28 h 9641"/>
                <a:gd name="T54" fmla="*/ 4 w 8629"/>
                <a:gd name="T55" fmla="*/ 26 h 9641"/>
                <a:gd name="T56" fmla="*/ 2 w 8629"/>
                <a:gd name="T57" fmla="*/ 24 h 9641"/>
                <a:gd name="T58" fmla="*/ 1 w 8629"/>
                <a:gd name="T59" fmla="*/ 22 h 9641"/>
                <a:gd name="T60" fmla="*/ 0 w 8629"/>
                <a:gd name="T61" fmla="*/ 20 h 9641"/>
                <a:gd name="T62" fmla="*/ 0 w 8629"/>
                <a:gd name="T63" fmla="*/ 17 h 9641"/>
                <a:gd name="T64" fmla="*/ 0 w 8629"/>
                <a:gd name="T65" fmla="*/ 15 h 9641"/>
                <a:gd name="T66" fmla="*/ 1 w 8629"/>
                <a:gd name="T67" fmla="*/ 12 h 9641"/>
                <a:gd name="T68" fmla="*/ 1 w 8629"/>
                <a:gd name="T69" fmla="*/ 10 h 9641"/>
                <a:gd name="T70" fmla="*/ 3 w 8629"/>
                <a:gd name="T71" fmla="*/ 8 h 9641"/>
                <a:gd name="T72" fmla="*/ 4 w 8629"/>
                <a:gd name="T73" fmla="*/ 6 h 9641"/>
                <a:gd name="T74" fmla="*/ 6 w 8629"/>
                <a:gd name="T75" fmla="*/ 4 h 9641"/>
                <a:gd name="T76" fmla="*/ 9 w 8629"/>
                <a:gd name="T77" fmla="*/ 3 h 9641"/>
                <a:gd name="T78" fmla="*/ 11 w 8629"/>
                <a:gd name="T79" fmla="*/ 2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0" name="Freeform 4"/>
            <p:cNvSpPr>
              <a:spLocks/>
            </p:cNvSpPr>
            <p:nvPr/>
          </p:nvSpPr>
          <p:spPr bwMode="auto">
            <a:xfrm>
              <a:off x="2461" y="2568"/>
              <a:ext cx="727" cy="733"/>
            </a:xfrm>
            <a:custGeom>
              <a:avLst/>
              <a:gdLst>
                <a:gd name="T0" fmla="*/ 20 w 4360"/>
                <a:gd name="T1" fmla="*/ 16 h 4871"/>
                <a:gd name="T2" fmla="*/ 20 w 4360"/>
                <a:gd name="T3" fmla="*/ 15 h 4871"/>
                <a:gd name="T4" fmla="*/ 20 w 4360"/>
                <a:gd name="T5" fmla="*/ 14 h 4871"/>
                <a:gd name="T6" fmla="*/ 20 w 4360"/>
                <a:gd name="T7" fmla="*/ 13 h 4871"/>
                <a:gd name="T8" fmla="*/ 19 w 4360"/>
                <a:gd name="T9" fmla="*/ 12 h 4871"/>
                <a:gd name="T10" fmla="*/ 19 w 4360"/>
                <a:gd name="T11" fmla="*/ 11 h 4871"/>
                <a:gd name="T12" fmla="*/ 19 w 4360"/>
                <a:gd name="T13" fmla="*/ 10 h 4871"/>
                <a:gd name="T14" fmla="*/ 18 w 4360"/>
                <a:gd name="T15" fmla="*/ 9 h 4871"/>
                <a:gd name="T16" fmla="*/ 17 w 4360"/>
                <a:gd name="T17" fmla="*/ 8 h 4871"/>
                <a:gd name="T18" fmla="*/ 17 w 4360"/>
                <a:gd name="T19" fmla="*/ 7 h 4871"/>
                <a:gd name="T20" fmla="*/ 16 w 4360"/>
                <a:gd name="T21" fmla="*/ 6 h 4871"/>
                <a:gd name="T22" fmla="*/ 15 w 4360"/>
                <a:gd name="T23" fmla="*/ 6 h 4871"/>
                <a:gd name="T24" fmla="*/ 15 w 4360"/>
                <a:gd name="T25" fmla="*/ 5 h 4871"/>
                <a:gd name="T26" fmla="*/ 14 w 4360"/>
                <a:gd name="T27" fmla="*/ 4 h 4871"/>
                <a:gd name="T28" fmla="*/ 13 w 4360"/>
                <a:gd name="T29" fmla="*/ 4 h 4871"/>
                <a:gd name="T30" fmla="*/ 12 w 4360"/>
                <a:gd name="T31" fmla="*/ 3 h 4871"/>
                <a:gd name="T32" fmla="*/ 11 w 4360"/>
                <a:gd name="T33" fmla="*/ 3 h 4871"/>
                <a:gd name="T34" fmla="*/ 10 w 4360"/>
                <a:gd name="T35" fmla="*/ 2 h 4871"/>
                <a:gd name="T36" fmla="*/ 9 w 4360"/>
                <a:gd name="T37" fmla="*/ 2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3 h 4871"/>
                <a:gd name="T70" fmla="*/ 11 w 4360"/>
                <a:gd name="T71" fmla="*/ 3 h 4871"/>
                <a:gd name="T72" fmla="*/ 12 w 4360"/>
                <a:gd name="T73" fmla="*/ 4 h 4871"/>
                <a:gd name="T74" fmla="*/ 13 w 4360"/>
                <a:gd name="T75" fmla="*/ 4 h 4871"/>
                <a:gd name="T76" fmla="*/ 14 w 4360"/>
                <a:gd name="T77" fmla="*/ 5 h 4871"/>
                <a:gd name="T78" fmla="*/ 15 w 4360"/>
                <a:gd name="T79" fmla="*/ 6 h 4871"/>
                <a:gd name="T80" fmla="*/ 16 w 4360"/>
                <a:gd name="T81" fmla="*/ 7 h 4871"/>
                <a:gd name="T82" fmla="*/ 16 w 4360"/>
                <a:gd name="T83" fmla="*/ 7 h 4871"/>
                <a:gd name="T84" fmla="*/ 17 w 4360"/>
                <a:gd name="T85" fmla="*/ 8 h 4871"/>
                <a:gd name="T86" fmla="*/ 18 w 4360"/>
                <a:gd name="T87" fmla="*/ 9 h 4871"/>
                <a:gd name="T88" fmla="*/ 18 w 4360"/>
                <a:gd name="T89" fmla="*/ 10 h 4871"/>
                <a:gd name="T90" fmla="*/ 19 w 4360"/>
                <a:gd name="T91" fmla="*/ 11 h 4871"/>
                <a:gd name="T92" fmla="*/ 19 w 4360"/>
                <a:gd name="T93" fmla="*/ 12 h 4871"/>
                <a:gd name="T94" fmla="*/ 19 w 4360"/>
                <a:gd name="T95" fmla="*/ 13 h 4871"/>
                <a:gd name="T96" fmla="*/ 20 w 4360"/>
                <a:gd name="T97" fmla="*/ 14 h 4871"/>
                <a:gd name="T98" fmla="*/ 20 w 4360"/>
                <a:gd name="T99" fmla="*/ 15 h 4871"/>
                <a:gd name="T100" fmla="*/ 20 w 4360"/>
                <a:gd name="T101" fmla="*/ 16 h 4871"/>
                <a:gd name="T102" fmla="*/ 20 w 4360"/>
                <a:gd name="T103" fmla="*/ 17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1" name="Freeform 5"/>
            <p:cNvSpPr>
              <a:spLocks/>
            </p:cNvSpPr>
            <p:nvPr/>
          </p:nvSpPr>
          <p:spPr bwMode="auto">
            <a:xfrm>
              <a:off x="2461" y="3301"/>
              <a:ext cx="727" cy="733"/>
            </a:xfrm>
            <a:custGeom>
              <a:avLst/>
              <a:gdLst>
                <a:gd name="T0" fmla="*/ 1 w 4360"/>
                <a:gd name="T1" fmla="*/ 17 h 4872"/>
                <a:gd name="T2" fmla="*/ 2 w 4360"/>
                <a:gd name="T3" fmla="*/ 17 h 4872"/>
                <a:gd name="T4" fmla="*/ 3 w 4360"/>
                <a:gd name="T5" fmla="*/ 16 h 4872"/>
                <a:gd name="T6" fmla="*/ 5 w 4360"/>
                <a:gd name="T7" fmla="*/ 16 h 4872"/>
                <a:gd name="T8" fmla="*/ 6 w 4360"/>
                <a:gd name="T9" fmla="*/ 16 h 4872"/>
                <a:gd name="T10" fmla="*/ 7 w 4360"/>
                <a:gd name="T11" fmla="*/ 16 h 4872"/>
                <a:gd name="T12" fmla="*/ 8 w 4360"/>
                <a:gd name="T13" fmla="*/ 15 h 4872"/>
                <a:gd name="T14" fmla="*/ 9 w 4360"/>
                <a:gd name="T15" fmla="*/ 15 h 4872"/>
                <a:gd name="T16" fmla="*/ 10 w 4360"/>
                <a:gd name="T17" fmla="*/ 14 h 4872"/>
                <a:gd name="T18" fmla="*/ 11 w 4360"/>
                <a:gd name="T19" fmla="*/ 14 h 4872"/>
                <a:gd name="T20" fmla="*/ 12 w 4360"/>
                <a:gd name="T21" fmla="*/ 13 h 4872"/>
                <a:gd name="T22" fmla="*/ 13 w 4360"/>
                <a:gd name="T23" fmla="*/ 12 h 4872"/>
                <a:gd name="T24" fmla="*/ 14 w 4360"/>
                <a:gd name="T25" fmla="*/ 12 h 4872"/>
                <a:gd name="T26" fmla="*/ 15 w 4360"/>
                <a:gd name="T27" fmla="*/ 11 h 4872"/>
                <a:gd name="T28" fmla="*/ 16 w 4360"/>
                <a:gd name="T29" fmla="*/ 10 h 4872"/>
                <a:gd name="T30" fmla="*/ 17 w 4360"/>
                <a:gd name="T31" fmla="*/ 10 h 4872"/>
                <a:gd name="T32" fmla="*/ 17 w 4360"/>
                <a:gd name="T33" fmla="*/ 9 h 4872"/>
                <a:gd name="T34" fmla="*/ 18 w 4360"/>
                <a:gd name="T35" fmla="*/ 8 h 4872"/>
                <a:gd name="T36" fmla="*/ 18 w 4360"/>
                <a:gd name="T37" fmla="*/ 7 h 4872"/>
                <a:gd name="T38" fmla="*/ 19 w 4360"/>
                <a:gd name="T39" fmla="*/ 6 h 4872"/>
                <a:gd name="T40" fmla="*/ 19 w 4360"/>
                <a:gd name="T41" fmla="*/ 5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3 h 4872"/>
                <a:gd name="T58" fmla="*/ 19 w 4360"/>
                <a:gd name="T59" fmla="*/ 4 h 4872"/>
                <a:gd name="T60" fmla="*/ 19 w 4360"/>
                <a:gd name="T61" fmla="*/ 5 h 4872"/>
                <a:gd name="T62" fmla="*/ 19 w 4360"/>
                <a:gd name="T63" fmla="*/ 6 h 4872"/>
                <a:gd name="T64" fmla="*/ 18 w 4360"/>
                <a:gd name="T65" fmla="*/ 7 h 4872"/>
                <a:gd name="T66" fmla="*/ 18 w 4360"/>
                <a:gd name="T67" fmla="*/ 8 h 4872"/>
                <a:gd name="T68" fmla="*/ 17 w 4360"/>
                <a:gd name="T69" fmla="*/ 8 h 4872"/>
                <a:gd name="T70" fmla="*/ 16 w 4360"/>
                <a:gd name="T71" fmla="*/ 9 h 4872"/>
                <a:gd name="T72" fmla="*/ 16 w 4360"/>
                <a:gd name="T73" fmla="*/ 10 h 4872"/>
                <a:gd name="T74" fmla="*/ 15 w 4360"/>
                <a:gd name="T75" fmla="*/ 11 h 4872"/>
                <a:gd name="T76" fmla="*/ 14 w 4360"/>
                <a:gd name="T77" fmla="*/ 11 h 4872"/>
                <a:gd name="T78" fmla="*/ 13 w 4360"/>
                <a:gd name="T79" fmla="*/ 12 h 4872"/>
                <a:gd name="T80" fmla="*/ 12 w 4360"/>
                <a:gd name="T81" fmla="*/ 13 h 4872"/>
                <a:gd name="T82" fmla="*/ 11 w 4360"/>
                <a:gd name="T83" fmla="*/ 13 h 4872"/>
                <a:gd name="T84" fmla="*/ 10 w 4360"/>
                <a:gd name="T85" fmla="*/ 14 h 4872"/>
                <a:gd name="T86" fmla="*/ 9 w 4360"/>
                <a:gd name="T87" fmla="*/ 14 h 4872"/>
                <a:gd name="T88" fmla="*/ 8 w 4360"/>
                <a:gd name="T89" fmla="*/ 15 h 4872"/>
                <a:gd name="T90" fmla="*/ 7 w 4360"/>
                <a:gd name="T91" fmla="*/ 15 h 4872"/>
                <a:gd name="T92" fmla="*/ 6 w 4360"/>
                <a:gd name="T93" fmla="*/ 15 h 4872"/>
                <a:gd name="T94" fmla="*/ 5 w 4360"/>
                <a:gd name="T95" fmla="*/ 16 h 4872"/>
                <a:gd name="T96" fmla="*/ 4 w 4360"/>
                <a:gd name="T97" fmla="*/ 16 h 4872"/>
                <a:gd name="T98" fmla="*/ 2 w 4360"/>
                <a:gd name="T99" fmla="*/ 16 h 4872"/>
                <a:gd name="T100" fmla="*/ 1 w 4360"/>
                <a:gd name="T101" fmla="*/ 16 h 4872"/>
                <a:gd name="T102" fmla="*/ 0 w 4360"/>
                <a:gd name="T103" fmla="*/ 16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2" name="Freeform 6"/>
            <p:cNvSpPr>
              <a:spLocks/>
            </p:cNvSpPr>
            <p:nvPr/>
          </p:nvSpPr>
          <p:spPr bwMode="auto">
            <a:xfrm>
              <a:off x="1735" y="3301"/>
              <a:ext cx="726" cy="733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2 h 4872"/>
                <a:gd name="T4" fmla="*/ 0 w 4359"/>
                <a:gd name="T5" fmla="*/ 3 h 4872"/>
                <a:gd name="T6" fmla="*/ 0 w 4359"/>
                <a:gd name="T7" fmla="*/ 4 h 4872"/>
                <a:gd name="T8" fmla="*/ 1 w 4359"/>
                <a:gd name="T9" fmla="*/ 5 h 4872"/>
                <a:gd name="T10" fmla="*/ 1 w 4359"/>
                <a:gd name="T11" fmla="*/ 6 h 4872"/>
                <a:gd name="T12" fmla="*/ 2 w 4359"/>
                <a:gd name="T13" fmla="*/ 7 h 4872"/>
                <a:gd name="T14" fmla="*/ 2 w 4359"/>
                <a:gd name="T15" fmla="*/ 8 h 4872"/>
                <a:gd name="T16" fmla="*/ 3 w 4359"/>
                <a:gd name="T17" fmla="*/ 8 h 4872"/>
                <a:gd name="T18" fmla="*/ 3 w 4359"/>
                <a:gd name="T19" fmla="*/ 9 h 4872"/>
                <a:gd name="T20" fmla="*/ 4 w 4359"/>
                <a:gd name="T21" fmla="*/ 10 h 4872"/>
                <a:gd name="T22" fmla="*/ 5 w 4359"/>
                <a:gd name="T23" fmla="*/ 11 h 4872"/>
                <a:gd name="T24" fmla="*/ 6 w 4359"/>
                <a:gd name="T25" fmla="*/ 12 h 4872"/>
                <a:gd name="T26" fmla="*/ 7 w 4359"/>
                <a:gd name="T27" fmla="*/ 12 h 4872"/>
                <a:gd name="T28" fmla="*/ 7 w 4359"/>
                <a:gd name="T29" fmla="*/ 13 h 4872"/>
                <a:gd name="T30" fmla="*/ 8 w 4359"/>
                <a:gd name="T31" fmla="*/ 14 h 4872"/>
                <a:gd name="T32" fmla="*/ 9 w 4359"/>
                <a:gd name="T33" fmla="*/ 14 h 4872"/>
                <a:gd name="T34" fmla="*/ 10 w 4359"/>
                <a:gd name="T35" fmla="*/ 15 h 4872"/>
                <a:gd name="T36" fmla="*/ 12 w 4359"/>
                <a:gd name="T37" fmla="*/ 15 h 4872"/>
                <a:gd name="T38" fmla="*/ 13 w 4359"/>
                <a:gd name="T39" fmla="*/ 15 h 4872"/>
                <a:gd name="T40" fmla="*/ 14 w 4359"/>
                <a:gd name="T41" fmla="*/ 16 h 4872"/>
                <a:gd name="T42" fmla="*/ 15 w 4359"/>
                <a:gd name="T43" fmla="*/ 16 h 4872"/>
                <a:gd name="T44" fmla="*/ 16 w 4359"/>
                <a:gd name="T45" fmla="*/ 16 h 4872"/>
                <a:gd name="T46" fmla="*/ 18 w 4359"/>
                <a:gd name="T47" fmla="*/ 16 h 4872"/>
                <a:gd name="T48" fmla="*/ 19 w 4359"/>
                <a:gd name="T49" fmla="*/ 17 h 4872"/>
                <a:gd name="T50" fmla="*/ 20 w 4359"/>
                <a:gd name="T51" fmla="*/ 17 h 4872"/>
                <a:gd name="T52" fmla="*/ 19 w 4359"/>
                <a:gd name="T53" fmla="*/ 16 h 4872"/>
                <a:gd name="T54" fmla="*/ 18 w 4359"/>
                <a:gd name="T55" fmla="*/ 16 h 4872"/>
                <a:gd name="T56" fmla="*/ 17 w 4359"/>
                <a:gd name="T57" fmla="*/ 16 h 4872"/>
                <a:gd name="T58" fmla="*/ 15 w 4359"/>
                <a:gd name="T59" fmla="*/ 16 h 4872"/>
                <a:gd name="T60" fmla="*/ 14 w 4359"/>
                <a:gd name="T61" fmla="*/ 15 h 4872"/>
                <a:gd name="T62" fmla="*/ 13 w 4359"/>
                <a:gd name="T63" fmla="*/ 15 h 4872"/>
                <a:gd name="T64" fmla="*/ 12 w 4359"/>
                <a:gd name="T65" fmla="*/ 15 h 4872"/>
                <a:gd name="T66" fmla="*/ 11 w 4359"/>
                <a:gd name="T67" fmla="*/ 14 h 4872"/>
                <a:gd name="T68" fmla="*/ 10 w 4359"/>
                <a:gd name="T69" fmla="*/ 14 h 4872"/>
                <a:gd name="T70" fmla="*/ 9 w 4359"/>
                <a:gd name="T71" fmla="*/ 13 h 4872"/>
                <a:gd name="T72" fmla="*/ 8 w 4359"/>
                <a:gd name="T73" fmla="*/ 13 h 4872"/>
                <a:gd name="T74" fmla="*/ 7 w 4359"/>
                <a:gd name="T75" fmla="*/ 12 h 4872"/>
                <a:gd name="T76" fmla="*/ 6 w 4359"/>
                <a:gd name="T77" fmla="*/ 11 h 4872"/>
                <a:gd name="T78" fmla="*/ 5 w 4359"/>
                <a:gd name="T79" fmla="*/ 11 h 4872"/>
                <a:gd name="T80" fmla="*/ 5 w 4359"/>
                <a:gd name="T81" fmla="*/ 10 h 4872"/>
                <a:gd name="T82" fmla="*/ 4 w 4359"/>
                <a:gd name="T83" fmla="*/ 9 h 4872"/>
                <a:gd name="T84" fmla="*/ 3 w 4359"/>
                <a:gd name="T85" fmla="*/ 8 h 4872"/>
                <a:gd name="T86" fmla="*/ 3 w 4359"/>
                <a:gd name="T87" fmla="*/ 8 h 4872"/>
                <a:gd name="T88" fmla="*/ 2 w 4359"/>
                <a:gd name="T89" fmla="*/ 7 h 4872"/>
                <a:gd name="T90" fmla="*/ 2 w 4359"/>
                <a:gd name="T91" fmla="*/ 6 h 4872"/>
                <a:gd name="T92" fmla="*/ 1 w 4359"/>
                <a:gd name="T93" fmla="*/ 5 h 4872"/>
                <a:gd name="T94" fmla="*/ 1 w 4359"/>
                <a:gd name="T95" fmla="*/ 4 h 4872"/>
                <a:gd name="T96" fmla="*/ 1 w 4359"/>
                <a:gd name="T97" fmla="*/ 3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3" name="Freeform 7"/>
            <p:cNvSpPr>
              <a:spLocks/>
            </p:cNvSpPr>
            <p:nvPr/>
          </p:nvSpPr>
          <p:spPr bwMode="auto">
            <a:xfrm>
              <a:off x="1735" y="2568"/>
              <a:ext cx="726" cy="733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3 h 4871"/>
                <a:gd name="T20" fmla="*/ 8 w 4359"/>
                <a:gd name="T21" fmla="*/ 3 h 4871"/>
                <a:gd name="T22" fmla="*/ 7 w 4359"/>
                <a:gd name="T23" fmla="*/ 4 h 4871"/>
                <a:gd name="T24" fmla="*/ 6 w 4359"/>
                <a:gd name="T25" fmla="*/ 5 h 4871"/>
                <a:gd name="T26" fmla="*/ 5 w 4359"/>
                <a:gd name="T27" fmla="*/ 5 h 4871"/>
                <a:gd name="T28" fmla="*/ 4 w 4359"/>
                <a:gd name="T29" fmla="*/ 6 h 4871"/>
                <a:gd name="T30" fmla="*/ 4 w 4359"/>
                <a:gd name="T31" fmla="*/ 7 h 4871"/>
                <a:gd name="T32" fmla="*/ 3 w 4359"/>
                <a:gd name="T33" fmla="*/ 8 h 4871"/>
                <a:gd name="T34" fmla="*/ 2 w 4359"/>
                <a:gd name="T35" fmla="*/ 9 h 4871"/>
                <a:gd name="T36" fmla="*/ 2 w 4359"/>
                <a:gd name="T37" fmla="*/ 10 h 4871"/>
                <a:gd name="T38" fmla="*/ 1 w 4359"/>
                <a:gd name="T39" fmla="*/ 11 h 4871"/>
                <a:gd name="T40" fmla="*/ 1 w 4359"/>
                <a:gd name="T41" fmla="*/ 11 h 4871"/>
                <a:gd name="T42" fmla="*/ 1 w 4359"/>
                <a:gd name="T43" fmla="*/ 12 h 4871"/>
                <a:gd name="T44" fmla="*/ 0 w 4359"/>
                <a:gd name="T45" fmla="*/ 14 h 4871"/>
                <a:gd name="T46" fmla="*/ 0 w 4359"/>
                <a:gd name="T47" fmla="*/ 14 h 4871"/>
                <a:gd name="T48" fmla="*/ 0 w 4359"/>
                <a:gd name="T49" fmla="*/ 15 h 4871"/>
                <a:gd name="T50" fmla="*/ 0 w 4359"/>
                <a:gd name="T51" fmla="*/ 17 h 4871"/>
                <a:gd name="T52" fmla="*/ 0 w 4359"/>
                <a:gd name="T53" fmla="*/ 16 h 4871"/>
                <a:gd name="T54" fmla="*/ 0 w 4359"/>
                <a:gd name="T55" fmla="*/ 15 h 4871"/>
                <a:gd name="T56" fmla="*/ 1 w 4359"/>
                <a:gd name="T57" fmla="*/ 14 h 4871"/>
                <a:gd name="T58" fmla="*/ 1 w 4359"/>
                <a:gd name="T59" fmla="*/ 13 h 4871"/>
                <a:gd name="T60" fmla="*/ 1 w 4359"/>
                <a:gd name="T61" fmla="*/ 12 h 4871"/>
                <a:gd name="T62" fmla="*/ 2 w 4359"/>
                <a:gd name="T63" fmla="*/ 11 h 4871"/>
                <a:gd name="T64" fmla="*/ 2 w 4359"/>
                <a:gd name="T65" fmla="*/ 10 h 4871"/>
                <a:gd name="T66" fmla="*/ 3 w 4359"/>
                <a:gd name="T67" fmla="*/ 9 h 4871"/>
                <a:gd name="T68" fmla="*/ 3 w 4359"/>
                <a:gd name="T69" fmla="*/ 8 h 4871"/>
                <a:gd name="T70" fmla="*/ 4 w 4359"/>
                <a:gd name="T71" fmla="*/ 7 h 4871"/>
                <a:gd name="T72" fmla="*/ 5 w 4359"/>
                <a:gd name="T73" fmla="*/ 7 h 4871"/>
                <a:gd name="T74" fmla="*/ 5 w 4359"/>
                <a:gd name="T75" fmla="*/ 6 h 4871"/>
                <a:gd name="T76" fmla="*/ 6 w 4359"/>
                <a:gd name="T77" fmla="*/ 5 h 4871"/>
                <a:gd name="T78" fmla="*/ 7 w 4359"/>
                <a:gd name="T79" fmla="*/ 4 h 4871"/>
                <a:gd name="T80" fmla="*/ 8 w 4359"/>
                <a:gd name="T81" fmla="*/ 4 h 4871"/>
                <a:gd name="T82" fmla="*/ 9 w 4359"/>
                <a:gd name="T83" fmla="*/ 3 h 4871"/>
                <a:gd name="T84" fmla="*/ 10 w 4359"/>
                <a:gd name="T85" fmla="*/ 3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4" name="Freeform 8"/>
            <p:cNvSpPr>
              <a:spLocks/>
            </p:cNvSpPr>
            <p:nvPr/>
          </p:nvSpPr>
          <p:spPr bwMode="auto">
            <a:xfrm>
              <a:off x="1971" y="2827"/>
              <a:ext cx="485" cy="513"/>
            </a:xfrm>
            <a:custGeom>
              <a:avLst/>
              <a:gdLst>
                <a:gd name="T0" fmla="*/ 1 w 2905"/>
                <a:gd name="T1" fmla="*/ 11 h 3409"/>
                <a:gd name="T2" fmla="*/ 0 w 2905"/>
                <a:gd name="T3" fmla="*/ 12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1 h 3409"/>
                <a:gd name="T10" fmla="*/ 0 w 2905"/>
                <a:gd name="T11" fmla="*/ 12 h 3409"/>
                <a:gd name="T12" fmla="*/ 0 w 2905"/>
                <a:gd name="T13" fmla="*/ 11 h 3409"/>
                <a:gd name="T14" fmla="*/ 0 w 2905"/>
                <a:gd name="T15" fmla="*/ 11 h 3409"/>
                <a:gd name="T16" fmla="*/ 0 w 2905"/>
                <a:gd name="T17" fmla="*/ 12 h 3409"/>
                <a:gd name="T18" fmla="*/ 1 w 2905"/>
                <a:gd name="T19" fmla="*/ 11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5" name="Freeform 9"/>
            <p:cNvSpPr>
              <a:spLocks/>
            </p:cNvSpPr>
            <p:nvPr/>
          </p:nvSpPr>
          <p:spPr bwMode="auto">
            <a:xfrm>
              <a:off x="1973" y="3332"/>
              <a:ext cx="133" cy="351"/>
            </a:xfrm>
            <a:custGeom>
              <a:avLst/>
              <a:gdLst>
                <a:gd name="T0" fmla="*/ 3 w 799"/>
                <a:gd name="T1" fmla="*/ 8 h 2329"/>
                <a:gd name="T2" fmla="*/ 4 w 799"/>
                <a:gd name="T3" fmla="*/ 8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8 h 2329"/>
                <a:gd name="T10" fmla="*/ 3 w 799"/>
                <a:gd name="T11" fmla="*/ 8 h 2329"/>
                <a:gd name="T12" fmla="*/ 3 w 799"/>
                <a:gd name="T13" fmla="*/ 8 h 2329"/>
                <a:gd name="T14" fmla="*/ 3 w 799"/>
                <a:gd name="T15" fmla="*/ 8 h 2329"/>
                <a:gd name="T16" fmla="*/ 3 w 799"/>
                <a:gd name="T17" fmla="*/ 8 h 2329"/>
                <a:gd name="T18" fmla="*/ 3 w 799"/>
                <a:gd name="T19" fmla="*/ 8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6" name="Freeform 10"/>
            <p:cNvSpPr>
              <a:spLocks/>
            </p:cNvSpPr>
            <p:nvPr/>
          </p:nvSpPr>
          <p:spPr bwMode="auto">
            <a:xfrm>
              <a:off x="2096" y="3323"/>
              <a:ext cx="663" cy="356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8 h 2368"/>
                <a:gd name="T6" fmla="*/ 0 w 3980"/>
                <a:gd name="T7" fmla="*/ 8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7" name="Freeform 11"/>
            <p:cNvSpPr>
              <a:spLocks/>
            </p:cNvSpPr>
            <p:nvPr/>
          </p:nvSpPr>
          <p:spPr bwMode="auto">
            <a:xfrm>
              <a:off x="2401" y="3425"/>
              <a:ext cx="528" cy="322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7 h 2138"/>
                <a:gd name="T6" fmla="*/ 0 w 3171"/>
                <a:gd name="T7" fmla="*/ 7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8" name="Freeform 12"/>
            <p:cNvSpPr>
              <a:spLocks/>
            </p:cNvSpPr>
            <p:nvPr/>
          </p:nvSpPr>
          <p:spPr bwMode="auto">
            <a:xfrm>
              <a:off x="2677" y="2901"/>
              <a:ext cx="356" cy="227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5 h 1515"/>
                <a:gd name="T6" fmla="*/ 10 w 2136"/>
                <a:gd name="T7" fmla="*/ 5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29" name="Freeform 13"/>
            <p:cNvSpPr>
              <a:spLocks/>
            </p:cNvSpPr>
            <p:nvPr/>
          </p:nvSpPr>
          <p:spPr bwMode="auto">
            <a:xfrm>
              <a:off x="2679" y="2913"/>
              <a:ext cx="75" cy="410"/>
            </a:xfrm>
            <a:custGeom>
              <a:avLst/>
              <a:gdLst>
                <a:gd name="T0" fmla="*/ 2 w 446"/>
                <a:gd name="T1" fmla="*/ 9 h 2717"/>
                <a:gd name="T2" fmla="*/ 2 w 446"/>
                <a:gd name="T3" fmla="*/ 9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9 h 2717"/>
                <a:gd name="T10" fmla="*/ 2 w 446"/>
                <a:gd name="T11" fmla="*/ 9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3546126" name="Freeform 14"/>
          <p:cNvSpPr>
            <a:spLocks/>
          </p:cNvSpPr>
          <p:nvPr/>
        </p:nvSpPr>
        <p:spPr bwMode="auto">
          <a:xfrm>
            <a:off x="4932363" y="4292600"/>
            <a:ext cx="360362" cy="298450"/>
          </a:xfrm>
          <a:custGeom>
            <a:avLst/>
            <a:gdLst>
              <a:gd name="T0" fmla="*/ 2147483647 w 1361"/>
              <a:gd name="T1" fmla="*/ 2147483647 h 1317"/>
              <a:gd name="T2" fmla="*/ 2147483647 w 1361"/>
              <a:gd name="T3" fmla="*/ 2147483647 h 1317"/>
              <a:gd name="T4" fmla="*/ 2147483647 w 1361"/>
              <a:gd name="T5" fmla="*/ 2147483647 h 1317"/>
              <a:gd name="T6" fmla="*/ 2147483647 w 1361"/>
              <a:gd name="T7" fmla="*/ 2147483647 h 1317"/>
              <a:gd name="T8" fmla="*/ 2147483647 w 1361"/>
              <a:gd name="T9" fmla="*/ 2147483647 h 1317"/>
              <a:gd name="T10" fmla="*/ 2147483647 w 1361"/>
              <a:gd name="T11" fmla="*/ 2147483647 h 1317"/>
              <a:gd name="T12" fmla="*/ 2147483647 w 1361"/>
              <a:gd name="T13" fmla="*/ 2147483647 h 1317"/>
              <a:gd name="T14" fmla="*/ 2147483647 w 1361"/>
              <a:gd name="T15" fmla="*/ 2147483647 h 1317"/>
              <a:gd name="T16" fmla="*/ 2147483647 w 1361"/>
              <a:gd name="T17" fmla="*/ 2147483647 h 1317"/>
              <a:gd name="T18" fmla="*/ 2147483647 w 1361"/>
              <a:gd name="T19" fmla="*/ 2147483647 h 1317"/>
              <a:gd name="T20" fmla="*/ 2147483647 w 1361"/>
              <a:gd name="T21" fmla="*/ 2147483647 h 1317"/>
              <a:gd name="T22" fmla="*/ 2147483647 w 1361"/>
              <a:gd name="T23" fmla="*/ 2147483647 h 1317"/>
              <a:gd name="T24" fmla="*/ 2147483647 w 1361"/>
              <a:gd name="T25" fmla="*/ 2147483647 h 1317"/>
              <a:gd name="T26" fmla="*/ 2147483647 w 1361"/>
              <a:gd name="T27" fmla="*/ 2147483647 h 1317"/>
              <a:gd name="T28" fmla="*/ 2147483647 w 1361"/>
              <a:gd name="T29" fmla="*/ 2147483647 h 1317"/>
              <a:gd name="T30" fmla="*/ 2147483647 w 1361"/>
              <a:gd name="T31" fmla="*/ 2147483647 h 1317"/>
              <a:gd name="T32" fmla="*/ 2147483647 w 1361"/>
              <a:gd name="T33" fmla="*/ 2147483647 h 1317"/>
              <a:gd name="T34" fmla="*/ 2147483647 w 1361"/>
              <a:gd name="T35" fmla="*/ 2147483647 h 1317"/>
              <a:gd name="T36" fmla="*/ 2147483647 w 1361"/>
              <a:gd name="T37" fmla="*/ 2147483647 h 1317"/>
              <a:gd name="T38" fmla="*/ 2147483647 w 1361"/>
              <a:gd name="T39" fmla="*/ 2147483647 h 1317"/>
              <a:gd name="T40" fmla="*/ 2147483647 w 1361"/>
              <a:gd name="T41" fmla="*/ 2147483647 h 1317"/>
              <a:gd name="T42" fmla="*/ 2147483647 w 1361"/>
              <a:gd name="T43" fmla="*/ 2147483647 h 1317"/>
              <a:gd name="T44" fmla="*/ 2147483647 w 1361"/>
              <a:gd name="T45" fmla="*/ 2147483647 h 1317"/>
              <a:gd name="T46" fmla="*/ 2147483647 w 1361"/>
              <a:gd name="T47" fmla="*/ 2147483647 h 1317"/>
              <a:gd name="T48" fmla="*/ 2147483647 w 1361"/>
              <a:gd name="T49" fmla="*/ 2147483647 h 1317"/>
              <a:gd name="T50" fmla="*/ 2147483647 w 1361"/>
              <a:gd name="T51" fmla="*/ 2147483647 h 1317"/>
              <a:gd name="T52" fmla="*/ 2147483647 w 1361"/>
              <a:gd name="T53" fmla="*/ 2147483647 h 1317"/>
              <a:gd name="T54" fmla="*/ 2147483647 w 1361"/>
              <a:gd name="T55" fmla="*/ 2147483647 h 1317"/>
              <a:gd name="T56" fmla="*/ 2147483647 w 1361"/>
              <a:gd name="T57" fmla="*/ 2147483647 h 1317"/>
              <a:gd name="T58" fmla="*/ 2147483647 w 1361"/>
              <a:gd name="T59" fmla="*/ 2147483647 h 1317"/>
              <a:gd name="T60" fmla="*/ 2147483647 w 1361"/>
              <a:gd name="T61" fmla="*/ 2147483647 h 1317"/>
              <a:gd name="T62" fmla="*/ 2147483647 w 1361"/>
              <a:gd name="T63" fmla="*/ 2147483647 h 1317"/>
              <a:gd name="T64" fmla="*/ 2147483647 w 1361"/>
              <a:gd name="T65" fmla="*/ 2147483647 h 1317"/>
              <a:gd name="T66" fmla="*/ 2147483647 w 1361"/>
              <a:gd name="T67" fmla="*/ 2147483647 h 1317"/>
              <a:gd name="T68" fmla="*/ 2147483647 w 1361"/>
              <a:gd name="T69" fmla="*/ 2147483647 h 1317"/>
              <a:gd name="T70" fmla="*/ 2147483647 w 1361"/>
              <a:gd name="T71" fmla="*/ 2147483647 h 1317"/>
              <a:gd name="T72" fmla="*/ 2147483647 w 1361"/>
              <a:gd name="T73" fmla="*/ 2147483647 h 1317"/>
              <a:gd name="T74" fmla="*/ 2147483647 w 1361"/>
              <a:gd name="T75" fmla="*/ 2147483647 h 1317"/>
              <a:gd name="T76" fmla="*/ 2079024276 w 1361"/>
              <a:gd name="T77" fmla="*/ 2147483647 h 1317"/>
              <a:gd name="T78" fmla="*/ 1652071980 w 1361"/>
              <a:gd name="T79" fmla="*/ 2147483647 h 1317"/>
              <a:gd name="T80" fmla="*/ 1206612811 w 1361"/>
              <a:gd name="T81" fmla="*/ 2147483647 h 1317"/>
              <a:gd name="T82" fmla="*/ 761081888 w 1361"/>
              <a:gd name="T83" fmla="*/ 2147483647 h 1317"/>
              <a:gd name="T84" fmla="*/ 315551891 w 1361"/>
              <a:gd name="T85" fmla="*/ 2147483647 h 1317"/>
              <a:gd name="T86" fmla="*/ 2147483647 w 1361"/>
              <a:gd name="T87" fmla="*/ 0 h 13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"/>
              <a:gd name="T133" fmla="*/ 0 h 1317"/>
              <a:gd name="T134" fmla="*/ 1361 w 1361"/>
              <a:gd name="T135" fmla="*/ 1317 h 131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" h="1317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27" name="Freeform 15"/>
          <p:cNvSpPr>
            <a:spLocks/>
          </p:cNvSpPr>
          <p:nvPr/>
        </p:nvSpPr>
        <p:spPr bwMode="auto">
          <a:xfrm>
            <a:off x="3870325" y="4384675"/>
            <a:ext cx="1257300" cy="901700"/>
          </a:xfrm>
          <a:custGeom>
            <a:avLst/>
            <a:gdLst>
              <a:gd name="T0" fmla="*/ 983542046 w 4749"/>
              <a:gd name="T1" fmla="*/ 2147483647 h 3780"/>
              <a:gd name="T2" fmla="*/ 1948509206 w 4749"/>
              <a:gd name="T3" fmla="*/ 2147483647 h 3780"/>
              <a:gd name="T4" fmla="*/ 2147483647 w 4749"/>
              <a:gd name="T5" fmla="*/ 2147483647 h 3780"/>
              <a:gd name="T6" fmla="*/ 2147483647 w 4749"/>
              <a:gd name="T7" fmla="*/ 0 h 3780"/>
              <a:gd name="T8" fmla="*/ 0 w 4749"/>
              <a:gd name="T9" fmla="*/ 2147483647 h 3780"/>
              <a:gd name="T10" fmla="*/ 983542046 w 4749"/>
              <a:gd name="T11" fmla="*/ 2147483647 h 37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49"/>
              <a:gd name="T19" fmla="*/ 0 h 3780"/>
              <a:gd name="T20" fmla="*/ 4749 w 4749"/>
              <a:gd name="T21" fmla="*/ 3780 h 37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49" h="3780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 useBgFill="1">
        <p:nvSpPr>
          <p:cNvPr id="3546128" name="Rectangle 16"/>
          <p:cNvSpPr>
            <a:spLocks noChangeArrowheads="1"/>
          </p:cNvSpPr>
          <p:nvPr/>
        </p:nvSpPr>
        <p:spPr bwMode="auto">
          <a:xfrm>
            <a:off x="1763713" y="3429000"/>
            <a:ext cx="3816350" cy="33131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sp>
        <p:nvSpPr>
          <p:cNvPr id="53255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Orientation Normalization</a:t>
            </a:r>
          </a:p>
        </p:txBody>
      </p:sp>
      <p:sp>
        <p:nvSpPr>
          <p:cNvPr id="3546130" name="Rectangle 18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 orientation histogram</a:t>
            </a:r>
          </a:p>
          <a:p>
            <a:pPr eaLnBrk="1" hangingPunct="1"/>
            <a:r>
              <a:rPr lang="en-US" smtClean="0"/>
              <a:t>Select dominant orientation</a:t>
            </a:r>
          </a:p>
          <a:p>
            <a:pPr eaLnBrk="1" hangingPunct="1"/>
            <a:r>
              <a:rPr lang="en-US" smtClean="0"/>
              <a:t>Normalize: rotate to fixed orientation 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084888" y="4652963"/>
            <a:ext cx="2608262" cy="1690687"/>
            <a:chOff x="3787" y="2931"/>
            <a:chExt cx="1643" cy="1065"/>
          </a:xfrm>
        </p:grpSpPr>
        <p:sp>
          <p:nvSpPr>
            <p:cNvPr id="53277" name="Freeform 20"/>
            <p:cNvSpPr>
              <a:spLocks/>
            </p:cNvSpPr>
            <p:nvPr/>
          </p:nvSpPr>
          <p:spPr bwMode="auto">
            <a:xfrm>
              <a:off x="3860" y="2931"/>
              <a:ext cx="1446" cy="15"/>
            </a:xfrm>
            <a:custGeom>
              <a:avLst/>
              <a:gdLst>
                <a:gd name="T0" fmla="*/ 40 w 8674"/>
                <a:gd name="T1" fmla="*/ 0 h 103"/>
                <a:gd name="T2" fmla="*/ 40 w 8674"/>
                <a:gd name="T3" fmla="*/ 0 h 103"/>
                <a:gd name="T4" fmla="*/ 0 w 8674"/>
                <a:gd name="T5" fmla="*/ 0 h 103"/>
                <a:gd name="T6" fmla="*/ 0 w 8674"/>
                <a:gd name="T7" fmla="*/ 0 h 103"/>
                <a:gd name="T8" fmla="*/ 40 w 8674"/>
                <a:gd name="T9" fmla="*/ 0 h 103"/>
                <a:gd name="T10" fmla="*/ 40 w 8674"/>
                <a:gd name="T11" fmla="*/ 0 h 103"/>
                <a:gd name="T12" fmla="*/ 40 w 8674"/>
                <a:gd name="T13" fmla="*/ 0 h 103"/>
                <a:gd name="T14" fmla="*/ 40 w 8674"/>
                <a:gd name="T15" fmla="*/ 0 h 103"/>
                <a:gd name="T16" fmla="*/ 40 w 8674"/>
                <a:gd name="T17" fmla="*/ 0 h 103"/>
                <a:gd name="T18" fmla="*/ 40 w 8674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3"/>
                <a:gd name="T32" fmla="*/ 8674 w 8674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3">
                  <a:moveTo>
                    <a:pt x="8674" y="52"/>
                  </a:moveTo>
                  <a:lnTo>
                    <a:pt x="8629" y="0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8629" y="103"/>
                  </a:lnTo>
                  <a:lnTo>
                    <a:pt x="8582" y="52"/>
                  </a:lnTo>
                  <a:lnTo>
                    <a:pt x="8674" y="52"/>
                  </a:lnTo>
                  <a:lnTo>
                    <a:pt x="8674" y="0"/>
                  </a:lnTo>
                  <a:lnTo>
                    <a:pt x="8629" y="0"/>
                  </a:lnTo>
                  <a:lnTo>
                    <a:pt x="8674" y="5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8" name="Freeform 21"/>
            <p:cNvSpPr>
              <a:spLocks/>
            </p:cNvSpPr>
            <p:nvPr/>
          </p:nvSpPr>
          <p:spPr bwMode="auto">
            <a:xfrm>
              <a:off x="5291" y="2939"/>
              <a:ext cx="15" cy="794"/>
            </a:xfrm>
            <a:custGeom>
              <a:avLst/>
              <a:gdLst>
                <a:gd name="T0" fmla="*/ 0 w 92"/>
                <a:gd name="T1" fmla="*/ 16 h 5560"/>
                <a:gd name="T2" fmla="*/ 0 w 92"/>
                <a:gd name="T3" fmla="*/ 16 h 5560"/>
                <a:gd name="T4" fmla="*/ 0 w 92"/>
                <a:gd name="T5" fmla="*/ 0 h 5560"/>
                <a:gd name="T6" fmla="*/ 0 w 92"/>
                <a:gd name="T7" fmla="*/ 0 h 5560"/>
                <a:gd name="T8" fmla="*/ 0 w 92"/>
                <a:gd name="T9" fmla="*/ 16 h 5560"/>
                <a:gd name="T10" fmla="*/ 0 w 92"/>
                <a:gd name="T11" fmla="*/ 16 h 5560"/>
                <a:gd name="T12" fmla="*/ 0 w 92"/>
                <a:gd name="T13" fmla="*/ 16 h 5560"/>
                <a:gd name="T14" fmla="*/ 0 w 92"/>
                <a:gd name="T15" fmla="*/ 16 h 5560"/>
                <a:gd name="T16" fmla="*/ 0 w 92"/>
                <a:gd name="T17" fmla="*/ 16 h 5560"/>
                <a:gd name="T18" fmla="*/ 0 w 92"/>
                <a:gd name="T19" fmla="*/ 16 h 55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560"/>
                <a:gd name="T32" fmla="*/ 92 w 92"/>
                <a:gd name="T33" fmla="*/ 5560 h 55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560">
                  <a:moveTo>
                    <a:pt x="47" y="5560"/>
                  </a:moveTo>
                  <a:lnTo>
                    <a:pt x="92" y="5509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5509"/>
                  </a:lnTo>
                  <a:lnTo>
                    <a:pt x="47" y="5458"/>
                  </a:lnTo>
                  <a:lnTo>
                    <a:pt x="47" y="5560"/>
                  </a:lnTo>
                  <a:lnTo>
                    <a:pt x="92" y="5560"/>
                  </a:lnTo>
                  <a:lnTo>
                    <a:pt x="92" y="5509"/>
                  </a:lnTo>
                  <a:lnTo>
                    <a:pt x="47" y="556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9" name="Freeform 22"/>
            <p:cNvSpPr>
              <a:spLocks/>
            </p:cNvSpPr>
            <p:nvPr/>
          </p:nvSpPr>
          <p:spPr bwMode="auto">
            <a:xfrm>
              <a:off x="3853" y="3718"/>
              <a:ext cx="1445" cy="15"/>
            </a:xfrm>
            <a:custGeom>
              <a:avLst/>
              <a:gdLst>
                <a:gd name="T0" fmla="*/ 0 w 8674"/>
                <a:gd name="T1" fmla="*/ 0 h 102"/>
                <a:gd name="T2" fmla="*/ 0 w 8674"/>
                <a:gd name="T3" fmla="*/ 0 h 102"/>
                <a:gd name="T4" fmla="*/ 40 w 8674"/>
                <a:gd name="T5" fmla="*/ 0 h 102"/>
                <a:gd name="T6" fmla="*/ 40 w 8674"/>
                <a:gd name="T7" fmla="*/ 0 h 102"/>
                <a:gd name="T8" fmla="*/ 0 w 8674"/>
                <a:gd name="T9" fmla="*/ 0 h 102"/>
                <a:gd name="T10" fmla="*/ 0 w 8674"/>
                <a:gd name="T11" fmla="*/ 0 h 102"/>
                <a:gd name="T12" fmla="*/ 0 w 8674"/>
                <a:gd name="T13" fmla="*/ 0 h 102"/>
                <a:gd name="T14" fmla="*/ 0 w 8674"/>
                <a:gd name="T15" fmla="*/ 0 h 102"/>
                <a:gd name="T16" fmla="*/ 0 w 8674"/>
                <a:gd name="T17" fmla="*/ 0 h 102"/>
                <a:gd name="T18" fmla="*/ 0 w 8674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74"/>
                <a:gd name="T31" fmla="*/ 0 h 102"/>
                <a:gd name="T32" fmla="*/ 8674 w 8674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74" h="102">
                  <a:moveTo>
                    <a:pt x="0" y="51"/>
                  </a:moveTo>
                  <a:lnTo>
                    <a:pt x="45" y="102"/>
                  </a:lnTo>
                  <a:lnTo>
                    <a:pt x="8674" y="102"/>
                  </a:lnTo>
                  <a:lnTo>
                    <a:pt x="8674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0" name="Freeform 23"/>
            <p:cNvSpPr>
              <a:spLocks/>
            </p:cNvSpPr>
            <p:nvPr/>
          </p:nvSpPr>
          <p:spPr bwMode="auto">
            <a:xfrm>
              <a:off x="3853" y="2931"/>
              <a:ext cx="15" cy="795"/>
            </a:xfrm>
            <a:custGeom>
              <a:avLst/>
              <a:gdLst>
                <a:gd name="T0" fmla="*/ 0 w 91"/>
                <a:gd name="T1" fmla="*/ 0 h 5561"/>
                <a:gd name="T2" fmla="*/ 0 w 91"/>
                <a:gd name="T3" fmla="*/ 0 h 5561"/>
                <a:gd name="T4" fmla="*/ 0 w 91"/>
                <a:gd name="T5" fmla="*/ 16 h 5561"/>
                <a:gd name="T6" fmla="*/ 0 w 91"/>
                <a:gd name="T7" fmla="*/ 16 h 5561"/>
                <a:gd name="T8" fmla="*/ 0 w 91"/>
                <a:gd name="T9" fmla="*/ 0 h 5561"/>
                <a:gd name="T10" fmla="*/ 0 w 91"/>
                <a:gd name="T11" fmla="*/ 0 h 5561"/>
                <a:gd name="T12" fmla="*/ 0 w 91"/>
                <a:gd name="T13" fmla="*/ 0 h 5561"/>
                <a:gd name="T14" fmla="*/ 0 w 91"/>
                <a:gd name="T15" fmla="*/ 0 h 5561"/>
                <a:gd name="T16" fmla="*/ 0 w 91"/>
                <a:gd name="T17" fmla="*/ 0 h 5561"/>
                <a:gd name="T18" fmla="*/ 0 w 91"/>
                <a:gd name="T19" fmla="*/ 0 h 55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561"/>
                <a:gd name="T32" fmla="*/ 91 w 91"/>
                <a:gd name="T33" fmla="*/ 5561 h 55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561">
                  <a:moveTo>
                    <a:pt x="45" y="0"/>
                  </a:moveTo>
                  <a:lnTo>
                    <a:pt x="0" y="52"/>
                  </a:lnTo>
                  <a:lnTo>
                    <a:pt x="0" y="5561"/>
                  </a:lnTo>
                  <a:lnTo>
                    <a:pt x="91" y="5561"/>
                  </a:lnTo>
                  <a:lnTo>
                    <a:pt x="91" y="52"/>
                  </a:lnTo>
                  <a:lnTo>
                    <a:pt x="45" y="10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1" name="Rectangle 24"/>
            <p:cNvSpPr>
              <a:spLocks noChangeArrowheads="1"/>
            </p:cNvSpPr>
            <p:nvPr/>
          </p:nvSpPr>
          <p:spPr bwMode="auto">
            <a:xfrm>
              <a:off x="3860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2" name="Freeform 25"/>
            <p:cNvSpPr>
              <a:spLocks/>
            </p:cNvSpPr>
            <p:nvPr/>
          </p:nvSpPr>
          <p:spPr bwMode="auto">
            <a:xfrm>
              <a:off x="3860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3" name="Freeform 26"/>
            <p:cNvSpPr>
              <a:spLocks/>
            </p:cNvSpPr>
            <p:nvPr/>
          </p:nvSpPr>
          <p:spPr bwMode="auto">
            <a:xfrm>
              <a:off x="4058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4" name="Freeform 27"/>
            <p:cNvSpPr>
              <a:spLocks/>
            </p:cNvSpPr>
            <p:nvPr/>
          </p:nvSpPr>
          <p:spPr bwMode="auto">
            <a:xfrm>
              <a:off x="3853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5" name="Freeform 28"/>
            <p:cNvSpPr>
              <a:spLocks/>
            </p:cNvSpPr>
            <p:nvPr/>
          </p:nvSpPr>
          <p:spPr bwMode="auto">
            <a:xfrm>
              <a:off x="3853" y="3522"/>
              <a:ext cx="15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0 w 91"/>
                <a:gd name="T7" fmla="*/ 4 h 1429"/>
                <a:gd name="T8" fmla="*/ 0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6" name="Rectangle 29"/>
            <p:cNvSpPr>
              <a:spLocks noChangeArrowheads="1"/>
            </p:cNvSpPr>
            <p:nvPr/>
          </p:nvSpPr>
          <p:spPr bwMode="auto">
            <a:xfrm>
              <a:off x="4066" y="3135"/>
              <a:ext cx="205" cy="59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7" name="Freeform 30"/>
            <p:cNvSpPr>
              <a:spLocks/>
            </p:cNvSpPr>
            <p:nvPr/>
          </p:nvSpPr>
          <p:spPr bwMode="auto">
            <a:xfrm>
              <a:off x="4066" y="3128"/>
              <a:ext cx="213" cy="15"/>
            </a:xfrm>
            <a:custGeom>
              <a:avLst/>
              <a:gdLst>
                <a:gd name="T0" fmla="*/ 6 w 1278"/>
                <a:gd name="T1" fmla="*/ 0 h 102"/>
                <a:gd name="T2" fmla="*/ 6 w 1278"/>
                <a:gd name="T3" fmla="*/ 0 h 102"/>
                <a:gd name="T4" fmla="*/ 0 w 1278"/>
                <a:gd name="T5" fmla="*/ 0 h 102"/>
                <a:gd name="T6" fmla="*/ 0 w 1278"/>
                <a:gd name="T7" fmla="*/ 0 h 102"/>
                <a:gd name="T8" fmla="*/ 6 w 1278"/>
                <a:gd name="T9" fmla="*/ 0 h 102"/>
                <a:gd name="T10" fmla="*/ 6 w 1278"/>
                <a:gd name="T11" fmla="*/ 0 h 102"/>
                <a:gd name="T12" fmla="*/ 6 w 1278"/>
                <a:gd name="T13" fmla="*/ 0 h 102"/>
                <a:gd name="T14" fmla="*/ 6 w 1278"/>
                <a:gd name="T15" fmla="*/ 0 h 102"/>
                <a:gd name="T16" fmla="*/ 6 w 1278"/>
                <a:gd name="T17" fmla="*/ 0 h 102"/>
                <a:gd name="T18" fmla="*/ 6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8" name="Freeform 31"/>
            <p:cNvSpPr>
              <a:spLocks/>
            </p:cNvSpPr>
            <p:nvPr/>
          </p:nvSpPr>
          <p:spPr bwMode="auto">
            <a:xfrm>
              <a:off x="4264" y="3135"/>
              <a:ext cx="15" cy="598"/>
            </a:xfrm>
            <a:custGeom>
              <a:avLst/>
              <a:gdLst>
                <a:gd name="T0" fmla="*/ 0 w 92"/>
                <a:gd name="T1" fmla="*/ 12 h 4184"/>
                <a:gd name="T2" fmla="*/ 0 w 92"/>
                <a:gd name="T3" fmla="*/ 12 h 4184"/>
                <a:gd name="T4" fmla="*/ 0 w 92"/>
                <a:gd name="T5" fmla="*/ 0 h 4184"/>
                <a:gd name="T6" fmla="*/ 0 w 92"/>
                <a:gd name="T7" fmla="*/ 0 h 4184"/>
                <a:gd name="T8" fmla="*/ 0 w 92"/>
                <a:gd name="T9" fmla="*/ 12 h 4184"/>
                <a:gd name="T10" fmla="*/ 0 w 92"/>
                <a:gd name="T11" fmla="*/ 12 h 4184"/>
                <a:gd name="T12" fmla="*/ 0 w 92"/>
                <a:gd name="T13" fmla="*/ 12 h 4184"/>
                <a:gd name="T14" fmla="*/ 0 w 92"/>
                <a:gd name="T15" fmla="*/ 12 h 4184"/>
                <a:gd name="T16" fmla="*/ 0 w 92"/>
                <a:gd name="T17" fmla="*/ 12 h 4184"/>
                <a:gd name="T18" fmla="*/ 0 w 92"/>
                <a:gd name="T19" fmla="*/ 12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4184"/>
                <a:gd name="T32" fmla="*/ 92 w 92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4184">
                  <a:moveTo>
                    <a:pt x="47" y="4184"/>
                  </a:moveTo>
                  <a:lnTo>
                    <a:pt x="92" y="4133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4133"/>
                  </a:lnTo>
                  <a:lnTo>
                    <a:pt x="47" y="4082"/>
                  </a:lnTo>
                  <a:lnTo>
                    <a:pt x="47" y="4184"/>
                  </a:lnTo>
                  <a:lnTo>
                    <a:pt x="92" y="4184"/>
                  </a:lnTo>
                  <a:lnTo>
                    <a:pt x="92" y="4133"/>
                  </a:lnTo>
                  <a:lnTo>
                    <a:pt x="47" y="418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89" name="Freeform 32"/>
            <p:cNvSpPr>
              <a:spLocks/>
            </p:cNvSpPr>
            <p:nvPr/>
          </p:nvSpPr>
          <p:spPr bwMode="auto">
            <a:xfrm>
              <a:off x="4058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0" name="Freeform 33"/>
            <p:cNvSpPr>
              <a:spLocks/>
            </p:cNvSpPr>
            <p:nvPr/>
          </p:nvSpPr>
          <p:spPr bwMode="auto">
            <a:xfrm>
              <a:off x="4058" y="3128"/>
              <a:ext cx="15" cy="598"/>
            </a:xfrm>
            <a:custGeom>
              <a:avLst/>
              <a:gdLst>
                <a:gd name="T0" fmla="*/ 0 w 91"/>
                <a:gd name="T1" fmla="*/ 0 h 4184"/>
                <a:gd name="T2" fmla="*/ 0 w 91"/>
                <a:gd name="T3" fmla="*/ 0 h 4184"/>
                <a:gd name="T4" fmla="*/ 0 w 91"/>
                <a:gd name="T5" fmla="*/ 12 h 4184"/>
                <a:gd name="T6" fmla="*/ 0 w 91"/>
                <a:gd name="T7" fmla="*/ 12 h 4184"/>
                <a:gd name="T8" fmla="*/ 0 w 91"/>
                <a:gd name="T9" fmla="*/ 0 h 4184"/>
                <a:gd name="T10" fmla="*/ 0 w 91"/>
                <a:gd name="T11" fmla="*/ 0 h 4184"/>
                <a:gd name="T12" fmla="*/ 0 w 91"/>
                <a:gd name="T13" fmla="*/ 0 h 4184"/>
                <a:gd name="T14" fmla="*/ 0 w 91"/>
                <a:gd name="T15" fmla="*/ 0 h 4184"/>
                <a:gd name="T16" fmla="*/ 0 w 91"/>
                <a:gd name="T17" fmla="*/ 0 h 4184"/>
                <a:gd name="T18" fmla="*/ 0 w 91"/>
                <a:gd name="T19" fmla="*/ 0 h 41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184"/>
                <a:gd name="T32" fmla="*/ 91 w 91"/>
                <a:gd name="T33" fmla="*/ 4184 h 41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184">
                  <a:moveTo>
                    <a:pt x="45" y="0"/>
                  </a:moveTo>
                  <a:lnTo>
                    <a:pt x="0" y="51"/>
                  </a:lnTo>
                  <a:lnTo>
                    <a:pt x="0" y="4184"/>
                  </a:lnTo>
                  <a:lnTo>
                    <a:pt x="91" y="4184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1" name="Rectangle 34"/>
            <p:cNvSpPr>
              <a:spLocks noChangeArrowheads="1"/>
            </p:cNvSpPr>
            <p:nvPr/>
          </p:nvSpPr>
          <p:spPr bwMode="auto">
            <a:xfrm>
              <a:off x="4271" y="3332"/>
              <a:ext cx="206" cy="394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2" name="Freeform 35"/>
            <p:cNvSpPr>
              <a:spLocks/>
            </p:cNvSpPr>
            <p:nvPr/>
          </p:nvSpPr>
          <p:spPr bwMode="auto">
            <a:xfrm>
              <a:off x="4264" y="3325"/>
              <a:ext cx="213" cy="14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92" y="51"/>
                  </a:moveTo>
                  <a:lnTo>
                    <a:pt x="47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7" y="0"/>
                  </a:lnTo>
                  <a:lnTo>
                    <a:pt x="0" y="51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2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3" name="Freeform 36"/>
            <p:cNvSpPr>
              <a:spLocks/>
            </p:cNvSpPr>
            <p:nvPr/>
          </p:nvSpPr>
          <p:spPr bwMode="auto">
            <a:xfrm>
              <a:off x="4264" y="3332"/>
              <a:ext cx="15" cy="401"/>
            </a:xfrm>
            <a:custGeom>
              <a:avLst/>
              <a:gdLst>
                <a:gd name="T0" fmla="*/ 0 w 92"/>
                <a:gd name="T1" fmla="*/ 8 h 2806"/>
                <a:gd name="T2" fmla="*/ 0 w 92"/>
                <a:gd name="T3" fmla="*/ 8 h 2806"/>
                <a:gd name="T4" fmla="*/ 0 w 92"/>
                <a:gd name="T5" fmla="*/ 0 h 2806"/>
                <a:gd name="T6" fmla="*/ 0 w 92"/>
                <a:gd name="T7" fmla="*/ 0 h 2806"/>
                <a:gd name="T8" fmla="*/ 0 w 92"/>
                <a:gd name="T9" fmla="*/ 8 h 2806"/>
                <a:gd name="T10" fmla="*/ 0 w 92"/>
                <a:gd name="T11" fmla="*/ 8 h 2806"/>
                <a:gd name="T12" fmla="*/ 0 w 92"/>
                <a:gd name="T13" fmla="*/ 8 h 2806"/>
                <a:gd name="T14" fmla="*/ 0 w 92"/>
                <a:gd name="T15" fmla="*/ 8 h 2806"/>
                <a:gd name="T16" fmla="*/ 0 w 92"/>
                <a:gd name="T17" fmla="*/ 8 h 2806"/>
                <a:gd name="T18" fmla="*/ 0 w 92"/>
                <a:gd name="T19" fmla="*/ 8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2806"/>
                <a:gd name="T32" fmla="*/ 92 w 92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2806">
                  <a:moveTo>
                    <a:pt x="47" y="2704"/>
                  </a:moveTo>
                  <a:lnTo>
                    <a:pt x="92" y="2755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755"/>
                  </a:lnTo>
                  <a:lnTo>
                    <a:pt x="47" y="2806"/>
                  </a:lnTo>
                  <a:lnTo>
                    <a:pt x="0" y="2755"/>
                  </a:lnTo>
                  <a:lnTo>
                    <a:pt x="0" y="2806"/>
                  </a:lnTo>
                  <a:lnTo>
                    <a:pt x="47" y="2806"/>
                  </a:lnTo>
                  <a:lnTo>
                    <a:pt x="47" y="2704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4" name="Freeform 37"/>
            <p:cNvSpPr>
              <a:spLocks/>
            </p:cNvSpPr>
            <p:nvPr/>
          </p:nvSpPr>
          <p:spPr bwMode="auto">
            <a:xfrm>
              <a:off x="4271" y="3718"/>
              <a:ext cx="213" cy="15"/>
            </a:xfrm>
            <a:custGeom>
              <a:avLst/>
              <a:gdLst>
                <a:gd name="T0" fmla="*/ 6 w 1277"/>
                <a:gd name="T1" fmla="*/ 0 h 102"/>
                <a:gd name="T2" fmla="*/ 6 w 1277"/>
                <a:gd name="T3" fmla="*/ 0 h 102"/>
                <a:gd name="T4" fmla="*/ 0 w 1277"/>
                <a:gd name="T5" fmla="*/ 0 h 102"/>
                <a:gd name="T6" fmla="*/ 0 w 1277"/>
                <a:gd name="T7" fmla="*/ 0 h 102"/>
                <a:gd name="T8" fmla="*/ 6 w 1277"/>
                <a:gd name="T9" fmla="*/ 0 h 102"/>
                <a:gd name="T10" fmla="*/ 6 w 1277"/>
                <a:gd name="T11" fmla="*/ 0 h 102"/>
                <a:gd name="T12" fmla="*/ 6 w 1277"/>
                <a:gd name="T13" fmla="*/ 0 h 102"/>
                <a:gd name="T14" fmla="*/ 6 w 1277"/>
                <a:gd name="T15" fmla="*/ 0 h 102"/>
                <a:gd name="T16" fmla="*/ 6 w 1277"/>
                <a:gd name="T17" fmla="*/ 0 h 102"/>
                <a:gd name="T18" fmla="*/ 6 w 1277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7"/>
                <a:gd name="T31" fmla="*/ 0 h 102"/>
                <a:gd name="T32" fmla="*/ 1277 w 127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7" h="102">
                  <a:moveTo>
                    <a:pt x="1186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2" y="102"/>
                  </a:lnTo>
                  <a:lnTo>
                    <a:pt x="1277" y="51"/>
                  </a:lnTo>
                  <a:lnTo>
                    <a:pt x="1232" y="102"/>
                  </a:lnTo>
                  <a:lnTo>
                    <a:pt x="1277" y="102"/>
                  </a:lnTo>
                  <a:lnTo>
                    <a:pt x="1277" y="51"/>
                  </a:lnTo>
                  <a:lnTo>
                    <a:pt x="1186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5" name="Freeform 38"/>
            <p:cNvSpPr>
              <a:spLocks/>
            </p:cNvSpPr>
            <p:nvPr/>
          </p:nvSpPr>
          <p:spPr bwMode="auto">
            <a:xfrm>
              <a:off x="4469" y="3325"/>
              <a:ext cx="15" cy="401"/>
            </a:xfrm>
            <a:custGeom>
              <a:avLst/>
              <a:gdLst>
                <a:gd name="T0" fmla="*/ 0 w 91"/>
                <a:gd name="T1" fmla="*/ 0 h 2806"/>
                <a:gd name="T2" fmla="*/ 0 w 91"/>
                <a:gd name="T3" fmla="*/ 0 h 2806"/>
                <a:gd name="T4" fmla="*/ 0 w 91"/>
                <a:gd name="T5" fmla="*/ 8 h 2806"/>
                <a:gd name="T6" fmla="*/ 0 w 91"/>
                <a:gd name="T7" fmla="*/ 8 h 2806"/>
                <a:gd name="T8" fmla="*/ 0 w 91"/>
                <a:gd name="T9" fmla="*/ 0 h 2806"/>
                <a:gd name="T10" fmla="*/ 0 w 91"/>
                <a:gd name="T11" fmla="*/ 0 h 2806"/>
                <a:gd name="T12" fmla="*/ 0 w 91"/>
                <a:gd name="T13" fmla="*/ 0 h 2806"/>
                <a:gd name="T14" fmla="*/ 0 w 91"/>
                <a:gd name="T15" fmla="*/ 0 h 2806"/>
                <a:gd name="T16" fmla="*/ 0 w 91"/>
                <a:gd name="T17" fmla="*/ 0 h 2806"/>
                <a:gd name="T18" fmla="*/ 0 w 91"/>
                <a:gd name="T19" fmla="*/ 0 h 280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2806"/>
                <a:gd name="T32" fmla="*/ 91 w 91"/>
                <a:gd name="T33" fmla="*/ 2806 h 280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2806">
                  <a:moveTo>
                    <a:pt x="46" y="102"/>
                  </a:moveTo>
                  <a:lnTo>
                    <a:pt x="0" y="51"/>
                  </a:lnTo>
                  <a:lnTo>
                    <a:pt x="0" y="2806"/>
                  </a:lnTo>
                  <a:lnTo>
                    <a:pt x="91" y="2806"/>
                  </a:lnTo>
                  <a:lnTo>
                    <a:pt x="91" y="51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91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6" name="Rectangle 39"/>
            <p:cNvSpPr>
              <a:spLocks noChangeArrowheads="1"/>
            </p:cNvSpPr>
            <p:nvPr/>
          </p:nvSpPr>
          <p:spPr bwMode="auto">
            <a:xfrm>
              <a:off x="4477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7" name="Freeform 40"/>
            <p:cNvSpPr>
              <a:spLocks/>
            </p:cNvSpPr>
            <p:nvPr/>
          </p:nvSpPr>
          <p:spPr bwMode="auto">
            <a:xfrm>
              <a:off x="4477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2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2" y="101"/>
                  </a:lnTo>
                  <a:lnTo>
                    <a:pt x="1187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2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8" name="Freeform 41"/>
            <p:cNvSpPr>
              <a:spLocks/>
            </p:cNvSpPr>
            <p:nvPr/>
          </p:nvSpPr>
          <p:spPr bwMode="auto">
            <a:xfrm>
              <a:off x="4674" y="3595"/>
              <a:ext cx="16" cy="138"/>
            </a:xfrm>
            <a:custGeom>
              <a:avLst/>
              <a:gdLst>
                <a:gd name="T0" fmla="*/ 0 w 91"/>
                <a:gd name="T1" fmla="*/ 3 h 969"/>
                <a:gd name="T2" fmla="*/ 1 w 91"/>
                <a:gd name="T3" fmla="*/ 3 h 969"/>
                <a:gd name="T4" fmla="*/ 1 w 91"/>
                <a:gd name="T5" fmla="*/ 0 h 969"/>
                <a:gd name="T6" fmla="*/ 0 w 91"/>
                <a:gd name="T7" fmla="*/ 0 h 969"/>
                <a:gd name="T8" fmla="*/ 0 w 91"/>
                <a:gd name="T9" fmla="*/ 3 h 969"/>
                <a:gd name="T10" fmla="*/ 0 w 91"/>
                <a:gd name="T11" fmla="*/ 3 h 969"/>
                <a:gd name="T12" fmla="*/ 0 w 91"/>
                <a:gd name="T13" fmla="*/ 3 h 969"/>
                <a:gd name="T14" fmla="*/ 1 w 91"/>
                <a:gd name="T15" fmla="*/ 3 h 969"/>
                <a:gd name="T16" fmla="*/ 1 w 91"/>
                <a:gd name="T17" fmla="*/ 3 h 969"/>
                <a:gd name="T18" fmla="*/ 0 w 91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5" y="969"/>
                  </a:moveTo>
                  <a:lnTo>
                    <a:pt x="91" y="91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5" y="867"/>
                  </a:lnTo>
                  <a:lnTo>
                    <a:pt x="45" y="969"/>
                  </a:lnTo>
                  <a:lnTo>
                    <a:pt x="91" y="969"/>
                  </a:lnTo>
                  <a:lnTo>
                    <a:pt x="91" y="918"/>
                  </a:lnTo>
                  <a:lnTo>
                    <a:pt x="45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99" name="Freeform 42"/>
            <p:cNvSpPr>
              <a:spLocks/>
            </p:cNvSpPr>
            <p:nvPr/>
          </p:nvSpPr>
          <p:spPr bwMode="auto">
            <a:xfrm>
              <a:off x="4469" y="3718"/>
              <a:ext cx="213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6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6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0" name="Freeform 43"/>
            <p:cNvSpPr>
              <a:spLocks/>
            </p:cNvSpPr>
            <p:nvPr/>
          </p:nvSpPr>
          <p:spPr bwMode="auto">
            <a:xfrm>
              <a:off x="4469" y="3587"/>
              <a:ext cx="15" cy="139"/>
            </a:xfrm>
            <a:custGeom>
              <a:avLst/>
              <a:gdLst>
                <a:gd name="T0" fmla="*/ 0 w 91"/>
                <a:gd name="T1" fmla="*/ 0 h 969"/>
                <a:gd name="T2" fmla="*/ 0 w 91"/>
                <a:gd name="T3" fmla="*/ 0 h 969"/>
                <a:gd name="T4" fmla="*/ 0 w 91"/>
                <a:gd name="T5" fmla="*/ 3 h 969"/>
                <a:gd name="T6" fmla="*/ 0 w 91"/>
                <a:gd name="T7" fmla="*/ 3 h 969"/>
                <a:gd name="T8" fmla="*/ 0 w 91"/>
                <a:gd name="T9" fmla="*/ 0 h 969"/>
                <a:gd name="T10" fmla="*/ 0 w 91"/>
                <a:gd name="T11" fmla="*/ 0 h 969"/>
                <a:gd name="T12" fmla="*/ 0 w 91"/>
                <a:gd name="T13" fmla="*/ 0 h 969"/>
                <a:gd name="T14" fmla="*/ 0 w 91"/>
                <a:gd name="T15" fmla="*/ 0 h 969"/>
                <a:gd name="T16" fmla="*/ 0 w 91"/>
                <a:gd name="T17" fmla="*/ 0 h 969"/>
                <a:gd name="T18" fmla="*/ 0 w 91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969"/>
                <a:gd name="T32" fmla="*/ 91 w 91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1" y="969"/>
                  </a:lnTo>
                  <a:lnTo>
                    <a:pt x="91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1" name="Rectangle 44"/>
            <p:cNvSpPr>
              <a:spLocks noChangeArrowheads="1"/>
            </p:cNvSpPr>
            <p:nvPr/>
          </p:nvSpPr>
          <p:spPr bwMode="auto">
            <a:xfrm>
              <a:off x="4682" y="3529"/>
              <a:ext cx="206" cy="197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2" name="Freeform 45"/>
            <p:cNvSpPr>
              <a:spLocks/>
            </p:cNvSpPr>
            <p:nvPr/>
          </p:nvSpPr>
          <p:spPr bwMode="auto">
            <a:xfrm>
              <a:off x="4682" y="3522"/>
              <a:ext cx="213" cy="14"/>
            </a:xfrm>
            <a:custGeom>
              <a:avLst/>
              <a:gdLst>
                <a:gd name="T0" fmla="*/ 6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5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6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279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188" y="51"/>
                  </a:lnTo>
                  <a:lnTo>
                    <a:pt x="1279" y="51"/>
                  </a:lnTo>
                  <a:lnTo>
                    <a:pt x="1279" y="0"/>
                  </a:lnTo>
                  <a:lnTo>
                    <a:pt x="1233" y="0"/>
                  </a:lnTo>
                  <a:lnTo>
                    <a:pt x="1279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3" name="Freeform 46"/>
            <p:cNvSpPr>
              <a:spLocks/>
            </p:cNvSpPr>
            <p:nvPr/>
          </p:nvSpPr>
          <p:spPr bwMode="auto">
            <a:xfrm>
              <a:off x="4880" y="3529"/>
              <a:ext cx="15" cy="204"/>
            </a:xfrm>
            <a:custGeom>
              <a:avLst/>
              <a:gdLst>
                <a:gd name="T0" fmla="*/ 0 w 91"/>
                <a:gd name="T1" fmla="*/ 4 h 1429"/>
                <a:gd name="T2" fmla="*/ 0 w 91"/>
                <a:gd name="T3" fmla="*/ 4 h 1429"/>
                <a:gd name="T4" fmla="*/ 0 w 91"/>
                <a:gd name="T5" fmla="*/ 0 h 1429"/>
                <a:gd name="T6" fmla="*/ 0 w 91"/>
                <a:gd name="T7" fmla="*/ 0 h 1429"/>
                <a:gd name="T8" fmla="*/ 0 w 91"/>
                <a:gd name="T9" fmla="*/ 4 h 1429"/>
                <a:gd name="T10" fmla="*/ 0 w 91"/>
                <a:gd name="T11" fmla="*/ 4 h 1429"/>
                <a:gd name="T12" fmla="*/ 0 w 91"/>
                <a:gd name="T13" fmla="*/ 4 h 1429"/>
                <a:gd name="T14" fmla="*/ 0 w 91"/>
                <a:gd name="T15" fmla="*/ 4 h 1429"/>
                <a:gd name="T16" fmla="*/ 0 w 91"/>
                <a:gd name="T17" fmla="*/ 4 h 1429"/>
                <a:gd name="T18" fmla="*/ 0 w 91"/>
                <a:gd name="T19" fmla="*/ 4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1429"/>
                  </a:moveTo>
                  <a:lnTo>
                    <a:pt x="91" y="1378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378"/>
                  </a:lnTo>
                  <a:lnTo>
                    <a:pt x="45" y="1327"/>
                  </a:lnTo>
                  <a:lnTo>
                    <a:pt x="45" y="1429"/>
                  </a:lnTo>
                  <a:lnTo>
                    <a:pt x="91" y="1429"/>
                  </a:lnTo>
                  <a:lnTo>
                    <a:pt x="91" y="1378"/>
                  </a:lnTo>
                  <a:lnTo>
                    <a:pt x="45" y="142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4" name="Freeform 47"/>
            <p:cNvSpPr>
              <a:spLocks/>
            </p:cNvSpPr>
            <p:nvPr/>
          </p:nvSpPr>
          <p:spPr bwMode="auto">
            <a:xfrm>
              <a:off x="4674" y="3718"/>
              <a:ext cx="214" cy="15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1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0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91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5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5" name="Freeform 48"/>
            <p:cNvSpPr>
              <a:spLocks/>
            </p:cNvSpPr>
            <p:nvPr/>
          </p:nvSpPr>
          <p:spPr bwMode="auto">
            <a:xfrm>
              <a:off x="4674" y="3522"/>
              <a:ext cx="16" cy="204"/>
            </a:xfrm>
            <a:custGeom>
              <a:avLst/>
              <a:gdLst>
                <a:gd name="T0" fmla="*/ 0 w 91"/>
                <a:gd name="T1" fmla="*/ 0 h 1429"/>
                <a:gd name="T2" fmla="*/ 0 w 91"/>
                <a:gd name="T3" fmla="*/ 0 h 1429"/>
                <a:gd name="T4" fmla="*/ 0 w 91"/>
                <a:gd name="T5" fmla="*/ 4 h 1429"/>
                <a:gd name="T6" fmla="*/ 1 w 91"/>
                <a:gd name="T7" fmla="*/ 4 h 1429"/>
                <a:gd name="T8" fmla="*/ 1 w 91"/>
                <a:gd name="T9" fmla="*/ 0 h 1429"/>
                <a:gd name="T10" fmla="*/ 0 w 91"/>
                <a:gd name="T11" fmla="*/ 0 h 1429"/>
                <a:gd name="T12" fmla="*/ 0 w 91"/>
                <a:gd name="T13" fmla="*/ 0 h 1429"/>
                <a:gd name="T14" fmla="*/ 0 w 91"/>
                <a:gd name="T15" fmla="*/ 0 h 1429"/>
                <a:gd name="T16" fmla="*/ 0 w 91"/>
                <a:gd name="T17" fmla="*/ 0 h 1429"/>
                <a:gd name="T18" fmla="*/ 0 w 91"/>
                <a:gd name="T19" fmla="*/ 0 h 14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429"/>
                <a:gd name="T32" fmla="*/ 91 w 91"/>
                <a:gd name="T33" fmla="*/ 1429 h 14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429">
                  <a:moveTo>
                    <a:pt x="45" y="0"/>
                  </a:moveTo>
                  <a:lnTo>
                    <a:pt x="0" y="51"/>
                  </a:lnTo>
                  <a:lnTo>
                    <a:pt x="0" y="1429"/>
                  </a:lnTo>
                  <a:lnTo>
                    <a:pt x="91" y="1429"/>
                  </a:lnTo>
                  <a:lnTo>
                    <a:pt x="91" y="51"/>
                  </a:lnTo>
                  <a:lnTo>
                    <a:pt x="45" y="102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6" name="Rectangle 49"/>
            <p:cNvSpPr>
              <a:spLocks noChangeArrowheads="1"/>
            </p:cNvSpPr>
            <p:nvPr/>
          </p:nvSpPr>
          <p:spPr bwMode="auto">
            <a:xfrm>
              <a:off x="4888" y="3660"/>
              <a:ext cx="205" cy="66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7" name="Freeform 50"/>
            <p:cNvSpPr>
              <a:spLocks/>
            </p:cNvSpPr>
            <p:nvPr/>
          </p:nvSpPr>
          <p:spPr bwMode="auto">
            <a:xfrm>
              <a:off x="4880" y="3653"/>
              <a:ext cx="213" cy="14"/>
            </a:xfrm>
            <a:custGeom>
              <a:avLst/>
              <a:gdLst>
                <a:gd name="T0" fmla="*/ 0 w 1278"/>
                <a:gd name="T1" fmla="*/ 0 h 102"/>
                <a:gd name="T2" fmla="*/ 0 w 1278"/>
                <a:gd name="T3" fmla="*/ 0 h 102"/>
                <a:gd name="T4" fmla="*/ 6 w 1278"/>
                <a:gd name="T5" fmla="*/ 0 h 102"/>
                <a:gd name="T6" fmla="*/ 6 w 1278"/>
                <a:gd name="T7" fmla="*/ 0 h 102"/>
                <a:gd name="T8" fmla="*/ 0 w 1278"/>
                <a:gd name="T9" fmla="*/ 0 h 102"/>
                <a:gd name="T10" fmla="*/ 0 w 1278"/>
                <a:gd name="T11" fmla="*/ 0 h 102"/>
                <a:gd name="T12" fmla="*/ 0 w 1278"/>
                <a:gd name="T13" fmla="*/ 0 h 102"/>
                <a:gd name="T14" fmla="*/ 0 w 1278"/>
                <a:gd name="T15" fmla="*/ 0 h 102"/>
                <a:gd name="T16" fmla="*/ 0 w 1278"/>
                <a:gd name="T17" fmla="*/ 0 h 102"/>
                <a:gd name="T18" fmla="*/ 0 w 1278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2"/>
                <a:gd name="T32" fmla="*/ 1278 w 1278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2">
                  <a:moveTo>
                    <a:pt x="91" y="51"/>
                  </a:moveTo>
                  <a:lnTo>
                    <a:pt x="45" y="102"/>
                  </a:lnTo>
                  <a:lnTo>
                    <a:pt x="1278" y="102"/>
                  </a:lnTo>
                  <a:lnTo>
                    <a:pt x="1278" y="0"/>
                  </a:lnTo>
                  <a:lnTo>
                    <a:pt x="45" y="0"/>
                  </a:lnTo>
                  <a:lnTo>
                    <a:pt x="0" y="5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91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8" name="Freeform 51"/>
            <p:cNvSpPr>
              <a:spLocks/>
            </p:cNvSpPr>
            <p:nvPr/>
          </p:nvSpPr>
          <p:spPr bwMode="auto">
            <a:xfrm>
              <a:off x="4880" y="3660"/>
              <a:ext cx="15" cy="73"/>
            </a:xfrm>
            <a:custGeom>
              <a:avLst/>
              <a:gdLst>
                <a:gd name="T0" fmla="*/ 0 w 91"/>
                <a:gd name="T1" fmla="*/ 1 h 510"/>
                <a:gd name="T2" fmla="*/ 0 w 91"/>
                <a:gd name="T3" fmla="*/ 1 h 510"/>
                <a:gd name="T4" fmla="*/ 0 w 91"/>
                <a:gd name="T5" fmla="*/ 0 h 510"/>
                <a:gd name="T6" fmla="*/ 0 w 91"/>
                <a:gd name="T7" fmla="*/ 0 h 510"/>
                <a:gd name="T8" fmla="*/ 0 w 91"/>
                <a:gd name="T9" fmla="*/ 1 h 510"/>
                <a:gd name="T10" fmla="*/ 0 w 91"/>
                <a:gd name="T11" fmla="*/ 1 h 510"/>
                <a:gd name="T12" fmla="*/ 0 w 91"/>
                <a:gd name="T13" fmla="*/ 1 h 510"/>
                <a:gd name="T14" fmla="*/ 0 w 91"/>
                <a:gd name="T15" fmla="*/ 1 h 510"/>
                <a:gd name="T16" fmla="*/ 0 w 91"/>
                <a:gd name="T17" fmla="*/ 1 h 510"/>
                <a:gd name="T18" fmla="*/ 0 w 91"/>
                <a:gd name="T19" fmla="*/ 1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510"/>
                <a:gd name="T32" fmla="*/ 91 w 91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510">
                  <a:moveTo>
                    <a:pt x="45" y="408"/>
                  </a:moveTo>
                  <a:lnTo>
                    <a:pt x="91" y="459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9"/>
                  </a:lnTo>
                  <a:lnTo>
                    <a:pt x="45" y="510"/>
                  </a:lnTo>
                  <a:lnTo>
                    <a:pt x="0" y="459"/>
                  </a:lnTo>
                  <a:lnTo>
                    <a:pt x="0" y="510"/>
                  </a:lnTo>
                  <a:lnTo>
                    <a:pt x="45" y="510"/>
                  </a:lnTo>
                  <a:lnTo>
                    <a:pt x="45" y="408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09" name="Freeform 52"/>
            <p:cNvSpPr>
              <a:spLocks/>
            </p:cNvSpPr>
            <p:nvPr/>
          </p:nvSpPr>
          <p:spPr bwMode="auto">
            <a:xfrm>
              <a:off x="4888" y="3718"/>
              <a:ext cx="213" cy="15"/>
            </a:xfrm>
            <a:custGeom>
              <a:avLst/>
              <a:gdLst>
                <a:gd name="T0" fmla="*/ 5 w 1279"/>
                <a:gd name="T1" fmla="*/ 0 h 102"/>
                <a:gd name="T2" fmla="*/ 6 w 1279"/>
                <a:gd name="T3" fmla="*/ 0 h 102"/>
                <a:gd name="T4" fmla="*/ 0 w 1279"/>
                <a:gd name="T5" fmla="*/ 0 h 102"/>
                <a:gd name="T6" fmla="*/ 0 w 1279"/>
                <a:gd name="T7" fmla="*/ 0 h 102"/>
                <a:gd name="T8" fmla="*/ 6 w 1279"/>
                <a:gd name="T9" fmla="*/ 0 h 102"/>
                <a:gd name="T10" fmla="*/ 6 w 1279"/>
                <a:gd name="T11" fmla="*/ 0 h 102"/>
                <a:gd name="T12" fmla="*/ 6 w 1279"/>
                <a:gd name="T13" fmla="*/ 0 h 102"/>
                <a:gd name="T14" fmla="*/ 6 w 1279"/>
                <a:gd name="T15" fmla="*/ 0 h 102"/>
                <a:gd name="T16" fmla="*/ 6 w 1279"/>
                <a:gd name="T17" fmla="*/ 0 h 102"/>
                <a:gd name="T18" fmla="*/ 5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1187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33" y="102"/>
                  </a:lnTo>
                  <a:lnTo>
                    <a:pt x="1279" y="51"/>
                  </a:lnTo>
                  <a:lnTo>
                    <a:pt x="1233" y="102"/>
                  </a:lnTo>
                  <a:lnTo>
                    <a:pt x="1279" y="102"/>
                  </a:lnTo>
                  <a:lnTo>
                    <a:pt x="1279" y="51"/>
                  </a:lnTo>
                  <a:lnTo>
                    <a:pt x="1187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0" name="Freeform 53"/>
            <p:cNvSpPr>
              <a:spLocks/>
            </p:cNvSpPr>
            <p:nvPr/>
          </p:nvSpPr>
          <p:spPr bwMode="auto">
            <a:xfrm>
              <a:off x="5085" y="3653"/>
              <a:ext cx="16" cy="73"/>
            </a:xfrm>
            <a:custGeom>
              <a:avLst/>
              <a:gdLst>
                <a:gd name="T0" fmla="*/ 0 w 92"/>
                <a:gd name="T1" fmla="*/ 0 h 510"/>
                <a:gd name="T2" fmla="*/ 0 w 92"/>
                <a:gd name="T3" fmla="*/ 0 h 510"/>
                <a:gd name="T4" fmla="*/ 0 w 92"/>
                <a:gd name="T5" fmla="*/ 1 h 510"/>
                <a:gd name="T6" fmla="*/ 1 w 92"/>
                <a:gd name="T7" fmla="*/ 1 h 510"/>
                <a:gd name="T8" fmla="*/ 1 w 92"/>
                <a:gd name="T9" fmla="*/ 0 h 510"/>
                <a:gd name="T10" fmla="*/ 0 w 92"/>
                <a:gd name="T11" fmla="*/ 0 h 510"/>
                <a:gd name="T12" fmla="*/ 1 w 92"/>
                <a:gd name="T13" fmla="*/ 0 h 510"/>
                <a:gd name="T14" fmla="*/ 1 w 92"/>
                <a:gd name="T15" fmla="*/ 0 h 510"/>
                <a:gd name="T16" fmla="*/ 0 w 92"/>
                <a:gd name="T17" fmla="*/ 0 h 510"/>
                <a:gd name="T18" fmla="*/ 0 w 92"/>
                <a:gd name="T19" fmla="*/ 0 h 5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510"/>
                <a:gd name="T32" fmla="*/ 92 w 92"/>
                <a:gd name="T33" fmla="*/ 510 h 5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510">
                  <a:moveTo>
                    <a:pt x="46" y="102"/>
                  </a:moveTo>
                  <a:lnTo>
                    <a:pt x="0" y="51"/>
                  </a:lnTo>
                  <a:lnTo>
                    <a:pt x="0" y="510"/>
                  </a:lnTo>
                  <a:lnTo>
                    <a:pt x="92" y="510"/>
                  </a:lnTo>
                  <a:lnTo>
                    <a:pt x="92" y="51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92" y="0"/>
                  </a:lnTo>
                  <a:lnTo>
                    <a:pt x="46" y="0"/>
                  </a:lnTo>
                  <a:lnTo>
                    <a:pt x="46" y="10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1" name="Rectangle 54"/>
            <p:cNvSpPr>
              <a:spLocks noChangeArrowheads="1"/>
            </p:cNvSpPr>
            <p:nvPr/>
          </p:nvSpPr>
          <p:spPr bwMode="auto">
            <a:xfrm>
              <a:off x="5093" y="3595"/>
              <a:ext cx="205" cy="131"/>
            </a:xfrm>
            <a:prstGeom prst="rect">
              <a:avLst/>
            </a:prstGeom>
            <a:solidFill>
              <a:srgbClr val="DC2B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2" name="Freeform 55"/>
            <p:cNvSpPr>
              <a:spLocks/>
            </p:cNvSpPr>
            <p:nvPr/>
          </p:nvSpPr>
          <p:spPr bwMode="auto">
            <a:xfrm>
              <a:off x="5093" y="3587"/>
              <a:ext cx="213" cy="15"/>
            </a:xfrm>
            <a:custGeom>
              <a:avLst/>
              <a:gdLst>
                <a:gd name="T0" fmla="*/ 6 w 1278"/>
                <a:gd name="T1" fmla="*/ 0 h 101"/>
                <a:gd name="T2" fmla="*/ 6 w 1278"/>
                <a:gd name="T3" fmla="*/ 0 h 101"/>
                <a:gd name="T4" fmla="*/ 0 w 1278"/>
                <a:gd name="T5" fmla="*/ 0 h 101"/>
                <a:gd name="T6" fmla="*/ 0 w 1278"/>
                <a:gd name="T7" fmla="*/ 0 h 101"/>
                <a:gd name="T8" fmla="*/ 6 w 1278"/>
                <a:gd name="T9" fmla="*/ 0 h 101"/>
                <a:gd name="T10" fmla="*/ 6 w 1278"/>
                <a:gd name="T11" fmla="*/ 0 h 101"/>
                <a:gd name="T12" fmla="*/ 6 w 1278"/>
                <a:gd name="T13" fmla="*/ 0 h 101"/>
                <a:gd name="T14" fmla="*/ 6 w 1278"/>
                <a:gd name="T15" fmla="*/ 0 h 101"/>
                <a:gd name="T16" fmla="*/ 6 w 1278"/>
                <a:gd name="T17" fmla="*/ 0 h 101"/>
                <a:gd name="T18" fmla="*/ 6 w 1278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8"/>
                <a:gd name="T31" fmla="*/ 0 h 101"/>
                <a:gd name="T32" fmla="*/ 1278 w 1278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8" h="101">
                  <a:moveTo>
                    <a:pt x="1278" y="51"/>
                  </a:moveTo>
                  <a:lnTo>
                    <a:pt x="1233" y="0"/>
                  </a:lnTo>
                  <a:lnTo>
                    <a:pt x="0" y="0"/>
                  </a:lnTo>
                  <a:lnTo>
                    <a:pt x="0" y="101"/>
                  </a:lnTo>
                  <a:lnTo>
                    <a:pt x="1233" y="101"/>
                  </a:lnTo>
                  <a:lnTo>
                    <a:pt x="1186" y="51"/>
                  </a:lnTo>
                  <a:lnTo>
                    <a:pt x="1278" y="51"/>
                  </a:lnTo>
                  <a:lnTo>
                    <a:pt x="1278" y="0"/>
                  </a:lnTo>
                  <a:lnTo>
                    <a:pt x="1233" y="0"/>
                  </a:lnTo>
                  <a:lnTo>
                    <a:pt x="1278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3" name="Freeform 56"/>
            <p:cNvSpPr>
              <a:spLocks/>
            </p:cNvSpPr>
            <p:nvPr/>
          </p:nvSpPr>
          <p:spPr bwMode="auto">
            <a:xfrm>
              <a:off x="5291" y="3595"/>
              <a:ext cx="15" cy="138"/>
            </a:xfrm>
            <a:custGeom>
              <a:avLst/>
              <a:gdLst>
                <a:gd name="T0" fmla="*/ 0 w 92"/>
                <a:gd name="T1" fmla="*/ 3 h 969"/>
                <a:gd name="T2" fmla="*/ 0 w 92"/>
                <a:gd name="T3" fmla="*/ 3 h 969"/>
                <a:gd name="T4" fmla="*/ 0 w 92"/>
                <a:gd name="T5" fmla="*/ 0 h 969"/>
                <a:gd name="T6" fmla="*/ 0 w 92"/>
                <a:gd name="T7" fmla="*/ 0 h 969"/>
                <a:gd name="T8" fmla="*/ 0 w 92"/>
                <a:gd name="T9" fmla="*/ 3 h 969"/>
                <a:gd name="T10" fmla="*/ 0 w 92"/>
                <a:gd name="T11" fmla="*/ 3 h 969"/>
                <a:gd name="T12" fmla="*/ 0 w 92"/>
                <a:gd name="T13" fmla="*/ 3 h 969"/>
                <a:gd name="T14" fmla="*/ 0 w 92"/>
                <a:gd name="T15" fmla="*/ 3 h 969"/>
                <a:gd name="T16" fmla="*/ 0 w 92"/>
                <a:gd name="T17" fmla="*/ 3 h 969"/>
                <a:gd name="T18" fmla="*/ 0 w 92"/>
                <a:gd name="T19" fmla="*/ 3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7" y="969"/>
                  </a:moveTo>
                  <a:lnTo>
                    <a:pt x="92" y="918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918"/>
                  </a:lnTo>
                  <a:lnTo>
                    <a:pt x="47" y="867"/>
                  </a:lnTo>
                  <a:lnTo>
                    <a:pt x="47" y="969"/>
                  </a:lnTo>
                  <a:lnTo>
                    <a:pt x="92" y="969"/>
                  </a:lnTo>
                  <a:lnTo>
                    <a:pt x="92" y="918"/>
                  </a:lnTo>
                  <a:lnTo>
                    <a:pt x="47" y="96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4" name="Freeform 57"/>
            <p:cNvSpPr>
              <a:spLocks/>
            </p:cNvSpPr>
            <p:nvPr/>
          </p:nvSpPr>
          <p:spPr bwMode="auto">
            <a:xfrm>
              <a:off x="5085" y="3718"/>
              <a:ext cx="213" cy="15"/>
            </a:xfrm>
            <a:custGeom>
              <a:avLst/>
              <a:gdLst>
                <a:gd name="T0" fmla="*/ 0 w 1279"/>
                <a:gd name="T1" fmla="*/ 0 h 102"/>
                <a:gd name="T2" fmla="*/ 0 w 1279"/>
                <a:gd name="T3" fmla="*/ 0 h 102"/>
                <a:gd name="T4" fmla="*/ 6 w 1279"/>
                <a:gd name="T5" fmla="*/ 0 h 102"/>
                <a:gd name="T6" fmla="*/ 6 w 1279"/>
                <a:gd name="T7" fmla="*/ 0 h 102"/>
                <a:gd name="T8" fmla="*/ 0 w 1279"/>
                <a:gd name="T9" fmla="*/ 0 h 102"/>
                <a:gd name="T10" fmla="*/ 0 w 1279"/>
                <a:gd name="T11" fmla="*/ 0 h 102"/>
                <a:gd name="T12" fmla="*/ 0 w 1279"/>
                <a:gd name="T13" fmla="*/ 0 h 102"/>
                <a:gd name="T14" fmla="*/ 0 w 1279"/>
                <a:gd name="T15" fmla="*/ 0 h 102"/>
                <a:gd name="T16" fmla="*/ 0 w 1279"/>
                <a:gd name="T17" fmla="*/ 0 h 102"/>
                <a:gd name="T18" fmla="*/ 0 w 1279"/>
                <a:gd name="T19" fmla="*/ 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9"/>
                <a:gd name="T31" fmla="*/ 0 h 102"/>
                <a:gd name="T32" fmla="*/ 1279 w 1279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9" h="102">
                  <a:moveTo>
                    <a:pt x="0" y="51"/>
                  </a:moveTo>
                  <a:lnTo>
                    <a:pt x="46" y="102"/>
                  </a:lnTo>
                  <a:lnTo>
                    <a:pt x="1279" y="102"/>
                  </a:lnTo>
                  <a:lnTo>
                    <a:pt x="1279" y="0"/>
                  </a:lnTo>
                  <a:lnTo>
                    <a:pt x="46" y="0"/>
                  </a:lnTo>
                  <a:lnTo>
                    <a:pt x="92" y="51"/>
                  </a:lnTo>
                  <a:lnTo>
                    <a:pt x="0" y="51"/>
                  </a:lnTo>
                  <a:lnTo>
                    <a:pt x="0" y="102"/>
                  </a:lnTo>
                  <a:lnTo>
                    <a:pt x="46" y="102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5" name="Freeform 58"/>
            <p:cNvSpPr>
              <a:spLocks/>
            </p:cNvSpPr>
            <p:nvPr/>
          </p:nvSpPr>
          <p:spPr bwMode="auto">
            <a:xfrm>
              <a:off x="5085" y="3587"/>
              <a:ext cx="16" cy="139"/>
            </a:xfrm>
            <a:custGeom>
              <a:avLst/>
              <a:gdLst>
                <a:gd name="T0" fmla="*/ 0 w 92"/>
                <a:gd name="T1" fmla="*/ 0 h 969"/>
                <a:gd name="T2" fmla="*/ 0 w 92"/>
                <a:gd name="T3" fmla="*/ 0 h 969"/>
                <a:gd name="T4" fmla="*/ 0 w 92"/>
                <a:gd name="T5" fmla="*/ 3 h 969"/>
                <a:gd name="T6" fmla="*/ 1 w 92"/>
                <a:gd name="T7" fmla="*/ 3 h 969"/>
                <a:gd name="T8" fmla="*/ 1 w 92"/>
                <a:gd name="T9" fmla="*/ 0 h 969"/>
                <a:gd name="T10" fmla="*/ 0 w 92"/>
                <a:gd name="T11" fmla="*/ 0 h 969"/>
                <a:gd name="T12" fmla="*/ 0 w 92"/>
                <a:gd name="T13" fmla="*/ 0 h 969"/>
                <a:gd name="T14" fmla="*/ 0 w 92"/>
                <a:gd name="T15" fmla="*/ 0 h 969"/>
                <a:gd name="T16" fmla="*/ 0 w 92"/>
                <a:gd name="T17" fmla="*/ 0 h 969"/>
                <a:gd name="T18" fmla="*/ 0 w 92"/>
                <a:gd name="T19" fmla="*/ 0 h 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2"/>
                <a:gd name="T31" fmla="*/ 0 h 969"/>
                <a:gd name="T32" fmla="*/ 92 w 92"/>
                <a:gd name="T33" fmla="*/ 969 h 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2" h="969">
                  <a:moveTo>
                    <a:pt x="46" y="0"/>
                  </a:moveTo>
                  <a:lnTo>
                    <a:pt x="0" y="51"/>
                  </a:lnTo>
                  <a:lnTo>
                    <a:pt x="0" y="969"/>
                  </a:lnTo>
                  <a:lnTo>
                    <a:pt x="92" y="969"/>
                  </a:lnTo>
                  <a:lnTo>
                    <a:pt x="92" y="51"/>
                  </a:lnTo>
                  <a:lnTo>
                    <a:pt x="46" y="10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316" name="Rectangle 59"/>
            <p:cNvSpPr>
              <a:spLocks noChangeArrowheads="1"/>
            </p:cNvSpPr>
            <p:nvPr/>
          </p:nvSpPr>
          <p:spPr bwMode="auto">
            <a:xfrm>
              <a:off x="3787" y="3785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0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7" name="Rectangle 60"/>
            <p:cNvSpPr>
              <a:spLocks noChangeArrowheads="1"/>
            </p:cNvSpPr>
            <p:nvPr/>
          </p:nvSpPr>
          <p:spPr bwMode="auto">
            <a:xfrm>
              <a:off x="5230" y="3764"/>
              <a:ext cx="9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vantGarde Bk BT" pitchFamily="34" charset="0"/>
                </a:rPr>
                <a:t>2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53318" name="Rectangle 61"/>
            <p:cNvSpPr>
              <a:spLocks noChangeArrowheads="1"/>
            </p:cNvSpPr>
            <p:nvPr/>
          </p:nvSpPr>
          <p:spPr bwMode="auto">
            <a:xfrm>
              <a:off x="5333" y="3746"/>
              <a:ext cx="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en-US">
                <a:latin typeface="Tahoma" pitchFamily="34" charset="0"/>
              </a:endParaRPr>
            </a:p>
          </p:txBody>
        </p:sp>
      </p:grpSp>
      <p:sp>
        <p:nvSpPr>
          <p:cNvPr id="3546174" name="Freeform 62"/>
          <p:cNvSpPr>
            <a:spLocks/>
          </p:cNvSpPr>
          <p:nvPr/>
        </p:nvSpPr>
        <p:spPr bwMode="auto">
          <a:xfrm>
            <a:off x="6608763" y="5991225"/>
            <a:ext cx="125412" cy="109538"/>
          </a:xfrm>
          <a:custGeom>
            <a:avLst/>
            <a:gdLst>
              <a:gd name="T0" fmla="*/ 2147483647 w 477"/>
              <a:gd name="T1" fmla="*/ 2147483647 h 485"/>
              <a:gd name="T2" fmla="*/ 2147483647 w 477"/>
              <a:gd name="T3" fmla="*/ 0 h 485"/>
              <a:gd name="T4" fmla="*/ 0 w 477"/>
              <a:gd name="T5" fmla="*/ 2147483647 h 485"/>
              <a:gd name="T6" fmla="*/ 2147483647 w 477"/>
              <a:gd name="T7" fmla="*/ 2147483647 h 485"/>
              <a:gd name="T8" fmla="*/ 2147483647 w 477"/>
              <a:gd name="T9" fmla="*/ 0 h 485"/>
              <a:gd name="T10" fmla="*/ 2147483647 w 477"/>
              <a:gd name="T11" fmla="*/ 2147483647 h 4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7"/>
              <a:gd name="T19" fmla="*/ 0 h 485"/>
              <a:gd name="T20" fmla="*/ 477 w 477"/>
              <a:gd name="T21" fmla="*/ 485 h 4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7" h="485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sp>
        <p:nvSpPr>
          <p:cNvPr id="3546175" name="Freeform 63"/>
          <p:cNvSpPr>
            <a:spLocks/>
          </p:cNvSpPr>
          <p:nvPr/>
        </p:nvSpPr>
        <p:spPr bwMode="auto">
          <a:xfrm>
            <a:off x="6659563" y="6091238"/>
            <a:ext cx="23812" cy="176212"/>
          </a:xfrm>
          <a:custGeom>
            <a:avLst/>
            <a:gdLst>
              <a:gd name="T0" fmla="*/ 814944465 w 92"/>
              <a:gd name="T1" fmla="*/ 2147483647 h 775"/>
              <a:gd name="T2" fmla="*/ 1595187610 w 92"/>
              <a:gd name="T3" fmla="*/ 2147483647 h 775"/>
              <a:gd name="T4" fmla="*/ 1595187610 w 92"/>
              <a:gd name="T5" fmla="*/ 0 h 775"/>
              <a:gd name="T6" fmla="*/ 0 w 92"/>
              <a:gd name="T7" fmla="*/ 0 h 775"/>
              <a:gd name="T8" fmla="*/ 0 w 92"/>
              <a:gd name="T9" fmla="*/ 2147483647 h 775"/>
              <a:gd name="T10" fmla="*/ 814944465 w 92"/>
              <a:gd name="T11" fmla="*/ 2147483647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2"/>
              <a:gd name="T19" fmla="*/ 0 h 775"/>
              <a:gd name="T20" fmla="*/ 92 w 92"/>
              <a:gd name="T21" fmla="*/ 775 h 77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2" h="775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  <a:close/>
              </a:path>
            </a:pathLst>
          </a:custGeom>
          <a:solidFill>
            <a:srgbClr val="1F1A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de-CH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 rot="-3389670">
            <a:off x="3437731" y="3626645"/>
            <a:ext cx="2625725" cy="4246562"/>
            <a:chOff x="3948" y="1525"/>
            <a:chExt cx="1654" cy="2585"/>
          </a:xfrm>
        </p:grpSpPr>
        <p:sp>
          <p:nvSpPr>
            <p:cNvPr id="53263" name="AutoShape 65"/>
            <p:cNvSpPr>
              <a:spLocks noChangeAspect="1" noChangeArrowheads="1" noTextEdit="1"/>
            </p:cNvSpPr>
            <p:nvPr/>
          </p:nvSpPr>
          <p:spPr bwMode="auto">
            <a:xfrm>
              <a:off x="3948" y="1525"/>
              <a:ext cx="1654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Freeform 66"/>
            <p:cNvSpPr>
              <a:spLocks/>
            </p:cNvSpPr>
            <p:nvPr/>
          </p:nvSpPr>
          <p:spPr bwMode="auto">
            <a:xfrm>
              <a:off x="4035" y="1532"/>
              <a:ext cx="1438" cy="1378"/>
            </a:xfrm>
            <a:custGeom>
              <a:avLst/>
              <a:gdLst>
                <a:gd name="T0" fmla="*/ 22 w 8629"/>
                <a:gd name="T1" fmla="*/ 0 h 9641"/>
                <a:gd name="T2" fmla="*/ 25 w 8629"/>
                <a:gd name="T3" fmla="*/ 0 h 9641"/>
                <a:gd name="T4" fmla="*/ 28 w 8629"/>
                <a:gd name="T5" fmla="*/ 1 h 9641"/>
                <a:gd name="T6" fmla="*/ 30 w 8629"/>
                <a:gd name="T7" fmla="*/ 2 h 9641"/>
                <a:gd name="T8" fmla="*/ 33 w 8629"/>
                <a:gd name="T9" fmla="*/ 3 h 9641"/>
                <a:gd name="T10" fmla="*/ 35 w 8629"/>
                <a:gd name="T11" fmla="*/ 5 h 9641"/>
                <a:gd name="T12" fmla="*/ 36 w 8629"/>
                <a:gd name="T13" fmla="*/ 6 h 9641"/>
                <a:gd name="T14" fmla="*/ 38 w 8629"/>
                <a:gd name="T15" fmla="*/ 8 h 9641"/>
                <a:gd name="T16" fmla="*/ 39 w 8629"/>
                <a:gd name="T17" fmla="*/ 10 h 9641"/>
                <a:gd name="T18" fmla="*/ 40 w 8629"/>
                <a:gd name="T19" fmla="*/ 12 h 9641"/>
                <a:gd name="T20" fmla="*/ 40 w 8629"/>
                <a:gd name="T21" fmla="*/ 14 h 9641"/>
                <a:gd name="T22" fmla="*/ 40 w 8629"/>
                <a:gd name="T23" fmla="*/ 16 h 9641"/>
                <a:gd name="T24" fmla="*/ 39 w 8629"/>
                <a:gd name="T25" fmla="*/ 18 h 9641"/>
                <a:gd name="T26" fmla="*/ 38 w 8629"/>
                <a:gd name="T27" fmla="*/ 20 h 9641"/>
                <a:gd name="T28" fmla="*/ 36 w 8629"/>
                <a:gd name="T29" fmla="*/ 22 h 9641"/>
                <a:gd name="T30" fmla="*/ 35 w 8629"/>
                <a:gd name="T31" fmla="*/ 24 h 9641"/>
                <a:gd name="T32" fmla="*/ 33 w 8629"/>
                <a:gd name="T33" fmla="*/ 25 h 9641"/>
                <a:gd name="T34" fmla="*/ 30 w 8629"/>
                <a:gd name="T35" fmla="*/ 26 h 9641"/>
                <a:gd name="T36" fmla="*/ 28 w 8629"/>
                <a:gd name="T37" fmla="*/ 27 h 9641"/>
                <a:gd name="T38" fmla="*/ 25 w 8629"/>
                <a:gd name="T39" fmla="*/ 28 h 9641"/>
                <a:gd name="T40" fmla="*/ 22 w 8629"/>
                <a:gd name="T41" fmla="*/ 28 h 9641"/>
                <a:gd name="T42" fmla="*/ 19 w 8629"/>
                <a:gd name="T43" fmla="*/ 28 h 9641"/>
                <a:gd name="T44" fmla="*/ 16 w 8629"/>
                <a:gd name="T45" fmla="*/ 28 h 9641"/>
                <a:gd name="T46" fmla="*/ 13 w 8629"/>
                <a:gd name="T47" fmla="*/ 27 h 9641"/>
                <a:gd name="T48" fmla="*/ 10 w 8629"/>
                <a:gd name="T49" fmla="*/ 26 h 9641"/>
                <a:gd name="T50" fmla="*/ 8 w 8629"/>
                <a:gd name="T51" fmla="*/ 25 h 9641"/>
                <a:gd name="T52" fmla="*/ 6 w 8629"/>
                <a:gd name="T53" fmla="*/ 24 h 9641"/>
                <a:gd name="T54" fmla="*/ 4 w 8629"/>
                <a:gd name="T55" fmla="*/ 22 h 9641"/>
                <a:gd name="T56" fmla="*/ 2 w 8629"/>
                <a:gd name="T57" fmla="*/ 21 h 9641"/>
                <a:gd name="T58" fmla="*/ 1 w 8629"/>
                <a:gd name="T59" fmla="*/ 19 h 9641"/>
                <a:gd name="T60" fmla="*/ 0 w 8629"/>
                <a:gd name="T61" fmla="*/ 17 h 9641"/>
                <a:gd name="T62" fmla="*/ 0 w 8629"/>
                <a:gd name="T63" fmla="*/ 15 h 9641"/>
                <a:gd name="T64" fmla="*/ 0 w 8629"/>
                <a:gd name="T65" fmla="*/ 13 h 9641"/>
                <a:gd name="T66" fmla="*/ 1 w 8629"/>
                <a:gd name="T67" fmla="*/ 11 h 9641"/>
                <a:gd name="T68" fmla="*/ 1 w 8629"/>
                <a:gd name="T69" fmla="*/ 9 h 9641"/>
                <a:gd name="T70" fmla="*/ 3 w 8629"/>
                <a:gd name="T71" fmla="*/ 7 h 9641"/>
                <a:gd name="T72" fmla="*/ 4 w 8629"/>
                <a:gd name="T73" fmla="*/ 5 h 9641"/>
                <a:gd name="T74" fmla="*/ 6 w 8629"/>
                <a:gd name="T75" fmla="*/ 4 h 9641"/>
                <a:gd name="T76" fmla="*/ 9 w 8629"/>
                <a:gd name="T77" fmla="*/ 2 h 9641"/>
                <a:gd name="T78" fmla="*/ 11 w 8629"/>
                <a:gd name="T79" fmla="*/ 1 h 9641"/>
                <a:gd name="T80" fmla="*/ 14 w 8629"/>
                <a:gd name="T81" fmla="*/ 1 h 9641"/>
                <a:gd name="T82" fmla="*/ 17 w 8629"/>
                <a:gd name="T83" fmla="*/ 0 h 9641"/>
                <a:gd name="T84" fmla="*/ 20 w 8629"/>
                <a:gd name="T85" fmla="*/ 0 h 96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29"/>
                <a:gd name="T130" fmla="*/ 0 h 9641"/>
                <a:gd name="T131" fmla="*/ 8629 w 8629"/>
                <a:gd name="T132" fmla="*/ 9641 h 96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29" h="9641">
                  <a:moveTo>
                    <a:pt x="4314" y="0"/>
                  </a:moveTo>
                  <a:lnTo>
                    <a:pt x="4536" y="7"/>
                  </a:lnTo>
                  <a:lnTo>
                    <a:pt x="4754" y="25"/>
                  </a:lnTo>
                  <a:lnTo>
                    <a:pt x="4970" y="55"/>
                  </a:lnTo>
                  <a:lnTo>
                    <a:pt x="5182" y="98"/>
                  </a:lnTo>
                  <a:lnTo>
                    <a:pt x="5390" y="153"/>
                  </a:lnTo>
                  <a:lnTo>
                    <a:pt x="5594" y="217"/>
                  </a:lnTo>
                  <a:lnTo>
                    <a:pt x="5795" y="293"/>
                  </a:lnTo>
                  <a:lnTo>
                    <a:pt x="5991" y="380"/>
                  </a:lnTo>
                  <a:lnTo>
                    <a:pt x="6181" y="477"/>
                  </a:lnTo>
                  <a:lnTo>
                    <a:pt x="6368" y="583"/>
                  </a:lnTo>
                  <a:lnTo>
                    <a:pt x="6549" y="700"/>
                  </a:lnTo>
                  <a:lnTo>
                    <a:pt x="6724" y="825"/>
                  </a:lnTo>
                  <a:lnTo>
                    <a:pt x="6893" y="960"/>
                  </a:lnTo>
                  <a:lnTo>
                    <a:pt x="7056" y="1104"/>
                  </a:lnTo>
                  <a:lnTo>
                    <a:pt x="7213" y="1255"/>
                  </a:lnTo>
                  <a:lnTo>
                    <a:pt x="7363" y="1415"/>
                  </a:lnTo>
                  <a:lnTo>
                    <a:pt x="7505" y="1582"/>
                  </a:lnTo>
                  <a:lnTo>
                    <a:pt x="7641" y="1757"/>
                  </a:lnTo>
                  <a:lnTo>
                    <a:pt x="7769" y="1939"/>
                  </a:lnTo>
                  <a:lnTo>
                    <a:pt x="7890" y="2128"/>
                  </a:lnTo>
                  <a:lnTo>
                    <a:pt x="8002" y="2324"/>
                  </a:lnTo>
                  <a:lnTo>
                    <a:pt x="8106" y="2526"/>
                  </a:lnTo>
                  <a:lnTo>
                    <a:pt x="8202" y="2733"/>
                  </a:lnTo>
                  <a:lnTo>
                    <a:pt x="8289" y="2947"/>
                  </a:lnTo>
                  <a:lnTo>
                    <a:pt x="8366" y="3167"/>
                  </a:lnTo>
                  <a:lnTo>
                    <a:pt x="8433" y="3389"/>
                  </a:lnTo>
                  <a:lnTo>
                    <a:pt x="8492" y="3618"/>
                  </a:lnTo>
                  <a:lnTo>
                    <a:pt x="8541" y="3851"/>
                  </a:lnTo>
                  <a:lnTo>
                    <a:pt x="8578" y="4088"/>
                  </a:lnTo>
                  <a:lnTo>
                    <a:pt x="8606" y="4329"/>
                  </a:lnTo>
                  <a:lnTo>
                    <a:pt x="8623" y="4573"/>
                  </a:lnTo>
                  <a:lnTo>
                    <a:pt x="8629" y="4820"/>
                  </a:lnTo>
                  <a:lnTo>
                    <a:pt x="8623" y="5068"/>
                  </a:lnTo>
                  <a:lnTo>
                    <a:pt x="8606" y="5312"/>
                  </a:lnTo>
                  <a:lnTo>
                    <a:pt x="8578" y="5553"/>
                  </a:lnTo>
                  <a:lnTo>
                    <a:pt x="8541" y="5790"/>
                  </a:lnTo>
                  <a:lnTo>
                    <a:pt x="8492" y="6023"/>
                  </a:lnTo>
                  <a:lnTo>
                    <a:pt x="8433" y="6252"/>
                  </a:lnTo>
                  <a:lnTo>
                    <a:pt x="8366" y="6475"/>
                  </a:lnTo>
                  <a:lnTo>
                    <a:pt x="8289" y="6694"/>
                  </a:lnTo>
                  <a:lnTo>
                    <a:pt x="8202" y="6908"/>
                  </a:lnTo>
                  <a:lnTo>
                    <a:pt x="8106" y="7115"/>
                  </a:lnTo>
                  <a:lnTo>
                    <a:pt x="8002" y="7317"/>
                  </a:lnTo>
                  <a:lnTo>
                    <a:pt x="7890" y="7513"/>
                  </a:lnTo>
                  <a:lnTo>
                    <a:pt x="7769" y="7702"/>
                  </a:lnTo>
                  <a:lnTo>
                    <a:pt x="7641" y="7884"/>
                  </a:lnTo>
                  <a:lnTo>
                    <a:pt x="7505" y="8059"/>
                  </a:lnTo>
                  <a:lnTo>
                    <a:pt x="7363" y="8226"/>
                  </a:lnTo>
                  <a:lnTo>
                    <a:pt x="7213" y="8386"/>
                  </a:lnTo>
                  <a:lnTo>
                    <a:pt x="7056" y="8537"/>
                  </a:lnTo>
                  <a:lnTo>
                    <a:pt x="6893" y="8681"/>
                  </a:lnTo>
                  <a:lnTo>
                    <a:pt x="6724" y="8816"/>
                  </a:lnTo>
                  <a:lnTo>
                    <a:pt x="6549" y="8941"/>
                  </a:lnTo>
                  <a:lnTo>
                    <a:pt x="6368" y="9058"/>
                  </a:lnTo>
                  <a:lnTo>
                    <a:pt x="6181" y="9164"/>
                  </a:lnTo>
                  <a:lnTo>
                    <a:pt x="5991" y="9261"/>
                  </a:lnTo>
                  <a:lnTo>
                    <a:pt x="5795" y="9348"/>
                  </a:lnTo>
                  <a:lnTo>
                    <a:pt x="5594" y="9424"/>
                  </a:lnTo>
                  <a:lnTo>
                    <a:pt x="5390" y="9488"/>
                  </a:lnTo>
                  <a:lnTo>
                    <a:pt x="5182" y="9543"/>
                  </a:lnTo>
                  <a:lnTo>
                    <a:pt x="4970" y="9586"/>
                  </a:lnTo>
                  <a:lnTo>
                    <a:pt x="4754" y="9616"/>
                  </a:lnTo>
                  <a:lnTo>
                    <a:pt x="4536" y="9634"/>
                  </a:lnTo>
                  <a:lnTo>
                    <a:pt x="4314" y="9641"/>
                  </a:lnTo>
                  <a:lnTo>
                    <a:pt x="4093" y="9634"/>
                  </a:lnTo>
                  <a:lnTo>
                    <a:pt x="3875" y="9616"/>
                  </a:lnTo>
                  <a:lnTo>
                    <a:pt x="3659" y="9586"/>
                  </a:lnTo>
                  <a:lnTo>
                    <a:pt x="3447" y="9543"/>
                  </a:lnTo>
                  <a:lnTo>
                    <a:pt x="3238" y="9488"/>
                  </a:lnTo>
                  <a:lnTo>
                    <a:pt x="3034" y="9424"/>
                  </a:lnTo>
                  <a:lnTo>
                    <a:pt x="2833" y="9348"/>
                  </a:lnTo>
                  <a:lnTo>
                    <a:pt x="2638" y="9261"/>
                  </a:lnTo>
                  <a:lnTo>
                    <a:pt x="2447" y="9164"/>
                  </a:lnTo>
                  <a:lnTo>
                    <a:pt x="2260" y="9058"/>
                  </a:lnTo>
                  <a:lnTo>
                    <a:pt x="2080" y="8941"/>
                  </a:lnTo>
                  <a:lnTo>
                    <a:pt x="1905" y="8816"/>
                  </a:lnTo>
                  <a:lnTo>
                    <a:pt x="1736" y="8681"/>
                  </a:lnTo>
                  <a:lnTo>
                    <a:pt x="1573" y="8537"/>
                  </a:lnTo>
                  <a:lnTo>
                    <a:pt x="1416" y="8386"/>
                  </a:lnTo>
                  <a:lnTo>
                    <a:pt x="1266" y="8226"/>
                  </a:lnTo>
                  <a:lnTo>
                    <a:pt x="1124" y="8059"/>
                  </a:lnTo>
                  <a:lnTo>
                    <a:pt x="987" y="7884"/>
                  </a:lnTo>
                  <a:lnTo>
                    <a:pt x="860" y="7702"/>
                  </a:lnTo>
                  <a:lnTo>
                    <a:pt x="739" y="7513"/>
                  </a:lnTo>
                  <a:lnTo>
                    <a:pt x="627" y="7317"/>
                  </a:lnTo>
                  <a:lnTo>
                    <a:pt x="523" y="7115"/>
                  </a:lnTo>
                  <a:lnTo>
                    <a:pt x="426" y="6908"/>
                  </a:lnTo>
                  <a:lnTo>
                    <a:pt x="340" y="6694"/>
                  </a:lnTo>
                  <a:lnTo>
                    <a:pt x="262" y="6475"/>
                  </a:lnTo>
                  <a:lnTo>
                    <a:pt x="195" y="6252"/>
                  </a:lnTo>
                  <a:lnTo>
                    <a:pt x="137" y="6023"/>
                  </a:lnTo>
                  <a:lnTo>
                    <a:pt x="88" y="5790"/>
                  </a:lnTo>
                  <a:lnTo>
                    <a:pt x="50" y="5553"/>
                  </a:lnTo>
                  <a:lnTo>
                    <a:pt x="23" y="5312"/>
                  </a:lnTo>
                  <a:lnTo>
                    <a:pt x="6" y="5068"/>
                  </a:lnTo>
                  <a:lnTo>
                    <a:pt x="0" y="4820"/>
                  </a:lnTo>
                  <a:lnTo>
                    <a:pt x="6" y="4573"/>
                  </a:lnTo>
                  <a:lnTo>
                    <a:pt x="23" y="4329"/>
                  </a:lnTo>
                  <a:lnTo>
                    <a:pt x="50" y="4088"/>
                  </a:lnTo>
                  <a:lnTo>
                    <a:pt x="88" y="3851"/>
                  </a:lnTo>
                  <a:lnTo>
                    <a:pt x="137" y="3618"/>
                  </a:lnTo>
                  <a:lnTo>
                    <a:pt x="195" y="3389"/>
                  </a:lnTo>
                  <a:lnTo>
                    <a:pt x="262" y="3167"/>
                  </a:lnTo>
                  <a:lnTo>
                    <a:pt x="340" y="2947"/>
                  </a:lnTo>
                  <a:lnTo>
                    <a:pt x="426" y="2733"/>
                  </a:lnTo>
                  <a:lnTo>
                    <a:pt x="523" y="2526"/>
                  </a:lnTo>
                  <a:lnTo>
                    <a:pt x="627" y="2324"/>
                  </a:lnTo>
                  <a:lnTo>
                    <a:pt x="739" y="2128"/>
                  </a:lnTo>
                  <a:lnTo>
                    <a:pt x="860" y="1939"/>
                  </a:lnTo>
                  <a:lnTo>
                    <a:pt x="987" y="1757"/>
                  </a:lnTo>
                  <a:lnTo>
                    <a:pt x="1124" y="1582"/>
                  </a:lnTo>
                  <a:lnTo>
                    <a:pt x="1266" y="1415"/>
                  </a:lnTo>
                  <a:lnTo>
                    <a:pt x="1416" y="1255"/>
                  </a:lnTo>
                  <a:lnTo>
                    <a:pt x="1573" y="1104"/>
                  </a:lnTo>
                  <a:lnTo>
                    <a:pt x="1736" y="960"/>
                  </a:lnTo>
                  <a:lnTo>
                    <a:pt x="1905" y="825"/>
                  </a:lnTo>
                  <a:lnTo>
                    <a:pt x="2080" y="700"/>
                  </a:lnTo>
                  <a:lnTo>
                    <a:pt x="2260" y="583"/>
                  </a:lnTo>
                  <a:lnTo>
                    <a:pt x="2447" y="477"/>
                  </a:lnTo>
                  <a:lnTo>
                    <a:pt x="2638" y="380"/>
                  </a:lnTo>
                  <a:lnTo>
                    <a:pt x="2833" y="293"/>
                  </a:lnTo>
                  <a:lnTo>
                    <a:pt x="3034" y="217"/>
                  </a:lnTo>
                  <a:lnTo>
                    <a:pt x="3238" y="153"/>
                  </a:lnTo>
                  <a:lnTo>
                    <a:pt x="3447" y="98"/>
                  </a:lnTo>
                  <a:lnTo>
                    <a:pt x="3659" y="55"/>
                  </a:lnTo>
                  <a:lnTo>
                    <a:pt x="3875" y="25"/>
                  </a:lnTo>
                  <a:lnTo>
                    <a:pt x="4093" y="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5" name="Freeform 67"/>
            <p:cNvSpPr>
              <a:spLocks/>
            </p:cNvSpPr>
            <p:nvPr/>
          </p:nvSpPr>
          <p:spPr bwMode="auto">
            <a:xfrm>
              <a:off x="4754" y="1525"/>
              <a:ext cx="727" cy="696"/>
            </a:xfrm>
            <a:custGeom>
              <a:avLst/>
              <a:gdLst>
                <a:gd name="T0" fmla="*/ 20 w 4360"/>
                <a:gd name="T1" fmla="*/ 14 h 4871"/>
                <a:gd name="T2" fmla="*/ 20 w 4360"/>
                <a:gd name="T3" fmla="*/ 13 h 4871"/>
                <a:gd name="T4" fmla="*/ 20 w 4360"/>
                <a:gd name="T5" fmla="*/ 12 h 4871"/>
                <a:gd name="T6" fmla="*/ 20 w 4360"/>
                <a:gd name="T7" fmla="*/ 11 h 4871"/>
                <a:gd name="T8" fmla="*/ 19 w 4360"/>
                <a:gd name="T9" fmla="*/ 10 h 4871"/>
                <a:gd name="T10" fmla="*/ 19 w 4360"/>
                <a:gd name="T11" fmla="*/ 9 h 4871"/>
                <a:gd name="T12" fmla="*/ 19 w 4360"/>
                <a:gd name="T13" fmla="*/ 9 h 4871"/>
                <a:gd name="T14" fmla="*/ 18 w 4360"/>
                <a:gd name="T15" fmla="*/ 8 h 4871"/>
                <a:gd name="T16" fmla="*/ 17 w 4360"/>
                <a:gd name="T17" fmla="*/ 7 h 4871"/>
                <a:gd name="T18" fmla="*/ 17 w 4360"/>
                <a:gd name="T19" fmla="*/ 6 h 4871"/>
                <a:gd name="T20" fmla="*/ 16 w 4360"/>
                <a:gd name="T21" fmla="*/ 6 h 4871"/>
                <a:gd name="T22" fmla="*/ 15 w 4360"/>
                <a:gd name="T23" fmla="*/ 5 h 4871"/>
                <a:gd name="T24" fmla="*/ 15 w 4360"/>
                <a:gd name="T25" fmla="*/ 4 h 4871"/>
                <a:gd name="T26" fmla="*/ 14 w 4360"/>
                <a:gd name="T27" fmla="*/ 4 h 4871"/>
                <a:gd name="T28" fmla="*/ 13 w 4360"/>
                <a:gd name="T29" fmla="*/ 3 h 4871"/>
                <a:gd name="T30" fmla="*/ 12 w 4360"/>
                <a:gd name="T31" fmla="*/ 3 h 4871"/>
                <a:gd name="T32" fmla="*/ 11 w 4360"/>
                <a:gd name="T33" fmla="*/ 2 h 4871"/>
                <a:gd name="T34" fmla="*/ 10 w 4360"/>
                <a:gd name="T35" fmla="*/ 2 h 4871"/>
                <a:gd name="T36" fmla="*/ 9 w 4360"/>
                <a:gd name="T37" fmla="*/ 1 h 4871"/>
                <a:gd name="T38" fmla="*/ 7 w 4360"/>
                <a:gd name="T39" fmla="*/ 1 h 4871"/>
                <a:gd name="T40" fmla="*/ 6 w 4360"/>
                <a:gd name="T41" fmla="*/ 1 h 4871"/>
                <a:gd name="T42" fmla="*/ 5 w 4360"/>
                <a:gd name="T43" fmla="*/ 0 h 4871"/>
                <a:gd name="T44" fmla="*/ 4 w 4360"/>
                <a:gd name="T45" fmla="*/ 0 h 4871"/>
                <a:gd name="T46" fmla="*/ 3 w 4360"/>
                <a:gd name="T47" fmla="*/ 0 h 4871"/>
                <a:gd name="T48" fmla="*/ 1 w 4360"/>
                <a:gd name="T49" fmla="*/ 0 h 4871"/>
                <a:gd name="T50" fmla="*/ 0 w 4360"/>
                <a:gd name="T51" fmla="*/ 0 h 4871"/>
                <a:gd name="T52" fmla="*/ 1 w 4360"/>
                <a:gd name="T53" fmla="*/ 0 h 4871"/>
                <a:gd name="T54" fmla="*/ 2 w 4360"/>
                <a:gd name="T55" fmla="*/ 0 h 4871"/>
                <a:gd name="T56" fmla="*/ 4 w 4360"/>
                <a:gd name="T57" fmla="*/ 1 h 4871"/>
                <a:gd name="T58" fmla="*/ 5 w 4360"/>
                <a:gd name="T59" fmla="*/ 1 h 4871"/>
                <a:gd name="T60" fmla="*/ 6 w 4360"/>
                <a:gd name="T61" fmla="*/ 1 h 4871"/>
                <a:gd name="T62" fmla="*/ 7 w 4360"/>
                <a:gd name="T63" fmla="*/ 1 h 4871"/>
                <a:gd name="T64" fmla="*/ 8 w 4360"/>
                <a:gd name="T65" fmla="*/ 2 h 4871"/>
                <a:gd name="T66" fmla="*/ 9 w 4360"/>
                <a:gd name="T67" fmla="*/ 2 h 4871"/>
                <a:gd name="T68" fmla="*/ 10 w 4360"/>
                <a:gd name="T69" fmla="*/ 2 h 4871"/>
                <a:gd name="T70" fmla="*/ 11 w 4360"/>
                <a:gd name="T71" fmla="*/ 3 h 4871"/>
                <a:gd name="T72" fmla="*/ 12 w 4360"/>
                <a:gd name="T73" fmla="*/ 3 h 4871"/>
                <a:gd name="T74" fmla="*/ 13 w 4360"/>
                <a:gd name="T75" fmla="*/ 4 h 4871"/>
                <a:gd name="T76" fmla="*/ 14 w 4360"/>
                <a:gd name="T77" fmla="*/ 4 h 4871"/>
                <a:gd name="T78" fmla="*/ 15 w 4360"/>
                <a:gd name="T79" fmla="*/ 5 h 4871"/>
                <a:gd name="T80" fmla="*/ 16 w 4360"/>
                <a:gd name="T81" fmla="*/ 6 h 4871"/>
                <a:gd name="T82" fmla="*/ 16 w 4360"/>
                <a:gd name="T83" fmla="*/ 6 h 4871"/>
                <a:gd name="T84" fmla="*/ 17 w 4360"/>
                <a:gd name="T85" fmla="*/ 7 h 4871"/>
                <a:gd name="T86" fmla="*/ 18 w 4360"/>
                <a:gd name="T87" fmla="*/ 8 h 4871"/>
                <a:gd name="T88" fmla="*/ 18 w 4360"/>
                <a:gd name="T89" fmla="*/ 8 h 4871"/>
                <a:gd name="T90" fmla="*/ 19 w 4360"/>
                <a:gd name="T91" fmla="*/ 9 h 4871"/>
                <a:gd name="T92" fmla="*/ 19 w 4360"/>
                <a:gd name="T93" fmla="*/ 10 h 4871"/>
                <a:gd name="T94" fmla="*/ 19 w 4360"/>
                <a:gd name="T95" fmla="*/ 11 h 4871"/>
                <a:gd name="T96" fmla="*/ 20 w 4360"/>
                <a:gd name="T97" fmla="*/ 12 h 4871"/>
                <a:gd name="T98" fmla="*/ 20 w 4360"/>
                <a:gd name="T99" fmla="*/ 13 h 4871"/>
                <a:gd name="T100" fmla="*/ 20 w 4360"/>
                <a:gd name="T101" fmla="*/ 13 h 4871"/>
                <a:gd name="T102" fmla="*/ 20 w 4360"/>
                <a:gd name="T103" fmla="*/ 14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1"/>
                <a:gd name="T158" fmla="*/ 4360 w 4360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1">
                  <a:moveTo>
                    <a:pt x="4360" y="4871"/>
                  </a:moveTo>
                  <a:lnTo>
                    <a:pt x="4360" y="4871"/>
                  </a:lnTo>
                  <a:lnTo>
                    <a:pt x="4359" y="4809"/>
                  </a:lnTo>
                  <a:lnTo>
                    <a:pt x="4358" y="4747"/>
                  </a:lnTo>
                  <a:lnTo>
                    <a:pt x="4356" y="4684"/>
                  </a:lnTo>
                  <a:lnTo>
                    <a:pt x="4354" y="4621"/>
                  </a:lnTo>
                  <a:lnTo>
                    <a:pt x="4351" y="4560"/>
                  </a:lnTo>
                  <a:lnTo>
                    <a:pt x="4347" y="4498"/>
                  </a:lnTo>
                  <a:lnTo>
                    <a:pt x="4343" y="4437"/>
                  </a:lnTo>
                  <a:lnTo>
                    <a:pt x="4337" y="4374"/>
                  </a:lnTo>
                  <a:lnTo>
                    <a:pt x="4332" y="4313"/>
                  </a:lnTo>
                  <a:lnTo>
                    <a:pt x="4325" y="4252"/>
                  </a:lnTo>
                  <a:lnTo>
                    <a:pt x="4318" y="4192"/>
                  </a:lnTo>
                  <a:lnTo>
                    <a:pt x="4310" y="4131"/>
                  </a:lnTo>
                  <a:lnTo>
                    <a:pt x="4301" y="4071"/>
                  </a:lnTo>
                  <a:lnTo>
                    <a:pt x="4291" y="4011"/>
                  </a:lnTo>
                  <a:lnTo>
                    <a:pt x="4281" y="3951"/>
                  </a:lnTo>
                  <a:lnTo>
                    <a:pt x="4271" y="3892"/>
                  </a:lnTo>
                  <a:lnTo>
                    <a:pt x="4260" y="3833"/>
                  </a:lnTo>
                  <a:lnTo>
                    <a:pt x="4248" y="3774"/>
                  </a:lnTo>
                  <a:lnTo>
                    <a:pt x="4236" y="3715"/>
                  </a:lnTo>
                  <a:lnTo>
                    <a:pt x="4223" y="3656"/>
                  </a:lnTo>
                  <a:lnTo>
                    <a:pt x="4208" y="3599"/>
                  </a:lnTo>
                  <a:lnTo>
                    <a:pt x="4194" y="3541"/>
                  </a:lnTo>
                  <a:lnTo>
                    <a:pt x="4179" y="3483"/>
                  </a:lnTo>
                  <a:lnTo>
                    <a:pt x="4163" y="3426"/>
                  </a:lnTo>
                  <a:lnTo>
                    <a:pt x="4147" y="3369"/>
                  </a:lnTo>
                  <a:lnTo>
                    <a:pt x="4131" y="3311"/>
                  </a:lnTo>
                  <a:lnTo>
                    <a:pt x="4112" y="3256"/>
                  </a:lnTo>
                  <a:lnTo>
                    <a:pt x="4095" y="3199"/>
                  </a:lnTo>
                  <a:lnTo>
                    <a:pt x="4076" y="3144"/>
                  </a:lnTo>
                  <a:lnTo>
                    <a:pt x="4057" y="3089"/>
                  </a:lnTo>
                  <a:lnTo>
                    <a:pt x="4036" y="3033"/>
                  </a:lnTo>
                  <a:lnTo>
                    <a:pt x="4016" y="2979"/>
                  </a:lnTo>
                  <a:lnTo>
                    <a:pt x="3995" y="2923"/>
                  </a:lnTo>
                  <a:lnTo>
                    <a:pt x="3974" y="2870"/>
                  </a:lnTo>
                  <a:lnTo>
                    <a:pt x="3951" y="2816"/>
                  </a:lnTo>
                  <a:lnTo>
                    <a:pt x="3929" y="2763"/>
                  </a:lnTo>
                  <a:lnTo>
                    <a:pt x="3906" y="2710"/>
                  </a:lnTo>
                  <a:lnTo>
                    <a:pt x="3882" y="2657"/>
                  </a:lnTo>
                  <a:lnTo>
                    <a:pt x="3857" y="2605"/>
                  </a:lnTo>
                  <a:lnTo>
                    <a:pt x="3832" y="2553"/>
                  </a:lnTo>
                  <a:lnTo>
                    <a:pt x="3807" y="2502"/>
                  </a:lnTo>
                  <a:lnTo>
                    <a:pt x="3780" y="2450"/>
                  </a:lnTo>
                  <a:lnTo>
                    <a:pt x="3754" y="2399"/>
                  </a:lnTo>
                  <a:lnTo>
                    <a:pt x="3727" y="2349"/>
                  </a:lnTo>
                  <a:lnTo>
                    <a:pt x="3699" y="2299"/>
                  </a:lnTo>
                  <a:lnTo>
                    <a:pt x="3671" y="2249"/>
                  </a:lnTo>
                  <a:lnTo>
                    <a:pt x="3643" y="2200"/>
                  </a:lnTo>
                  <a:lnTo>
                    <a:pt x="3613" y="2151"/>
                  </a:lnTo>
                  <a:lnTo>
                    <a:pt x="3584" y="2102"/>
                  </a:lnTo>
                  <a:lnTo>
                    <a:pt x="3554" y="2055"/>
                  </a:lnTo>
                  <a:lnTo>
                    <a:pt x="3523" y="2007"/>
                  </a:lnTo>
                  <a:lnTo>
                    <a:pt x="3492" y="1960"/>
                  </a:lnTo>
                  <a:lnTo>
                    <a:pt x="3461" y="1914"/>
                  </a:lnTo>
                  <a:lnTo>
                    <a:pt x="3428" y="1867"/>
                  </a:lnTo>
                  <a:lnTo>
                    <a:pt x="3396" y="1821"/>
                  </a:lnTo>
                  <a:lnTo>
                    <a:pt x="3362" y="1776"/>
                  </a:lnTo>
                  <a:lnTo>
                    <a:pt x="3329" y="1731"/>
                  </a:lnTo>
                  <a:lnTo>
                    <a:pt x="3295" y="1686"/>
                  </a:lnTo>
                  <a:lnTo>
                    <a:pt x="3260" y="1642"/>
                  </a:lnTo>
                  <a:lnTo>
                    <a:pt x="3225" y="1599"/>
                  </a:lnTo>
                  <a:lnTo>
                    <a:pt x="3189" y="1556"/>
                  </a:lnTo>
                  <a:lnTo>
                    <a:pt x="3154" y="1513"/>
                  </a:lnTo>
                  <a:lnTo>
                    <a:pt x="3117" y="1471"/>
                  </a:lnTo>
                  <a:lnTo>
                    <a:pt x="3081" y="1430"/>
                  </a:lnTo>
                  <a:lnTo>
                    <a:pt x="3044" y="1389"/>
                  </a:lnTo>
                  <a:lnTo>
                    <a:pt x="3006" y="1348"/>
                  </a:lnTo>
                  <a:lnTo>
                    <a:pt x="2968" y="1307"/>
                  </a:lnTo>
                  <a:lnTo>
                    <a:pt x="2929" y="1268"/>
                  </a:lnTo>
                  <a:lnTo>
                    <a:pt x="2890" y="1229"/>
                  </a:lnTo>
                  <a:lnTo>
                    <a:pt x="2851" y="1191"/>
                  </a:lnTo>
                  <a:lnTo>
                    <a:pt x="2811" y="1152"/>
                  </a:lnTo>
                  <a:lnTo>
                    <a:pt x="2771" y="1115"/>
                  </a:lnTo>
                  <a:lnTo>
                    <a:pt x="2730" y="1078"/>
                  </a:lnTo>
                  <a:lnTo>
                    <a:pt x="2689" y="1042"/>
                  </a:lnTo>
                  <a:lnTo>
                    <a:pt x="2648" y="1005"/>
                  </a:lnTo>
                  <a:lnTo>
                    <a:pt x="2606" y="970"/>
                  </a:lnTo>
                  <a:lnTo>
                    <a:pt x="2564" y="935"/>
                  </a:lnTo>
                  <a:lnTo>
                    <a:pt x="2521" y="901"/>
                  </a:lnTo>
                  <a:lnTo>
                    <a:pt x="2479" y="867"/>
                  </a:lnTo>
                  <a:lnTo>
                    <a:pt x="2435" y="834"/>
                  </a:lnTo>
                  <a:lnTo>
                    <a:pt x="2392" y="802"/>
                  </a:lnTo>
                  <a:lnTo>
                    <a:pt x="2347" y="769"/>
                  </a:lnTo>
                  <a:lnTo>
                    <a:pt x="2303" y="737"/>
                  </a:lnTo>
                  <a:lnTo>
                    <a:pt x="2258" y="707"/>
                  </a:lnTo>
                  <a:lnTo>
                    <a:pt x="2213" y="676"/>
                  </a:lnTo>
                  <a:lnTo>
                    <a:pt x="2167" y="647"/>
                  </a:lnTo>
                  <a:lnTo>
                    <a:pt x="2121" y="619"/>
                  </a:lnTo>
                  <a:lnTo>
                    <a:pt x="2076" y="589"/>
                  </a:lnTo>
                  <a:lnTo>
                    <a:pt x="2029" y="562"/>
                  </a:lnTo>
                  <a:lnTo>
                    <a:pt x="1982" y="535"/>
                  </a:lnTo>
                  <a:lnTo>
                    <a:pt x="1935" y="508"/>
                  </a:lnTo>
                  <a:lnTo>
                    <a:pt x="1888" y="482"/>
                  </a:lnTo>
                  <a:lnTo>
                    <a:pt x="1840" y="457"/>
                  </a:lnTo>
                  <a:lnTo>
                    <a:pt x="1791" y="432"/>
                  </a:lnTo>
                  <a:lnTo>
                    <a:pt x="1743" y="407"/>
                  </a:lnTo>
                  <a:lnTo>
                    <a:pt x="1694" y="385"/>
                  </a:lnTo>
                  <a:lnTo>
                    <a:pt x="1646" y="361"/>
                  </a:lnTo>
                  <a:lnTo>
                    <a:pt x="1596" y="339"/>
                  </a:lnTo>
                  <a:lnTo>
                    <a:pt x="1547" y="318"/>
                  </a:lnTo>
                  <a:lnTo>
                    <a:pt x="1497" y="296"/>
                  </a:lnTo>
                  <a:lnTo>
                    <a:pt x="1446" y="276"/>
                  </a:lnTo>
                  <a:lnTo>
                    <a:pt x="1396" y="257"/>
                  </a:lnTo>
                  <a:lnTo>
                    <a:pt x="1345" y="237"/>
                  </a:lnTo>
                  <a:lnTo>
                    <a:pt x="1295" y="219"/>
                  </a:lnTo>
                  <a:lnTo>
                    <a:pt x="1243" y="202"/>
                  </a:lnTo>
                  <a:lnTo>
                    <a:pt x="1191" y="185"/>
                  </a:lnTo>
                  <a:lnTo>
                    <a:pt x="1140" y="170"/>
                  </a:lnTo>
                  <a:lnTo>
                    <a:pt x="1088" y="154"/>
                  </a:lnTo>
                  <a:lnTo>
                    <a:pt x="1035" y="139"/>
                  </a:lnTo>
                  <a:lnTo>
                    <a:pt x="983" y="126"/>
                  </a:lnTo>
                  <a:lnTo>
                    <a:pt x="930" y="112"/>
                  </a:lnTo>
                  <a:lnTo>
                    <a:pt x="877" y="100"/>
                  </a:lnTo>
                  <a:lnTo>
                    <a:pt x="824" y="87"/>
                  </a:lnTo>
                  <a:lnTo>
                    <a:pt x="770" y="77"/>
                  </a:lnTo>
                  <a:lnTo>
                    <a:pt x="717" y="66"/>
                  </a:lnTo>
                  <a:lnTo>
                    <a:pt x="663" y="57"/>
                  </a:lnTo>
                  <a:lnTo>
                    <a:pt x="608" y="47"/>
                  </a:lnTo>
                  <a:lnTo>
                    <a:pt x="555" y="40"/>
                  </a:lnTo>
                  <a:lnTo>
                    <a:pt x="500" y="32"/>
                  </a:lnTo>
                  <a:lnTo>
                    <a:pt x="444" y="25"/>
                  </a:lnTo>
                  <a:lnTo>
                    <a:pt x="390" y="19"/>
                  </a:lnTo>
                  <a:lnTo>
                    <a:pt x="335" y="15"/>
                  </a:lnTo>
                  <a:lnTo>
                    <a:pt x="279" y="10"/>
                  </a:lnTo>
                  <a:lnTo>
                    <a:pt x="224" y="7"/>
                  </a:lnTo>
                  <a:lnTo>
                    <a:pt x="168" y="3"/>
                  </a:lnTo>
                  <a:lnTo>
                    <a:pt x="112" y="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56" y="103"/>
                  </a:lnTo>
                  <a:lnTo>
                    <a:pt x="110" y="103"/>
                  </a:lnTo>
                  <a:lnTo>
                    <a:pt x="165" y="105"/>
                  </a:lnTo>
                  <a:lnTo>
                    <a:pt x="220" y="109"/>
                  </a:lnTo>
                  <a:lnTo>
                    <a:pt x="274" y="112"/>
                  </a:lnTo>
                  <a:lnTo>
                    <a:pt x="328" y="116"/>
                  </a:lnTo>
                  <a:lnTo>
                    <a:pt x="382" y="121"/>
                  </a:lnTo>
                  <a:lnTo>
                    <a:pt x="436" y="127"/>
                  </a:lnTo>
                  <a:lnTo>
                    <a:pt x="489" y="133"/>
                  </a:lnTo>
                  <a:lnTo>
                    <a:pt x="543" y="140"/>
                  </a:lnTo>
                  <a:lnTo>
                    <a:pt x="596" y="148"/>
                  </a:lnTo>
                  <a:lnTo>
                    <a:pt x="649" y="157"/>
                  </a:lnTo>
                  <a:lnTo>
                    <a:pt x="701" y="166"/>
                  </a:lnTo>
                  <a:lnTo>
                    <a:pt x="754" y="176"/>
                  </a:lnTo>
                  <a:lnTo>
                    <a:pt x="807" y="188"/>
                  </a:lnTo>
                  <a:lnTo>
                    <a:pt x="859" y="199"/>
                  </a:lnTo>
                  <a:lnTo>
                    <a:pt x="911" y="211"/>
                  </a:lnTo>
                  <a:lnTo>
                    <a:pt x="963" y="224"/>
                  </a:lnTo>
                  <a:lnTo>
                    <a:pt x="1014" y="239"/>
                  </a:lnTo>
                  <a:lnTo>
                    <a:pt x="1065" y="252"/>
                  </a:lnTo>
                  <a:lnTo>
                    <a:pt x="1115" y="268"/>
                  </a:lnTo>
                  <a:lnTo>
                    <a:pt x="1167" y="284"/>
                  </a:lnTo>
                  <a:lnTo>
                    <a:pt x="1217" y="300"/>
                  </a:lnTo>
                  <a:lnTo>
                    <a:pt x="1267" y="317"/>
                  </a:lnTo>
                  <a:lnTo>
                    <a:pt x="1317" y="335"/>
                  </a:lnTo>
                  <a:lnTo>
                    <a:pt x="1366" y="353"/>
                  </a:lnTo>
                  <a:lnTo>
                    <a:pt x="1416" y="372"/>
                  </a:lnTo>
                  <a:lnTo>
                    <a:pt x="1466" y="392"/>
                  </a:lnTo>
                  <a:lnTo>
                    <a:pt x="1514" y="413"/>
                  </a:lnTo>
                  <a:lnTo>
                    <a:pt x="1563" y="434"/>
                  </a:lnTo>
                  <a:lnTo>
                    <a:pt x="1611" y="456"/>
                  </a:lnTo>
                  <a:lnTo>
                    <a:pt x="1659" y="477"/>
                  </a:lnTo>
                  <a:lnTo>
                    <a:pt x="1706" y="501"/>
                  </a:lnTo>
                  <a:lnTo>
                    <a:pt x="1754" y="525"/>
                  </a:lnTo>
                  <a:lnTo>
                    <a:pt x="1802" y="549"/>
                  </a:lnTo>
                  <a:lnTo>
                    <a:pt x="1848" y="573"/>
                  </a:lnTo>
                  <a:lnTo>
                    <a:pt x="1895" y="599"/>
                  </a:lnTo>
                  <a:lnTo>
                    <a:pt x="1940" y="625"/>
                  </a:lnTo>
                  <a:lnTo>
                    <a:pt x="1987" y="651"/>
                  </a:lnTo>
                  <a:lnTo>
                    <a:pt x="2032" y="679"/>
                  </a:lnTo>
                  <a:lnTo>
                    <a:pt x="2077" y="707"/>
                  </a:lnTo>
                  <a:lnTo>
                    <a:pt x="2122" y="735"/>
                  </a:lnTo>
                  <a:lnTo>
                    <a:pt x="2167" y="765"/>
                  </a:lnTo>
                  <a:lnTo>
                    <a:pt x="2211" y="794"/>
                  </a:lnTo>
                  <a:lnTo>
                    <a:pt x="2255" y="824"/>
                  </a:lnTo>
                  <a:lnTo>
                    <a:pt x="2299" y="855"/>
                  </a:lnTo>
                  <a:lnTo>
                    <a:pt x="2341" y="887"/>
                  </a:lnTo>
                  <a:lnTo>
                    <a:pt x="2384" y="918"/>
                  </a:lnTo>
                  <a:lnTo>
                    <a:pt x="2426" y="951"/>
                  </a:lnTo>
                  <a:lnTo>
                    <a:pt x="2469" y="984"/>
                  </a:lnTo>
                  <a:lnTo>
                    <a:pt x="2510" y="1018"/>
                  </a:lnTo>
                  <a:lnTo>
                    <a:pt x="2552" y="1052"/>
                  </a:lnTo>
                  <a:lnTo>
                    <a:pt x="2592" y="1087"/>
                  </a:lnTo>
                  <a:lnTo>
                    <a:pt x="2633" y="1122"/>
                  </a:lnTo>
                  <a:lnTo>
                    <a:pt x="2673" y="1157"/>
                  </a:lnTo>
                  <a:lnTo>
                    <a:pt x="2713" y="1193"/>
                  </a:lnTo>
                  <a:lnTo>
                    <a:pt x="2752" y="1230"/>
                  </a:lnTo>
                  <a:lnTo>
                    <a:pt x="2791" y="1268"/>
                  </a:lnTo>
                  <a:lnTo>
                    <a:pt x="2830" y="1305"/>
                  </a:lnTo>
                  <a:lnTo>
                    <a:pt x="2867" y="1344"/>
                  </a:lnTo>
                  <a:lnTo>
                    <a:pt x="2906" y="1382"/>
                  </a:lnTo>
                  <a:lnTo>
                    <a:pt x="2943" y="1422"/>
                  </a:lnTo>
                  <a:lnTo>
                    <a:pt x="2980" y="1461"/>
                  </a:lnTo>
                  <a:lnTo>
                    <a:pt x="3016" y="1502"/>
                  </a:lnTo>
                  <a:lnTo>
                    <a:pt x="3053" y="1543"/>
                  </a:lnTo>
                  <a:lnTo>
                    <a:pt x="3088" y="1583"/>
                  </a:lnTo>
                  <a:lnTo>
                    <a:pt x="3123" y="1625"/>
                  </a:lnTo>
                  <a:lnTo>
                    <a:pt x="3158" y="1667"/>
                  </a:lnTo>
                  <a:lnTo>
                    <a:pt x="3192" y="1710"/>
                  </a:lnTo>
                  <a:lnTo>
                    <a:pt x="3226" y="1753"/>
                  </a:lnTo>
                  <a:lnTo>
                    <a:pt x="3259" y="1797"/>
                  </a:lnTo>
                  <a:lnTo>
                    <a:pt x="3292" y="1841"/>
                  </a:lnTo>
                  <a:lnTo>
                    <a:pt x="3325" y="1885"/>
                  </a:lnTo>
                  <a:lnTo>
                    <a:pt x="3356" y="1931"/>
                  </a:lnTo>
                  <a:lnTo>
                    <a:pt x="3388" y="1975"/>
                  </a:lnTo>
                  <a:lnTo>
                    <a:pt x="3419" y="2021"/>
                  </a:lnTo>
                  <a:lnTo>
                    <a:pt x="3449" y="2067"/>
                  </a:lnTo>
                  <a:lnTo>
                    <a:pt x="3480" y="2114"/>
                  </a:lnTo>
                  <a:lnTo>
                    <a:pt x="3509" y="2161"/>
                  </a:lnTo>
                  <a:lnTo>
                    <a:pt x="3538" y="2208"/>
                  </a:lnTo>
                  <a:lnTo>
                    <a:pt x="3567" y="2256"/>
                  </a:lnTo>
                  <a:lnTo>
                    <a:pt x="3595" y="2304"/>
                  </a:lnTo>
                  <a:lnTo>
                    <a:pt x="3622" y="2352"/>
                  </a:lnTo>
                  <a:lnTo>
                    <a:pt x="3650" y="2402"/>
                  </a:lnTo>
                  <a:lnTo>
                    <a:pt x="3676" y="2451"/>
                  </a:lnTo>
                  <a:lnTo>
                    <a:pt x="3702" y="2501"/>
                  </a:lnTo>
                  <a:lnTo>
                    <a:pt x="3728" y="2551"/>
                  </a:lnTo>
                  <a:lnTo>
                    <a:pt x="3752" y="2601"/>
                  </a:lnTo>
                  <a:lnTo>
                    <a:pt x="3776" y="2652"/>
                  </a:lnTo>
                  <a:lnTo>
                    <a:pt x="3801" y="2703"/>
                  </a:lnTo>
                  <a:lnTo>
                    <a:pt x="3824" y="2755"/>
                  </a:lnTo>
                  <a:lnTo>
                    <a:pt x="3847" y="2807"/>
                  </a:lnTo>
                  <a:lnTo>
                    <a:pt x="3869" y="2859"/>
                  </a:lnTo>
                  <a:lnTo>
                    <a:pt x="3891" y="2912"/>
                  </a:lnTo>
                  <a:lnTo>
                    <a:pt x="3912" y="2964"/>
                  </a:lnTo>
                  <a:lnTo>
                    <a:pt x="3932" y="3018"/>
                  </a:lnTo>
                  <a:lnTo>
                    <a:pt x="3952" y="3072"/>
                  </a:lnTo>
                  <a:lnTo>
                    <a:pt x="3972" y="3126"/>
                  </a:lnTo>
                  <a:lnTo>
                    <a:pt x="3991" y="3180"/>
                  </a:lnTo>
                  <a:lnTo>
                    <a:pt x="4009" y="3234"/>
                  </a:lnTo>
                  <a:lnTo>
                    <a:pt x="4027" y="3290"/>
                  </a:lnTo>
                  <a:lnTo>
                    <a:pt x="4043" y="3344"/>
                  </a:lnTo>
                  <a:lnTo>
                    <a:pt x="4061" y="3400"/>
                  </a:lnTo>
                  <a:lnTo>
                    <a:pt x="4076" y="3456"/>
                  </a:lnTo>
                  <a:lnTo>
                    <a:pt x="4092" y="3512"/>
                  </a:lnTo>
                  <a:lnTo>
                    <a:pt x="4106" y="3568"/>
                  </a:lnTo>
                  <a:lnTo>
                    <a:pt x="4120" y="3625"/>
                  </a:lnTo>
                  <a:lnTo>
                    <a:pt x="4135" y="3682"/>
                  </a:lnTo>
                  <a:lnTo>
                    <a:pt x="4147" y="3739"/>
                  </a:lnTo>
                  <a:lnTo>
                    <a:pt x="4159" y="3797"/>
                  </a:lnTo>
                  <a:lnTo>
                    <a:pt x="4171" y="3854"/>
                  </a:lnTo>
                  <a:lnTo>
                    <a:pt x="4182" y="3912"/>
                  </a:lnTo>
                  <a:lnTo>
                    <a:pt x="4192" y="3971"/>
                  </a:lnTo>
                  <a:lnTo>
                    <a:pt x="4201" y="4030"/>
                  </a:lnTo>
                  <a:lnTo>
                    <a:pt x="4212" y="4088"/>
                  </a:lnTo>
                  <a:lnTo>
                    <a:pt x="4220" y="4147"/>
                  </a:lnTo>
                  <a:lnTo>
                    <a:pt x="4228" y="4206"/>
                  </a:lnTo>
                  <a:lnTo>
                    <a:pt x="4235" y="4266"/>
                  </a:lnTo>
                  <a:lnTo>
                    <a:pt x="4241" y="4325"/>
                  </a:lnTo>
                  <a:lnTo>
                    <a:pt x="4247" y="4385"/>
                  </a:lnTo>
                  <a:lnTo>
                    <a:pt x="4252" y="4445"/>
                  </a:lnTo>
                  <a:lnTo>
                    <a:pt x="4256" y="4506"/>
                  </a:lnTo>
                  <a:lnTo>
                    <a:pt x="4260" y="4566"/>
                  </a:lnTo>
                  <a:lnTo>
                    <a:pt x="4263" y="4627"/>
                  </a:lnTo>
                  <a:lnTo>
                    <a:pt x="4266" y="4688"/>
                  </a:lnTo>
                  <a:lnTo>
                    <a:pt x="4267" y="4749"/>
                  </a:lnTo>
                  <a:lnTo>
                    <a:pt x="4268" y="4810"/>
                  </a:lnTo>
                  <a:lnTo>
                    <a:pt x="4269" y="4871"/>
                  </a:lnTo>
                  <a:lnTo>
                    <a:pt x="4360" y="4871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6" name="Freeform 68"/>
            <p:cNvSpPr>
              <a:spLocks/>
            </p:cNvSpPr>
            <p:nvPr/>
          </p:nvSpPr>
          <p:spPr bwMode="auto">
            <a:xfrm>
              <a:off x="4754" y="2221"/>
              <a:ext cx="727" cy="696"/>
            </a:xfrm>
            <a:custGeom>
              <a:avLst/>
              <a:gdLst>
                <a:gd name="T0" fmla="*/ 1 w 4360"/>
                <a:gd name="T1" fmla="*/ 14 h 4872"/>
                <a:gd name="T2" fmla="*/ 2 w 4360"/>
                <a:gd name="T3" fmla="*/ 14 h 4872"/>
                <a:gd name="T4" fmla="*/ 3 w 4360"/>
                <a:gd name="T5" fmla="*/ 14 h 4872"/>
                <a:gd name="T6" fmla="*/ 5 w 4360"/>
                <a:gd name="T7" fmla="*/ 14 h 4872"/>
                <a:gd name="T8" fmla="*/ 6 w 4360"/>
                <a:gd name="T9" fmla="*/ 14 h 4872"/>
                <a:gd name="T10" fmla="*/ 7 w 4360"/>
                <a:gd name="T11" fmla="*/ 13 h 4872"/>
                <a:gd name="T12" fmla="*/ 8 w 4360"/>
                <a:gd name="T13" fmla="*/ 13 h 4872"/>
                <a:gd name="T14" fmla="*/ 9 w 4360"/>
                <a:gd name="T15" fmla="*/ 13 h 4872"/>
                <a:gd name="T16" fmla="*/ 10 w 4360"/>
                <a:gd name="T17" fmla="*/ 12 h 4872"/>
                <a:gd name="T18" fmla="*/ 11 w 4360"/>
                <a:gd name="T19" fmla="*/ 12 h 4872"/>
                <a:gd name="T20" fmla="*/ 12 w 4360"/>
                <a:gd name="T21" fmla="*/ 11 h 4872"/>
                <a:gd name="T22" fmla="*/ 13 w 4360"/>
                <a:gd name="T23" fmla="*/ 11 h 4872"/>
                <a:gd name="T24" fmla="*/ 14 w 4360"/>
                <a:gd name="T25" fmla="*/ 10 h 4872"/>
                <a:gd name="T26" fmla="*/ 15 w 4360"/>
                <a:gd name="T27" fmla="*/ 10 h 4872"/>
                <a:gd name="T28" fmla="*/ 16 w 4360"/>
                <a:gd name="T29" fmla="*/ 9 h 4872"/>
                <a:gd name="T30" fmla="*/ 17 w 4360"/>
                <a:gd name="T31" fmla="*/ 8 h 4872"/>
                <a:gd name="T32" fmla="*/ 17 w 4360"/>
                <a:gd name="T33" fmla="*/ 8 h 4872"/>
                <a:gd name="T34" fmla="*/ 18 w 4360"/>
                <a:gd name="T35" fmla="*/ 7 h 4872"/>
                <a:gd name="T36" fmla="*/ 18 w 4360"/>
                <a:gd name="T37" fmla="*/ 6 h 4872"/>
                <a:gd name="T38" fmla="*/ 19 w 4360"/>
                <a:gd name="T39" fmla="*/ 5 h 4872"/>
                <a:gd name="T40" fmla="*/ 19 w 4360"/>
                <a:gd name="T41" fmla="*/ 4 h 4872"/>
                <a:gd name="T42" fmla="*/ 20 w 4360"/>
                <a:gd name="T43" fmla="*/ 4 h 4872"/>
                <a:gd name="T44" fmla="*/ 20 w 4360"/>
                <a:gd name="T45" fmla="*/ 3 h 4872"/>
                <a:gd name="T46" fmla="*/ 20 w 4360"/>
                <a:gd name="T47" fmla="*/ 2 h 4872"/>
                <a:gd name="T48" fmla="*/ 20 w 4360"/>
                <a:gd name="T49" fmla="*/ 1 h 4872"/>
                <a:gd name="T50" fmla="*/ 20 w 4360"/>
                <a:gd name="T51" fmla="*/ 0 h 4872"/>
                <a:gd name="T52" fmla="*/ 20 w 4360"/>
                <a:gd name="T53" fmla="*/ 1 h 4872"/>
                <a:gd name="T54" fmla="*/ 20 w 4360"/>
                <a:gd name="T55" fmla="*/ 2 h 4872"/>
                <a:gd name="T56" fmla="*/ 20 w 4360"/>
                <a:gd name="T57" fmla="*/ 2 h 4872"/>
                <a:gd name="T58" fmla="*/ 19 w 4360"/>
                <a:gd name="T59" fmla="*/ 3 h 4872"/>
                <a:gd name="T60" fmla="*/ 19 w 4360"/>
                <a:gd name="T61" fmla="*/ 4 h 4872"/>
                <a:gd name="T62" fmla="*/ 19 w 4360"/>
                <a:gd name="T63" fmla="*/ 5 h 4872"/>
                <a:gd name="T64" fmla="*/ 18 w 4360"/>
                <a:gd name="T65" fmla="*/ 6 h 4872"/>
                <a:gd name="T66" fmla="*/ 18 w 4360"/>
                <a:gd name="T67" fmla="*/ 6 h 4872"/>
                <a:gd name="T68" fmla="*/ 17 w 4360"/>
                <a:gd name="T69" fmla="*/ 7 h 4872"/>
                <a:gd name="T70" fmla="*/ 16 w 4360"/>
                <a:gd name="T71" fmla="*/ 8 h 4872"/>
                <a:gd name="T72" fmla="*/ 16 w 4360"/>
                <a:gd name="T73" fmla="*/ 9 h 4872"/>
                <a:gd name="T74" fmla="*/ 15 w 4360"/>
                <a:gd name="T75" fmla="*/ 9 h 4872"/>
                <a:gd name="T76" fmla="*/ 14 w 4360"/>
                <a:gd name="T77" fmla="*/ 10 h 4872"/>
                <a:gd name="T78" fmla="*/ 13 w 4360"/>
                <a:gd name="T79" fmla="*/ 10 h 4872"/>
                <a:gd name="T80" fmla="*/ 12 w 4360"/>
                <a:gd name="T81" fmla="*/ 11 h 4872"/>
                <a:gd name="T82" fmla="*/ 11 w 4360"/>
                <a:gd name="T83" fmla="*/ 11 h 4872"/>
                <a:gd name="T84" fmla="*/ 10 w 4360"/>
                <a:gd name="T85" fmla="*/ 12 h 4872"/>
                <a:gd name="T86" fmla="*/ 9 w 4360"/>
                <a:gd name="T87" fmla="*/ 12 h 4872"/>
                <a:gd name="T88" fmla="*/ 8 w 4360"/>
                <a:gd name="T89" fmla="*/ 13 h 4872"/>
                <a:gd name="T90" fmla="*/ 7 w 4360"/>
                <a:gd name="T91" fmla="*/ 13 h 4872"/>
                <a:gd name="T92" fmla="*/ 6 w 4360"/>
                <a:gd name="T93" fmla="*/ 13 h 4872"/>
                <a:gd name="T94" fmla="*/ 5 w 4360"/>
                <a:gd name="T95" fmla="*/ 14 h 4872"/>
                <a:gd name="T96" fmla="*/ 4 w 4360"/>
                <a:gd name="T97" fmla="*/ 14 h 4872"/>
                <a:gd name="T98" fmla="*/ 2 w 4360"/>
                <a:gd name="T99" fmla="*/ 14 h 4872"/>
                <a:gd name="T100" fmla="*/ 1 w 4360"/>
                <a:gd name="T101" fmla="*/ 14 h 4872"/>
                <a:gd name="T102" fmla="*/ 0 w 4360"/>
                <a:gd name="T103" fmla="*/ 14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60"/>
                <a:gd name="T157" fmla="*/ 0 h 4872"/>
                <a:gd name="T158" fmla="*/ 4360 w 4360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60" h="4872">
                  <a:moveTo>
                    <a:pt x="0" y="4872"/>
                  </a:moveTo>
                  <a:lnTo>
                    <a:pt x="0" y="4872"/>
                  </a:lnTo>
                  <a:lnTo>
                    <a:pt x="57" y="4872"/>
                  </a:lnTo>
                  <a:lnTo>
                    <a:pt x="112" y="4870"/>
                  </a:lnTo>
                  <a:lnTo>
                    <a:pt x="168" y="4869"/>
                  </a:lnTo>
                  <a:lnTo>
                    <a:pt x="224" y="4865"/>
                  </a:lnTo>
                  <a:lnTo>
                    <a:pt x="279" y="4862"/>
                  </a:lnTo>
                  <a:lnTo>
                    <a:pt x="335" y="4857"/>
                  </a:lnTo>
                  <a:lnTo>
                    <a:pt x="390" y="4853"/>
                  </a:lnTo>
                  <a:lnTo>
                    <a:pt x="445" y="4847"/>
                  </a:lnTo>
                  <a:lnTo>
                    <a:pt x="500" y="4840"/>
                  </a:lnTo>
                  <a:lnTo>
                    <a:pt x="555" y="4832"/>
                  </a:lnTo>
                  <a:lnTo>
                    <a:pt x="608" y="4825"/>
                  </a:lnTo>
                  <a:lnTo>
                    <a:pt x="663" y="4815"/>
                  </a:lnTo>
                  <a:lnTo>
                    <a:pt x="717" y="4806"/>
                  </a:lnTo>
                  <a:lnTo>
                    <a:pt x="770" y="4796"/>
                  </a:lnTo>
                  <a:lnTo>
                    <a:pt x="824" y="4785"/>
                  </a:lnTo>
                  <a:lnTo>
                    <a:pt x="877" y="4773"/>
                  </a:lnTo>
                  <a:lnTo>
                    <a:pt x="930" y="4760"/>
                  </a:lnTo>
                  <a:lnTo>
                    <a:pt x="983" y="4746"/>
                  </a:lnTo>
                  <a:lnTo>
                    <a:pt x="1035" y="4733"/>
                  </a:lnTo>
                  <a:lnTo>
                    <a:pt x="1088" y="4718"/>
                  </a:lnTo>
                  <a:lnTo>
                    <a:pt x="1140" y="4702"/>
                  </a:lnTo>
                  <a:lnTo>
                    <a:pt x="1191" y="4687"/>
                  </a:lnTo>
                  <a:lnTo>
                    <a:pt x="1243" y="4670"/>
                  </a:lnTo>
                  <a:lnTo>
                    <a:pt x="1295" y="4653"/>
                  </a:lnTo>
                  <a:lnTo>
                    <a:pt x="1345" y="4635"/>
                  </a:lnTo>
                  <a:lnTo>
                    <a:pt x="1396" y="4615"/>
                  </a:lnTo>
                  <a:lnTo>
                    <a:pt x="1446" y="4596"/>
                  </a:lnTo>
                  <a:lnTo>
                    <a:pt x="1497" y="4576"/>
                  </a:lnTo>
                  <a:lnTo>
                    <a:pt x="1547" y="4554"/>
                  </a:lnTo>
                  <a:lnTo>
                    <a:pt x="1596" y="4533"/>
                  </a:lnTo>
                  <a:lnTo>
                    <a:pt x="1646" y="4511"/>
                  </a:lnTo>
                  <a:lnTo>
                    <a:pt x="1694" y="4488"/>
                  </a:lnTo>
                  <a:lnTo>
                    <a:pt x="1743" y="4465"/>
                  </a:lnTo>
                  <a:lnTo>
                    <a:pt x="1791" y="4440"/>
                  </a:lnTo>
                  <a:lnTo>
                    <a:pt x="1840" y="4415"/>
                  </a:lnTo>
                  <a:lnTo>
                    <a:pt x="1888" y="4390"/>
                  </a:lnTo>
                  <a:lnTo>
                    <a:pt x="1935" y="4364"/>
                  </a:lnTo>
                  <a:lnTo>
                    <a:pt x="1982" y="4337"/>
                  </a:lnTo>
                  <a:lnTo>
                    <a:pt x="2029" y="4310"/>
                  </a:lnTo>
                  <a:lnTo>
                    <a:pt x="2076" y="4283"/>
                  </a:lnTo>
                  <a:lnTo>
                    <a:pt x="2121" y="4255"/>
                  </a:lnTo>
                  <a:lnTo>
                    <a:pt x="2167" y="4225"/>
                  </a:lnTo>
                  <a:lnTo>
                    <a:pt x="2213" y="4196"/>
                  </a:lnTo>
                  <a:lnTo>
                    <a:pt x="2258" y="4165"/>
                  </a:lnTo>
                  <a:lnTo>
                    <a:pt x="2303" y="4135"/>
                  </a:lnTo>
                  <a:lnTo>
                    <a:pt x="2347" y="4103"/>
                  </a:lnTo>
                  <a:lnTo>
                    <a:pt x="2392" y="4070"/>
                  </a:lnTo>
                  <a:lnTo>
                    <a:pt x="2435" y="4039"/>
                  </a:lnTo>
                  <a:lnTo>
                    <a:pt x="2478" y="4005"/>
                  </a:lnTo>
                  <a:lnTo>
                    <a:pt x="2521" y="3971"/>
                  </a:lnTo>
                  <a:lnTo>
                    <a:pt x="2564" y="3937"/>
                  </a:lnTo>
                  <a:lnTo>
                    <a:pt x="2606" y="3902"/>
                  </a:lnTo>
                  <a:lnTo>
                    <a:pt x="2648" y="3867"/>
                  </a:lnTo>
                  <a:lnTo>
                    <a:pt x="2689" y="3830"/>
                  </a:lnTo>
                  <a:lnTo>
                    <a:pt x="2730" y="3794"/>
                  </a:lnTo>
                  <a:lnTo>
                    <a:pt x="2771" y="3757"/>
                  </a:lnTo>
                  <a:lnTo>
                    <a:pt x="2811" y="3720"/>
                  </a:lnTo>
                  <a:lnTo>
                    <a:pt x="2851" y="3681"/>
                  </a:lnTo>
                  <a:lnTo>
                    <a:pt x="2890" y="3643"/>
                  </a:lnTo>
                  <a:lnTo>
                    <a:pt x="2929" y="3604"/>
                  </a:lnTo>
                  <a:lnTo>
                    <a:pt x="2968" y="3565"/>
                  </a:lnTo>
                  <a:lnTo>
                    <a:pt x="3006" y="3524"/>
                  </a:lnTo>
                  <a:lnTo>
                    <a:pt x="3044" y="3483"/>
                  </a:lnTo>
                  <a:lnTo>
                    <a:pt x="3081" y="3443"/>
                  </a:lnTo>
                  <a:lnTo>
                    <a:pt x="3117" y="3401"/>
                  </a:lnTo>
                  <a:lnTo>
                    <a:pt x="3154" y="3359"/>
                  </a:lnTo>
                  <a:lnTo>
                    <a:pt x="3189" y="3316"/>
                  </a:lnTo>
                  <a:lnTo>
                    <a:pt x="3225" y="3273"/>
                  </a:lnTo>
                  <a:lnTo>
                    <a:pt x="3260" y="3230"/>
                  </a:lnTo>
                  <a:lnTo>
                    <a:pt x="3295" y="3186"/>
                  </a:lnTo>
                  <a:lnTo>
                    <a:pt x="3329" y="3141"/>
                  </a:lnTo>
                  <a:lnTo>
                    <a:pt x="3362" y="3096"/>
                  </a:lnTo>
                  <a:lnTo>
                    <a:pt x="3396" y="3051"/>
                  </a:lnTo>
                  <a:lnTo>
                    <a:pt x="3428" y="3005"/>
                  </a:lnTo>
                  <a:lnTo>
                    <a:pt x="3461" y="2958"/>
                  </a:lnTo>
                  <a:lnTo>
                    <a:pt x="3492" y="2912"/>
                  </a:lnTo>
                  <a:lnTo>
                    <a:pt x="3523" y="2865"/>
                  </a:lnTo>
                  <a:lnTo>
                    <a:pt x="3554" y="2817"/>
                  </a:lnTo>
                  <a:lnTo>
                    <a:pt x="3584" y="2770"/>
                  </a:lnTo>
                  <a:lnTo>
                    <a:pt x="3613" y="2721"/>
                  </a:lnTo>
                  <a:lnTo>
                    <a:pt x="3643" y="2672"/>
                  </a:lnTo>
                  <a:lnTo>
                    <a:pt x="3671" y="2623"/>
                  </a:lnTo>
                  <a:lnTo>
                    <a:pt x="3699" y="2573"/>
                  </a:lnTo>
                  <a:lnTo>
                    <a:pt x="3727" y="2523"/>
                  </a:lnTo>
                  <a:lnTo>
                    <a:pt x="3754" y="2473"/>
                  </a:lnTo>
                  <a:lnTo>
                    <a:pt x="3780" y="2422"/>
                  </a:lnTo>
                  <a:lnTo>
                    <a:pt x="3807" y="2372"/>
                  </a:lnTo>
                  <a:lnTo>
                    <a:pt x="3832" y="2320"/>
                  </a:lnTo>
                  <a:lnTo>
                    <a:pt x="3857" y="2267"/>
                  </a:lnTo>
                  <a:lnTo>
                    <a:pt x="3882" y="2215"/>
                  </a:lnTo>
                  <a:lnTo>
                    <a:pt x="3906" y="2162"/>
                  </a:lnTo>
                  <a:lnTo>
                    <a:pt x="3929" y="2109"/>
                  </a:lnTo>
                  <a:lnTo>
                    <a:pt x="3951" y="2056"/>
                  </a:lnTo>
                  <a:lnTo>
                    <a:pt x="3974" y="2002"/>
                  </a:lnTo>
                  <a:lnTo>
                    <a:pt x="3995" y="1949"/>
                  </a:lnTo>
                  <a:lnTo>
                    <a:pt x="4016" y="1893"/>
                  </a:lnTo>
                  <a:lnTo>
                    <a:pt x="4036" y="1839"/>
                  </a:lnTo>
                  <a:lnTo>
                    <a:pt x="4057" y="1783"/>
                  </a:lnTo>
                  <a:lnTo>
                    <a:pt x="4076" y="1728"/>
                  </a:lnTo>
                  <a:lnTo>
                    <a:pt x="4095" y="1673"/>
                  </a:lnTo>
                  <a:lnTo>
                    <a:pt x="4112" y="1616"/>
                  </a:lnTo>
                  <a:lnTo>
                    <a:pt x="4131" y="1561"/>
                  </a:lnTo>
                  <a:lnTo>
                    <a:pt x="4147" y="1503"/>
                  </a:lnTo>
                  <a:lnTo>
                    <a:pt x="4163" y="1446"/>
                  </a:lnTo>
                  <a:lnTo>
                    <a:pt x="4179" y="1389"/>
                  </a:lnTo>
                  <a:lnTo>
                    <a:pt x="4194" y="1331"/>
                  </a:lnTo>
                  <a:lnTo>
                    <a:pt x="4208" y="1273"/>
                  </a:lnTo>
                  <a:lnTo>
                    <a:pt x="4223" y="1216"/>
                  </a:lnTo>
                  <a:lnTo>
                    <a:pt x="4236" y="1157"/>
                  </a:lnTo>
                  <a:lnTo>
                    <a:pt x="4248" y="1098"/>
                  </a:lnTo>
                  <a:lnTo>
                    <a:pt x="4260" y="1039"/>
                  </a:lnTo>
                  <a:lnTo>
                    <a:pt x="4271" y="980"/>
                  </a:lnTo>
                  <a:lnTo>
                    <a:pt x="4281" y="921"/>
                  </a:lnTo>
                  <a:lnTo>
                    <a:pt x="4291" y="861"/>
                  </a:lnTo>
                  <a:lnTo>
                    <a:pt x="4301" y="801"/>
                  </a:lnTo>
                  <a:lnTo>
                    <a:pt x="4310" y="741"/>
                  </a:lnTo>
                  <a:lnTo>
                    <a:pt x="4318" y="680"/>
                  </a:lnTo>
                  <a:lnTo>
                    <a:pt x="4325" y="620"/>
                  </a:lnTo>
                  <a:lnTo>
                    <a:pt x="4332" y="559"/>
                  </a:lnTo>
                  <a:lnTo>
                    <a:pt x="4337" y="498"/>
                  </a:lnTo>
                  <a:lnTo>
                    <a:pt x="4343" y="435"/>
                  </a:lnTo>
                  <a:lnTo>
                    <a:pt x="4347" y="374"/>
                  </a:lnTo>
                  <a:lnTo>
                    <a:pt x="4351" y="312"/>
                  </a:lnTo>
                  <a:lnTo>
                    <a:pt x="4354" y="251"/>
                  </a:lnTo>
                  <a:lnTo>
                    <a:pt x="4356" y="188"/>
                  </a:lnTo>
                  <a:lnTo>
                    <a:pt x="4358" y="125"/>
                  </a:lnTo>
                  <a:lnTo>
                    <a:pt x="4359" y="63"/>
                  </a:lnTo>
                  <a:lnTo>
                    <a:pt x="4360" y="0"/>
                  </a:lnTo>
                  <a:lnTo>
                    <a:pt x="4269" y="0"/>
                  </a:lnTo>
                  <a:lnTo>
                    <a:pt x="4268" y="62"/>
                  </a:lnTo>
                  <a:lnTo>
                    <a:pt x="4267" y="123"/>
                  </a:lnTo>
                  <a:lnTo>
                    <a:pt x="4266" y="184"/>
                  </a:lnTo>
                  <a:lnTo>
                    <a:pt x="4263" y="245"/>
                  </a:lnTo>
                  <a:lnTo>
                    <a:pt x="4260" y="306"/>
                  </a:lnTo>
                  <a:lnTo>
                    <a:pt x="4256" y="366"/>
                  </a:lnTo>
                  <a:lnTo>
                    <a:pt x="4252" y="427"/>
                  </a:lnTo>
                  <a:lnTo>
                    <a:pt x="4247" y="487"/>
                  </a:lnTo>
                  <a:lnTo>
                    <a:pt x="4241" y="547"/>
                  </a:lnTo>
                  <a:lnTo>
                    <a:pt x="4235" y="606"/>
                  </a:lnTo>
                  <a:lnTo>
                    <a:pt x="4228" y="666"/>
                  </a:lnTo>
                  <a:lnTo>
                    <a:pt x="4220" y="725"/>
                  </a:lnTo>
                  <a:lnTo>
                    <a:pt x="4212" y="784"/>
                  </a:lnTo>
                  <a:lnTo>
                    <a:pt x="4201" y="842"/>
                  </a:lnTo>
                  <a:lnTo>
                    <a:pt x="4192" y="901"/>
                  </a:lnTo>
                  <a:lnTo>
                    <a:pt x="4182" y="960"/>
                  </a:lnTo>
                  <a:lnTo>
                    <a:pt x="4171" y="1018"/>
                  </a:lnTo>
                  <a:lnTo>
                    <a:pt x="4159" y="1075"/>
                  </a:lnTo>
                  <a:lnTo>
                    <a:pt x="4147" y="1133"/>
                  </a:lnTo>
                  <a:lnTo>
                    <a:pt x="4135" y="1190"/>
                  </a:lnTo>
                  <a:lnTo>
                    <a:pt x="4120" y="1247"/>
                  </a:lnTo>
                  <a:lnTo>
                    <a:pt x="4106" y="1304"/>
                  </a:lnTo>
                  <a:lnTo>
                    <a:pt x="4092" y="1360"/>
                  </a:lnTo>
                  <a:lnTo>
                    <a:pt x="4076" y="1416"/>
                  </a:lnTo>
                  <a:lnTo>
                    <a:pt x="4061" y="1472"/>
                  </a:lnTo>
                  <a:lnTo>
                    <a:pt x="4043" y="1528"/>
                  </a:lnTo>
                  <a:lnTo>
                    <a:pt x="4027" y="1582"/>
                  </a:lnTo>
                  <a:lnTo>
                    <a:pt x="4009" y="1638"/>
                  </a:lnTo>
                  <a:lnTo>
                    <a:pt x="3991" y="1692"/>
                  </a:lnTo>
                  <a:lnTo>
                    <a:pt x="3972" y="1746"/>
                  </a:lnTo>
                  <a:lnTo>
                    <a:pt x="3952" y="1800"/>
                  </a:lnTo>
                  <a:lnTo>
                    <a:pt x="3932" y="1854"/>
                  </a:lnTo>
                  <a:lnTo>
                    <a:pt x="3912" y="1908"/>
                  </a:lnTo>
                  <a:lnTo>
                    <a:pt x="3891" y="1960"/>
                  </a:lnTo>
                  <a:lnTo>
                    <a:pt x="3869" y="2013"/>
                  </a:lnTo>
                  <a:lnTo>
                    <a:pt x="3847" y="2065"/>
                  </a:lnTo>
                  <a:lnTo>
                    <a:pt x="3824" y="2117"/>
                  </a:lnTo>
                  <a:lnTo>
                    <a:pt x="3801" y="2169"/>
                  </a:lnTo>
                  <a:lnTo>
                    <a:pt x="3776" y="2220"/>
                  </a:lnTo>
                  <a:lnTo>
                    <a:pt x="3752" y="2271"/>
                  </a:lnTo>
                  <a:lnTo>
                    <a:pt x="3728" y="2321"/>
                  </a:lnTo>
                  <a:lnTo>
                    <a:pt x="3702" y="2372"/>
                  </a:lnTo>
                  <a:lnTo>
                    <a:pt x="3676" y="2421"/>
                  </a:lnTo>
                  <a:lnTo>
                    <a:pt x="3650" y="2470"/>
                  </a:lnTo>
                  <a:lnTo>
                    <a:pt x="3622" y="2520"/>
                  </a:lnTo>
                  <a:lnTo>
                    <a:pt x="3595" y="2568"/>
                  </a:lnTo>
                  <a:lnTo>
                    <a:pt x="3567" y="2616"/>
                  </a:lnTo>
                  <a:lnTo>
                    <a:pt x="3538" y="2664"/>
                  </a:lnTo>
                  <a:lnTo>
                    <a:pt x="3509" y="2711"/>
                  </a:lnTo>
                  <a:lnTo>
                    <a:pt x="3480" y="2758"/>
                  </a:lnTo>
                  <a:lnTo>
                    <a:pt x="3449" y="2805"/>
                  </a:lnTo>
                  <a:lnTo>
                    <a:pt x="3419" y="2851"/>
                  </a:lnTo>
                  <a:lnTo>
                    <a:pt x="3388" y="2897"/>
                  </a:lnTo>
                  <a:lnTo>
                    <a:pt x="3356" y="2942"/>
                  </a:lnTo>
                  <a:lnTo>
                    <a:pt x="3325" y="2987"/>
                  </a:lnTo>
                  <a:lnTo>
                    <a:pt x="3292" y="3031"/>
                  </a:lnTo>
                  <a:lnTo>
                    <a:pt x="3259" y="3075"/>
                  </a:lnTo>
                  <a:lnTo>
                    <a:pt x="3226" y="3119"/>
                  </a:lnTo>
                  <a:lnTo>
                    <a:pt x="3192" y="3162"/>
                  </a:lnTo>
                  <a:lnTo>
                    <a:pt x="3158" y="3205"/>
                  </a:lnTo>
                  <a:lnTo>
                    <a:pt x="3123" y="3247"/>
                  </a:lnTo>
                  <a:lnTo>
                    <a:pt x="3088" y="3289"/>
                  </a:lnTo>
                  <a:lnTo>
                    <a:pt x="3053" y="3329"/>
                  </a:lnTo>
                  <a:lnTo>
                    <a:pt x="3016" y="3370"/>
                  </a:lnTo>
                  <a:lnTo>
                    <a:pt x="2980" y="3411"/>
                  </a:lnTo>
                  <a:lnTo>
                    <a:pt x="2943" y="3450"/>
                  </a:lnTo>
                  <a:lnTo>
                    <a:pt x="2906" y="3490"/>
                  </a:lnTo>
                  <a:lnTo>
                    <a:pt x="2867" y="3528"/>
                  </a:lnTo>
                  <a:lnTo>
                    <a:pt x="2830" y="3567"/>
                  </a:lnTo>
                  <a:lnTo>
                    <a:pt x="2791" y="3604"/>
                  </a:lnTo>
                  <a:lnTo>
                    <a:pt x="2752" y="3642"/>
                  </a:lnTo>
                  <a:lnTo>
                    <a:pt x="2713" y="3679"/>
                  </a:lnTo>
                  <a:lnTo>
                    <a:pt x="2673" y="3715"/>
                  </a:lnTo>
                  <a:lnTo>
                    <a:pt x="2633" y="3750"/>
                  </a:lnTo>
                  <a:lnTo>
                    <a:pt x="2592" y="3785"/>
                  </a:lnTo>
                  <a:lnTo>
                    <a:pt x="2552" y="3820"/>
                  </a:lnTo>
                  <a:lnTo>
                    <a:pt x="2510" y="3854"/>
                  </a:lnTo>
                  <a:lnTo>
                    <a:pt x="2469" y="3888"/>
                  </a:lnTo>
                  <a:lnTo>
                    <a:pt x="2426" y="3921"/>
                  </a:lnTo>
                  <a:lnTo>
                    <a:pt x="2384" y="3954"/>
                  </a:lnTo>
                  <a:lnTo>
                    <a:pt x="2341" y="3985"/>
                  </a:lnTo>
                  <a:lnTo>
                    <a:pt x="2299" y="4017"/>
                  </a:lnTo>
                  <a:lnTo>
                    <a:pt x="2255" y="4048"/>
                  </a:lnTo>
                  <a:lnTo>
                    <a:pt x="2211" y="4078"/>
                  </a:lnTo>
                  <a:lnTo>
                    <a:pt x="2167" y="4108"/>
                  </a:lnTo>
                  <a:lnTo>
                    <a:pt x="2122" y="4137"/>
                  </a:lnTo>
                  <a:lnTo>
                    <a:pt x="2077" y="4165"/>
                  </a:lnTo>
                  <a:lnTo>
                    <a:pt x="2032" y="4193"/>
                  </a:lnTo>
                  <a:lnTo>
                    <a:pt x="1987" y="4221"/>
                  </a:lnTo>
                  <a:lnTo>
                    <a:pt x="1940" y="4247"/>
                  </a:lnTo>
                  <a:lnTo>
                    <a:pt x="1895" y="4273"/>
                  </a:lnTo>
                  <a:lnTo>
                    <a:pt x="1848" y="4299"/>
                  </a:lnTo>
                  <a:lnTo>
                    <a:pt x="1802" y="4324"/>
                  </a:lnTo>
                  <a:lnTo>
                    <a:pt x="1754" y="4347"/>
                  </a:lnTo>
                  <a:lnTo>
                    <a:pt x="1706" y="4371"/>
                  </a:lnTo>
                  <a:lnTo>
                    <a:pt x="1659" y="4395"/>
                  </a:lnTo>
                  <a:lnTo>
                    <a:pt x="1611" y="4416"/>
                  </a:lnTo>
                  <a:lnTo>
                    <a:pt x="1563" y="4438"/>
                  </a:lnTo>
                  <a:lnTo>
                    <a:pt x="1514" y="4459"/>
                  </a:lnTo>
                  <a:lnTo>
                    <a:pt x="1466" y="4480"/>
                  </a:lnTo>
                  <a:lnTo>
                    <a:pt x="1416" y="4500"/>
                  </a:lnTo>
                  <a:lnTo>
                    <a:pt x="1366" y="4519"/>
                  </a:lnTo>
                  <a:lnTo>
                    <a:pt x="1317" y="4537"/>
                  </a:lnTo>
                  <a:lnTo>
                    <a:pt x="1267" y="4555"/>
                  </a:lnTo>
                  <a:lnTo>
                    <a:pt x="1217" y="4572"/>
                  </a:lnTo>
                  <a:lnTo>
                    <a:pt x="1167" y="4588"/>
                  </a:lnTo>
                  <a:lnTo>
                    <a:pt x="1115" y="4604"/>
                  </a:lnTo>
                  <a:lnTo>
                    <a:pt x="1065" y="4620"/>
                  </a:lnTo>
                  <a:lnTo>
                    <a:pt x="1014" y="4633"/>
                  </a:lnTo>
                  <a:lnTo>
                    <a:pt x="963" y="4648"/>
                  </a:lnTo>
                  <a:lnTo>
                    <a:pt x="911" y="4661"/>
                  </a:lnTo>
                  <a:lnTo>
                    <a:pt x="859" y="4673"/>
                  </a:lnTo>
                  <a:lnTo>
                    <a:pt x="807" y="4684"/>
                  </a:lnTo>
                  <a:lnTo>
                    <a:pt x="754" y="4696"/>
                  </a:lnTo>
                  <a:lnTo>
                    <a:pt x="701" y="4706"/>
                  </a:lnTo>
                  <a:lnTo>
                    <a:pt x="649" y="4715"/>
                  </a:lnTo>
                  <a:lnTo>
                    <a:pt x="596" y="4724"/>
                  </a:lnTo>
                  <a:lnTo>
                    <a:pt x="543" y="4732"/>
                  </a:lnTo>
                  <a:lnTo>
                    <a:pt x="489" y="4739"/>
                  </a:lnTo>
                  <a:lnTo>
                    <a:pt x="435" y="4745"/>
                  </a:lnTo>
                  <a:lnTo>
                    <a:pt x="382" y="4751"/>
                  </a:lnTo>
                  <a:lnTo>
                    <a:pt x="328" y="4756"/>
                  </a:lnTo>
                  <a:lnTo>
                    <a:pt x="274" y="4760"/>
                  </a:lnTo>
                  <a:lnTo>
                    <a:pt x="220" y="4763"/>
                  </a:lnTo>
                  <a:lnTo>
                    <a:pt x="165" y="4767"/>
                  </a:lnTo>
                  <a:lnTo>
                    <a:pt x="110" y="4769"/>
                  </a:lnTo>
                  <a:lnTo>
                    <a:pt x="56" y="4769"/>
                  </a:lnTo>
                  <a:lnTo>
                    <a:pt x="0" y="4770"/>
                  </a:lnTo>
                  <a:lnTo>
                    <a:pt x="0" y="4872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7" name="Freeform 69"/>
            <p:cNvSpPr>
              <a:spLocks/>
            </p:cNvSpPr>
            <p:nvPr/>
          </p:nvSpPr>
          <p:spPr bwMode="auto">
            <a:xfrm>
              <a:off x="4028" y="2221"/>
              <a:ext cx="726" cy="696"/>
            </a:xfrm>
            <a:custGeom>
              <a:avLst/>
              <a:gdLst>
                <a:gd name="T0" fmla="*/ 0 w 4359"/>
                <a:gd name="T1" fmla="*/ 1 h 4872"/>
                <a:gd name="T2" fmla="*/ 0 w 4359"/>
                <a:gd name="T3" fmla="*/ 1 h 4872"/>
                <a:gd name="T4" fmla="*/ 0 w 4359"/>
                <a:gd name="T5" fmla="*/ 2 h 4872"/>
                <a:gd name="T6" fmla="*/ 0 w 4359"/>
                <a:gd name="T7" fmla="*/ 3 h 4872"/>
                <a:gd name="T8" fmla="*/ 1 w 4359"/>
                <a:gd name="T9" fmla="*/ 4 h 4872"/>
                <a:gd name="T10" fmla="*/ 1 w 4359"/>
                <a:gd name="T11" fmla="*/ 5 h 4872"/>
                <a:gd name="T12" fmla="*/ 2 w 4359"/>
                <a:gd name="T13" fmla="*/ 6 h 4872"/>
                <a:gd name="T14" fmla="*/ 2 w 4359"/>
                <a:gd name="T15" fmla="*/ 6 h 4872"/>
                <a:gd name="T16" fmla="*/ 3 w 4359"/>
                <a:gd name="T17" fmla="*/ 7 h 4872"/>
                <a:gd name="T18" fmla="*/ 3 w 4359"/>
                <a:gd name="T19" fmla="*/ 8 h 4872"/>
                <a:gd name="T20" fmla="*/ 4 w 4359"/>
                <a:gd name="T21" fmla="*/ 9 h 4872"/>
                <a:gd name="T22" fmla="*/ 5 w 4359"/>
                <a:gd name="T23" fmla="*/ 9 h 4872"/>
                <a:gd name="T24" fmla="*/ 6 w 4359"/>
                <a:gd name="T25" fmla="*/ 10 h 4872"/>
                <a:gd name="T26" fmla="*/ 7 w 4359"/>
                <a:gd name="T27" fmla="*/ 11 h 4872"/>
                <a:gd name="T28" fmla="*/ 7 w 4359"/>
                <a:gd name="T29" fmla="*/ 11 h 4872"/>
                <a:gd name="T30" fmla="*/ 8 w 4359"/>
                <a:gd name="T31" fmla="*/ 12 h 4872"/>
                <a:gd name="T32" fmla="*/ 9 w 4359"/>
                <a:gd name="T33" fmla="*/ 12 h 4872"/>
                <a:gd name="T34" fmla="*/ 10 w 4359"/>
                <a:gd name="T35" fmla="*/ 12 h 4872"/>
                <a:gd name="T36" fmla="*/ 12 w 4359"/>
                <a:gd name="T37" fmla="*/ 13 h 4872"/>
                <a:gd name="T38" fmla="*/ 13 w 4359"/>
                <a:gd name="T39" fmla="*/ 13 h 4872"/>
                <a:gd name="T40" fmla="*/ 14 w 4359"/>
                <a:gd name="T41" fmla="*/ 14 h 4872"/>
                <a:gd name="T42" fmla="*/ 15 w 4359"/>
                <a:gd name="T43" fmla="*/ 14 h 4872"/>
                <a:gd name="T44" fmla="*/ 16 w 4359"/>
                <a:gd name="T45" fmla="*/ 14 h 4872"/>
                <a:gd name="T46" fmla="*/ 18 w 4359"/>
                <a:gd name="T47" fmla="*/ 14 h 4872"/>
                <a:gd name="T48" fmla="*/ 19 w 4359"/>
                <a:gd name="T49" fmla="*/ 14 h 4872"/>
                <a:gd name="T50" fmla="*/ 20 w 4359"/>
                <a:gd name="T51" fmla="*/ 14 h 4872"/>
                <a:gd name="T52" fmla="*/ 19 w 4359"/>
                <a:gd name="T53" fmla="*/ 14 h 4872"/>
                <a:gd name="T54" fmla="*/ 18 w 4359"/>
                <a:gd name="T55" fmla="*/ 14 h 4872"/>
                <a:gd name="T56" fmla="*/ 17 w 4359"/>
                <a:gd name="T57" fmla="*/ 14 h 4872"/>
                <a:gd name="T58" fmla="*/ 15 w 4359"/>
                <a:gd name="T59" fmla="*/ 14 h 4872"/>
                <a:gd name="T60" fmla="*/ 14 w 4359"/>
                <a:gd name="T61" fmla="*/ 13 h 4872"/>
                <a:gd name="T62" fmla="*/ 13 w 4359"/>
                <a:gd name="T63" fmla="*/ 13 h 4872"/>
                <a:gd name="T64" fmla="*/ 12 w 4359"/>
                <a:gd name="T65" fmla="*/ 13 h 4872"/>
                <a:gd name="T66" fmla="*/ 11 w 4359"/>
                <a:gd name="T67" fmla="*/ 12 h 4872"/>
                <a:gd name="T68" fmla="*/ 10 w 4359"/>
                <a:gd name="T69" fmla="*/ 12 h 4872"/>
                <a:gd name="T70" fmla="*/ 9 w 4359"/>
                <a:gd name="T71" fmla="*/ 11 h 4872"/>
                <a:gd name="T72" fmla="*/ 8 w 4359"/>
                <a:gd name="T73" fmla="*/ 11 h 4872"/>
                <a:gd name="T74" fmla="*/ 7 w 4359"/>
                <a:gd name="T75" fmla="*/ 10 h 4872"/>
                <a:gd name="T76" fmla="*/ 6 w 4359"/>
                <a:gd name="T77" fmla="*/ 10 h 4872"/>
                <a:gd name="T78" fmla="*/ 5 w 4359"/>
                <a:gd name="T79" fmla="*/ 9 h 4872"/>
                <a:gd name="T80" fmla="*/ 5 w 4359"/>
                <a:gd name="T81" fmla="*/ 9 h 4872"/>
                <a:gd name="T82" fmla="*/ 4 w 4359"/>
                <a:gd name="T83" fmla="*/ 8 h 4872"/>
                <a:gd name="T84" fmla="*/ 3 w 4359"/>
                <a:gd name="T85" fmla="*/ 7 h 4872"/>
                <a:gd name="T86" fmla="*/ 3 w 4359"/>
                <a:gd name="T87" fmla="*/ 6 h 4872"/>
                <a:gd name="T88" fmla="*/ 2 w 4359"/>
                <a:gd name="T89" fmla="*/ 6 h 4872"/>
                <a:gd name="T90" fmla="*/ 2 w 4359"/>
                <a:gd name="T91" fmla="*/ 5 h 4872"/>
                <a:gd name="T92" fmla="*/ 1 w 4359"/>
                <a:gd name="T93" fmla="*/ 4 h 4872"/>
                <a:gd name="T94" fmla="*/ 1 w 4359"/>
                <a:gd name="T95" fmla="*/ 3 h 4872"/>
                <a:gd name="T96" fmla="*/ 1 w 4359"/>
                <a:gd name="T97" fmla="*/ 2 h 4872"/>
                <a:gd name="T98" fmla="*/ 0 w 4359"/>
                <a:gd name="T99" fmla="*/ 2 h 4872"/>
                <a:gd name="T100" fmla="*/ 0 w 4359"/>
                <a:gd name="T101" fmla="*/ 1 h 4872"/>
                <a:gd name="T102" fmla="*/ 0 w 4359"/>
                <a:gd name="T103" fmla="*/ 0 h 48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2"/>
                <a:gd name="T158" fmla="*/ 4359 w 4359"/>
                <a:gd name="T159" fmla="*/ 4872 h 48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2">
                  <a:moveTo>
                    <a:pt x="0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1" y="125"/>
                  </a:lnTo>
                  <a:lnTo>
                    <a:pt x="3" y="188"/>
                  </a:lnTo>
                  <a:lnTo>
                    <a:pt x="6" y="251"/>
                  </a:lnTo>
                  <a:lnTo>
                    <a:pt x="9" y="312"/>
                  </a:lnTo>
                  <a:lnTo>
                    <a:pt x="13" y="374"/>
                  </a:lnTo>
                  <a:lnTo>
                    <a:pt x="17" y="435"/>
                  </a:lnTo>
                  <a:lnTo>
                    <a:pt x="22" y="498"/>
                  </a:lnTo>
                  <a:lnTo>
                    <a:pt x="28" y="559"/>
                  </a:lnTo>
                  <a:lnTo>
                    <a:pt x="35" y="620"/>
                  </a:lnTo>
                  <a:lnTo>
                    <a:pt x="42" y="680"/>
                  </a:lnTo>
                  <a:lnTo>
                    <a:pt x="50" y="741"/>
                  </a:lnTo>
                  <a:lnTo>
                    <a:pt x="58" y="801"/>
                  </a:lnTo>
                  <a:lnTo>
                    <a:pt x="68" y="861"/>
                  </a:lnTo>
                  <a:lnTo>
                    <a:pt x="78" y="921"/>
                  </a:lnTo>
                  <a:lnTo>
                    <a:pt x="89" y="980"/>
                  </a:lnTo>
                  <a:lnTo>
                    <a:pt x="100" y="1039"/>
                  </a:lnTo>
                  <a:lnTo>
                    <a:pt x="112" y="1098"/>
                  </a:lnTo>
                  <a:lnTo>
                    <a:pt x="124" y="1157"/>
                  </a:lnTo>
                  <a:lnTo>
                    <a:pt x="137" y="1216"/>
                  </a:lnTo>
                  <a:lnTo>
                    <a:pt x="152" y="1273"/>
                  </a:lnTo>
                  <a:lnTo>
                    <a:pt x="166" y="1331"/>
                  </a:lnTo>
                  <a:lnTo>
                    <a:pt x="181" y="1389"/>
                  </a:lnTo>
                  <a:lnTo>
                    <a:pt x="196" y="1446"/>
                  </a:lnTo>
                  <a:lnTo>
                    <a:pt x="212" y="1503"/>
                  </a:lnTo>
                  <a:lnTo>
                    <a:pt x="229" y="1561"/>
                  </a:lnTo>
                  <a:lnTo>
                    <a:pt x="247" y="1616"/>
                  </a:lnTo>
                  <a:lnTo>
                    <a:pt x="265" y="1673"/>
                  </a:lnTo>
                  <a:lnTo>
                    <a:pt x="283" y="1728"/>
                  </a:lnTo>
                  <a:lnTo>
                    <a:pt x="302" y="1783"/>
                  </a:lnTo>
                  <a:lnTo>
                    <a:pt x="323" y="1839"/>
                  </a:lnTo>
                  <a:lnTo>
                    <a:pt x="343" y="1893"/>
                  </a:lnTo>
                  <a:lnTo>
                    <a:pt x="364" y="1949"/>
                  </a:lnTo>
                  <a:lnTo>
                    <a:pt x="385" y="2002"/>
                  </a:lnTo>
                  <a:lnTo>
                    <a:pt x="408" y="2056"/>
                  </a:lnTo>
                  <a:lnTo>
                    <a:pt x="431" y="2109"/>
                  </a:lnTo>
                  <a:lnTo>
                    <a:pt x="454" y="2162"/>
                  </a:lnTo>
                  <a:lnTo>
                    <a:pt x="477" y="2215"/>
                  </a:lnTo>
                  <a:lnTo>
                    <a:pt x="502" y="2267"/>
                  </a:lnTo>
                  <a:lnTo>
                    <a:pt x="527" y="2320"/>
                  </a:lnTo>
                  <a:lnTo>
                    <a:pt x="552" y="2372"/>
                  </a:lnTo>
                  <a:lnTo>
                    <a:pt x="579" y="2422"/>
                  </a:lnTo>
                  <a:lnTo>
                    <a:pt x="605" y="2473"/>
                  </a:lnTo>
                  <a:lnTo>
                    <a:pt x="632" y="2523"/>
                  </a:lnTo>
                  <a:lnTo>
                    <a:pt x="660" y="2573"/>
                  </a:lnTo>
                  <a:lnTo>
                    <a:pt x="688" y="2623"/>
                  </a:lnTo>
                  <a:lnTo>
                    <a:pt x="717" y="2672"/>
                  </a:lnTo>
                  <a:lnTo>
                    <a:pt x="746" y="2721"/>
                  </a:lnTo>
                  <a:lnTo>
                    <a:pt x="776" y="2770"/>
                  </a:lnTo>
                  <a:lnTo>
                    <a:pt x="805" y="2817"/>
                  </a:lnTo>
                  <a:lnTo>
                    <a:pt x="837" y="2865"/>
                  </a:lnTo>
                  <a:lnTo>
                    <a:pt x="868" y="2912"/>
                  </a:lnTo>
                  <a:lnTo>
                    <a:pt x="900" y="2958"/>
                  </a:lnTo>
                  <a:lnTo>
                    <a:pt x="932" y="3005"/>
                  </a:lnTo>
                  <a:lnTo>
                    <a:pt x="964" y="3051"/>
                  </a:lnTo>
                  <a:lnTo>
                    <a:pt x="998" y="3096"/>
                  </a:lnTo>
                  <a:lnTo>
                    <a:pt x="1031" y="3141"/>
                  </a:lnTo>
                  <a:lnTo>
                    <a:pt x="1066" y="3186"/>
                  </a:lnTo>
                  <a:lnTo>
                    <a:pt x="1100" y="3230"/>
                  </a:lnTo>
                  <a:lnTo>
                    <a:pt x="1134" y="3273"/>
                  </a:lnTo>
                  <a:lnTo>
                    <a:pt x="1170" y="3316"/>
                  </a:lnTo>
                  <a:lnTo>
                    <a:pt x="1206" y="3359"/>
                  </a:lnTo>
                  <a:lnTo>
                    <a:pt x="1243" y="3401"/>
                  </a:lnTo>
                  <a:lnTo>
                    <a:pt x="1279" y="3443"/>
                  </a:lnTo>
                  <a:lnTo>
                    <a:pt x="1317" y="3483"/>
                  </a:lnTo>
                  <a:lnTo>
                    <a:pt x="1354" y="3524"/>
                  </a:lnTo>
                  <a:lnTo>
                    <a:pt x="1392" y="3565"/>
                  </a:lnTo>
                  <a:lnTo>
                    <a:pt x="1431" y="3604"/>
                  </a:lnTo>
                  <a:lnTo>
                    <a:pt x="1469" y="3643"/>
                  </a:lnTo>
                  <a:lnTo>
                    <a:pt x="1509" y="3681"/>
                  </a:lnTo>
                  <a:lnTo>
                    <a:pt x="1548" y="3720"/>
                  </a:lnTo>
                  <a:lnTo>
                    <a:pt x="1589" y="3757"/>
                  </a:lnTo>
                  <a:lnTo>
                    <a:pt x="1629" y="3794"/>
                  </a:lnTo>
                  <a:lnTo>
                    <a:pt x="1671" y="3830"/>
                  </a:lnTo>
                  <a:lnTo>
                    <a:pt x="1712" y="3867"/>
                  </a:lnTo>
                  <a:lnTo>
                    <a:pt x="1754" y="3902"/>
                  </a:lnTo>
                  <a:lnTo>
                    <a:pt x="1796" y="3937"/>
                  </a:lnTo>
                  <a:lnTo>
                    <a:pt x="1839" y="3971"/>
                  </a:lnTo>
                  <a:lnTo>
                    <a:pt x="1881" y="4005"/>
                  </a:lnTo>
                  <a:lnTo>
                    <a:pt x="1925" y="4039"/>
                  </a:lnTo>
                  <a:lnTo>
                    <a:pt x="1968" y="4070"/>
                  </a:lnTo>
                  <a:lnTo>
                    <a:pt x="2012" y="4103"/>
                  </a:lnTo>
                  <a:lnTo>
                    <a:pt x="2056" y="4135"/>
                  </a:lnTo>
                  <a:lnTo>
                    <a:pt x="2102" y="4165"/>
                  </a:lnTo>
                  <a:lnTo>
                    <a:pt x="2146" y="4196"/>
                  </a:lnTo>
                  <a:lnTo>
                    <a:pt x="2192" y="4225"/>
                  </a:lnTo>
                  <a:lnTo>
                    <a:pt x="2238" y="4255"/>
                  </a:lnTo>
                  <a:lnTo>
                    <a:pt x="2284" y="4283"/>
                  </a:lnTo>
                  <a:lnTo>
                    <a:pt x="2331" y="4310"/>
                  </a:lnTo>
                  <a:lnTo>
                    <a:pt x="2377" y="4337"/>
                  </a:lnTo>
                  <a:lnTo>
                    <a:pt x="2425" y="4364"/>
                  </a:lnTo>
                  <a:lnTo>
                    <a:pt x="2472" y="4390"/>
                  </a:lnTo>
                  <a:lnTo>
                    <a:pt x="2520" y="4415"/>
                  </a:lnTo>
                  <a:lnTo>
                    <a:pt x="2568" y="4440"/>
                  </a:lnTo>
                  <a:lnTo>
                    <a:pt x="2616" y="4465"/>
                  </a:lnTo>
                  <a:lnTo>
                    <a:pt x="2666" y="4488"/>
                  </a:lnTo>
                  <a:lnTo>
                    <a:pt x="2714" y="4511"/>
                  </a:lnTo>
                  <a:lnTo>
                    <a:pt x="2764" y="4533"/>
                  </a:lnTo>
                  <a:lnTo>
                    <a:pt x="2813" y="4554"/>
                  </a:lnTo>
                  <a:lnTo>
                    <a:pt x="2863" y="4576"/>
                  </a:lnTo>
                  <a:lnTo>
                    <a:pt x="2913" y="4596"/>
                  </a:lnTo>
                  <a:lnTo>
                    <a:pt x="2963" y="4615"/>
                  </a:lnTo>
                  <a:lnTo>
                    <a:pt x="3014" y="4635"/>
                  </a:lnTo>
                  <a:lnTo>
                    <a:pt x="3066" y="4653"/>
                  </a:lnTo>
                  <a:lnTo>
                    <a:pt x="3116" y="4670"/>
                  </a:lnTo>
                  <a:lnTo>
                    <a:pt x="3168" y="4687"/>
                  </a:lnTo>
                  <a:lnTo>
                    <a:pt x="3220" y="4702"/>
                  </a:lnTo>
                  <a:lnTo>
                    <a:pt x="3272" y="4718"/>
                  </a:lnTo>
                  <a:lnTo>
                    <a:pt x="3325" y="4733"/>
                  </a:lnTo>
                  <a:lnTo>
                    <a:pt x="3377" y="4746"/>
                  </a:lnTo>
                  <a:lnTo>
                    <a:pt x="3430" y="4760"/>
                  </a:lnTo>
                  <a:lnTo>
                    <a:pt x="3483" y="4773"/>
                  </a:lnTo>
                  <a:lnTo>
                    <a:pt x="3536" y="4785"/>
                  </a:lnTo>
                  <a:lnTo>
                    <a:pt x="3590" y="4796"/>
                  </a:lnTo>
                  <a:lnTo>
                    <a:pt x="3643" y="4806"/>
                  </a:lnTo>
                  <a:lnTo>
                    <a:pt x="3697" y="4815"/>
                  </a:lnTo>
                  <a:lnTo>
                    <a:pt x="3751" y="4825"/>
                  </a:lnTo>
                  <a:lnTo>
                    <a:pt x="3805" y="4832"/>
                  </a:lnTo>
                  <a:lnTo>
                    <a:pt x="3860" y="4840"/>
                  </a:lnTo>
                  <a:lnTo>
                    <a:pt x="3915" y="4847"/>
                  </a:lnTo>
                  <a:lnTo>
                    <a:pt x="3969" y="4853"/>
                  </a:lnTo>
                  <a:lnTo>
                    <a:pt x="4025" y="4857"/>
                  </a:lnTo>
                  <a:lnTo>
                    <a:pt x="4080" y="4862"/>
                  </a:lnTo>
                  <a:lnTo>
                    <a:pt x="4135" y="4865"/>
                  </a:lnTo>
                  <a:lnTo>
                    <a:pt x="4191" y="4869"/>
                  </a:lnTo>
                  <a:lnTo>
                    <a:pt x="4248" y="4870"/>
                  </a:lnTo>
                  <a:lnTo>
                    <a:pt x="4303" y="4872"/>
                  </a:lnTo>
                  <a:lnTo>
                    <a:pt x="4359" y="4872"/>
                  </a:lnTo>
                  <a:lnTo>
                    <a:pt x="4359" y="4770"/>
                  </a:lnTo>
                  <a:lnTo>
                    <a:pt x="4304" y="4769"/>
                  </a:lnTo>
                  <a:lnTo>
                    <a:pt x="4250" y="4769"/>
                  </a:lnTo>
                  <a:lnTo>
                    <a:pt x="4195" y="4767"/>
                  </a:lnTo>
                  <a:lnTo>
                    <a:pt x="4140" y="4763"/>
                  </a:lnTo>
                  <a:lnTo>
                    <a:pt x="4086" y="4760"/>
                  </a:lnTo>
                  <a:lnTo>
                    <a:pt x="4032" y="4756"/>
                  </a:lnTo>
                  <a:lnTo>
                    <a:pt x="3977" y="4751"/>
                  </a:lnTo>
                  <a:lnTo>
                    <a:pt x="3924" y="4745"/>
                  </a:lnTo>
                  <a:lnTo>
                    <a:pt x="3870" y="4739"/>
                  </a:lnTo>
                  <a:lnTo>
                    <a:pt x="3817" y="4732"/>
                  </a:lnTo>
                  <a:lnTo>
                    <a:pt x="3764" y="4724"/>
                  </a:lnTo>
                  <a:lnTo>
                    <a:pt x="3710" y="4715"/>
                  </a:lnTo>
                  <a:lnTo>
                    <a:pt x="3658" y="4706"/>
                  </a:lnTo>
                  <a:lnTo>
                    <a:pt x="3605" y="4696"/>
                  </a:lnTo>
                  <a:lnTo>
                    <a:pt x="3553" y="4684"/>
                  </a:lnTo>
                  <a:lnTo>
                    <a:pt x="3501" y="4673"/>
                  </a:lnTo>
                  <a:lnTo>
                    <a:pt x="3449" y="4661"/>
                  </a:lnTo>
                  <a:lnTo>
                    <a:pt x="3397" y="4648"/>
                  </a:lnTo>
                  <a:lnTo>
                    <a:pt x="3346" y="4633"/>
                  </a:lnTo>
                  <a:lnTo>
                    <a:pt x="3295" y="4620"/>
                  </a:lnTo>
                  <a:lnTo>
                    <a:pt x="3244" y="4604"/>
                  </a:lnTo>
                  <a:lnTo>
                    <a:pt x="3193" y="4588"/>
                  </a:lnTo>
                  <a:lnTo>
                    <a:pt x="3142" y="4572"/>
                  </a:lnTo>
                  <a:lnTo>
                    <a:pt x="3093" y="4555"/>
                  </a:lnTo>
                  <a:lnTo>
                    <a:pt x="3042" y="4537"/>
                  </a:lnTo>
                  <a:lnTo>
                    <a:pt x="2993" y="4519"/>
                  </a:lnTo>
                  <a:lnTo>
                    <a:pt x="2943" y="4500"/>
                  </a:lnTo>
                  <a:lnTo>
                    <a:pt x="2894" y="4480"/>
                  </a:lnTo>
                  <a:lnTo>
                    <a:pt x="2846" y="4459"/>
                  </a:lnTo>
                  <a:lnTo>
                    <a:pt x="2797" y="4438"/>
                  </a:lnTo>
                  <a:lnTo>
                    <a:pt x="2749" y="4416"/>
                  </a:lnTo>
                  <a:lnTo>
                    <a:pt x="2700" y="4395"/>
                  </a:lnTo>
                  <a:lnTo>
                    <a:pt x="2653" y="4371"/>
                  </a:lnTo>
                  <a:lnTo>
                    <a:pt x="2605" y="4347"/>
                  </a:lnTo>
                  <a:lnTo>
                    <a:pt x="2558" y="4324"/>
                  </a:lnTo>
                  <a:lnTo>
                    <a:pt x="2512" y="4299"/>
                  </a:lnTo>
                  <a:lnTo>
                    <a:pt x="2465" y="4273"/>
                  </a:lnTo>
                  <a:lnTo>
                    <a:pt x="2419" y="4247"/>
                  </a:lnTo>
                  <a:lnTo>
                    <a:pt x="2373" y="4221"/>
                  </a:lnTo>
                  <a:lnTo>
                    <a:pt x="2328" y="4193"/>
                  </a:lnTo>
                  <a:lnTo>
                    <a:pt x="2282" y="4165"/>
                  </a:lnTo>
                  <a:lnTo>
                    <a:pt x="2238" y="4137"/>
                  </a:lnTo>
                  <a:lnTo>
                    <a:pt x="2193" y="4108"/>
                  </a:lnTo>
                  <a:lnTo>
                    <a:pt x="2149" y="4078"/>
                  </a:lnTo>
                  <a:lnTo>
                    <a:pt x="2105" y="4048"/>
                  </a:lnTo>
                  <a:lnTo>
                    <a:pt x="2061" y="4017"/>
                  </a:lnTo>
                  <a:lnTo>
                    <a:pt x="2018" y="3985"/>
                  </a:lnTo>
                  <a:lnTo>
                    <a:pt x="1975" y="3954"/>
                  </a:lnTo>
                  <a:lnTo>
                    <a:pt x="1933" y="3921"/>
                  </a:lnTo>
                  <a:lnTo>
                    <a:pt x="1891" y="3888"/>
                  </a:lnTo>
                  <a:lnTo>
                    <a:pt x="1849" y="3854"/>
                  </a:lnTo>
                  <a:lnTo>
                    <a:pt x="1808" y="3820"/>
                  </a:lnTo>
                  <a:lnTo>
                    <a:pt x="1767" y="3785"/>
                  </a:lnTo>
                  <a:lnTo>
                    <a:pt x="1726" y="3750"/>
                  </a:lnTo>
                  <a:lnTo>
                    <a:pt x="1687" y="3715"/>
                  </a:lnTo>
                  <a:lnTo>
                    <a:pt x="1646" y="3679"/>
                  </a:lnTo>
                  <a:lnTo>
                    <a:pt x="1608" y="3642"/>
                  </a:lnTo>
                  <a:lnTo>
                    <a:pt x="1569" y="3604"/>
                  </a:lnTo>
                  <a:lnTo>
                    <a:pt x="1530" y="3567"/>
                  </a:lnTo>
                  <a:lnTo>
                    <a:pt x="1492" y="3528"/>
                  </a:lnTo>
                  <a:lnTo>
                    <a:pt x="1454" y="3490"/>
                  </a:lnTo>
                  <a:lnTo>
                    <a:pt x="1417" y="3450"/>
                  </a:lnTo>
                  <a:lnTo>
                    <a:pt x="1380" y="3411"/>
                  </a:lnTo>
                  <a:lnTo>
                    <a:pt x="1344" y="3370"/>
                  </a:lnTo>
                  <a:lnTo>
                    <a:pt x="1307" y="3329"/>
                  </a:lnTo>
                  <a:lnTo>
                    <a:pt x="1272" y="3289"/>
                  </a:lnTo>
                  <a:lnTo>
                    <a:pt x="1237" y="3247"/>
                  </a:lnTo>
                  <a:lnTo>
                    <a:pt x="1202" y="3205"/>
                  </a:lnTo>
                  <a:lnTo>
                    <a:pt x="1168" y="3162"/>
                  </a:lnTo>
                  <a:lnTo>
                    <a:pt x="1134" y="3119"/>
                  </a:lnTo>
                  <a:lnTo>
                    <a:pt x="1101" y="3075"/>
                  </a:lnTo>
                  <a:lnTo>
                    <a:pt x="1068" y="3031"/>
                  </a:lnTo>
                  <a:lnTo>
                    <a:pt x="1035" y="2987"/>
                  </a:lnTo>
                  <a:lnTo>
                    <a:pt x="1003" y="2942"/>
                  </a:lnTo>
                  <a:lnTo>
                    <a:pt x="971" y="2897"/>
                  </a:lnTo>
                  <a:lnTo>
                    <a:pt x="941" y="2851"/>
                  </a:lnTo>
                  <a:lnTo>
                    <a:pt x="910" y="2805"/>
                  </a:lnTo>
                  <a:lnTo>
                    <a:pt x="880" y="2758"/>
                  </a:lnTo>
                  <a:lnTo>
                    <a:pt x="851" y="2712"/>
                  </a:lnTo>
                  <a:lnTo>
                    <a:pt x="822" y="2664"/>
                  </a:lnTo>
                  <a:lnTo>
                    <a:pt x="793" y="2616"/>
                  </a:lnTo>
                  <a:lnTo>
                    <a:pt x="765" y="2568"/>
                  </a:lnTo>
                  <a:lnTo>
                    <a:pt x="738" y="2520"/>
                  </a:lnTo>
                  <a:lnTo>
                    <a:pt x="710" y="2470"/>
                  </a:lnTo>
                  <a:lnTo>
                    <a:pt x="684" y="2421"/>
                  </a:lnTo>
                  <a:lnTo>
                    <a:pt x="658" y="2372"/>
                  </a:lnTo>
                  <a:lnTo>
                    <a:pt x="632" y="2321"/>
                  </a:lnTo>
                  <a:lnTo>
                    <a:pt x="607" y="2271"/>
                  </a:lnTo>
                  <a:lnTo>
                    <a:pt x="583" y="2220"/>
                  </a:lnTo>
                  <a:lnTo>
                    <a:pt x="558" y="2169"/>
                  </a:lnTo>
                  <a:lnTo>
                    <a:pt x="535" y="2117"/>
                  </a:lnTo>
                  <a:lnTo>
                    <a:pt x="513" y="2065"/>
                  </a:lnTo>
                  <a:lnTo>
                    <a:pt x="491" y="2013"/>
                  </a:lnTo>
                  <a:lnTo>
                    <a:pt x="469" y="1960"/>
                  </a:lnTo>
                  <a:lnTo>
                    <a:pt x="448" y="1908"/>
                  </a:lnTo>
                  <a:lnTo>
                    <a:pt x="427" y="1854"/>
                  </a:lnTo>
                  <a:lnTo>
                    <a:pt x="407" y="1800"/>
                  </a:lnTo>
                  <a:lnTo>
                    <a:pt x="387" y="1746"/>
                  </a:lnTo>
                  <a:lnTo>
                    <a:pt x="369" y="1692"/>
                  </a:lnTo>
                  <a:lnTo>
                    <a:pt x="351" y="1638"/>
                  </a:lnTo>
                  <a:lnTo>
                    <a:pt x="333" y="1582"/>
                  </a:lnTo>
                  <a:lnTo>
                    <a:pt x="316" y="1528"/>
                  </a:lnTo>
                  <a:lnTo>
                    <a:pt x="299" y="1472"/>
                  </a:lnTo>
                  <a:lnTo>
                    <a:pt x="283" y="1416"/>
                  </a:lnTo>
                  <a:lnTo>
                    <a:pt x="268" y="1360"/>
                  </a:lnTo>
                  <a:lnTo>
                    <a:pt x="253" y="1304"/>
                  </a:lnTo>
                  <a:lnTo>
                    <a:pt x="240" y="1247"/>
                  </a:lnTo>
                  <a:lnTo>
                    <a:pt x="225" y="1190"/>
                  </a:lnTo>
                  <a:lnTo>
                    <a:pt x="212" y="1133"/>
                  </a:lnTo>
                  <a:lnTo>
                    <a:pt x="200" y="1075"/>
                  </a:lnTo>
                  <a:lnTo>
                    <a:pt x="189" y="1018"/>
                  </a:lnTo>
                  <a:lnTo>
                    <a:pt x="178" y="960"/>
                  </a:lnTo>
                  <a:lnTo>
                    <a:pt x="168" y="901"/>
                  </a:lnTo>
                  <a:lnTo>
                    <a:pt x="158" y="842"/>
                  </a:lnTo>
                  <a:lnTo>
                    <a:pt x="149" y="784"/>
                  </a:lnTo>
                  <a:lnTo>
                    <a:pt x="140" y="725"/>
                  </a:lnTo>
                  <a:lnTo>
                    <a:pt x="132" y="666"/>
                  </a:lnTo>
                  <a:lnTo>
                    <a:pt x="125" y="606"/>
                  </a:lnTo>
                  <a:lnTo>
                    <a:pt x="119" y="547"/>
                  </a:lnTo>
                  <a:lnTo>
                    <a:pt x="113" y="487"/>
                  </a:lnTo>
                  <a:lnTo>
                    <a:pt x="108" y="427"/>
                  </a:lnTo>
                  <a:lnTo>
                    <a:pt x="103" y="366"/>
                  </a:lnTo>
                  <a:lnTo>
                    <a:pt x="100" y="306"/>
                  </a:lnTo>
                  <a:lnTo>
                    <a:pt x="96" y="245"/>
                  </a:lnTo>
                  <a:lnTo>
                    <a:pt x="94" y="184"/>
                  </a:lnTo>
                  <a:lnTo>
                    <a:pt x="92" y="123"/>
                  </a:lnTo>
                  <a:lnTo>
                    <a:pt x="91" y="62"/>
                  </a:lnTo>
                  <a:lnTo>
                    <a:pt x="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8" name="Freeform 70"/>
            <p:cNvSpPr>
              <a:spLocks/>
            </p:cNvSpPr>
            <p:nvPr/>
          </p:nvSpPr>
          <p:spPr bwMode="auto">
            <a:xfrm>
              <a:off x="4028" y="1525"/>
              <a:ext cx="726" cy="696"/>
            </a:xfrm>
            <a:custGeom>
              <a:avLst/>
              <a:gdLst>
                <a:gd name="T0" fmla="*/ 19 w 4359"/>
                <a:gd name="T1" fmla="*/ 0 h 4871"/>
                <a:gd name="T2" fmla="*/ 18 w 4359"/>
                <a:gd name="T3" fmla="*/ 0 h 4871"/>
                <a:gd name="T4" fmla="*/ 17 w 4359"/>
                <a:gd name="T5" fmla="*/ 0 h 4871"/>
                <a:gd name="T6" fmla="*/ 16 w 4359"/>
                <a:gd name="T7" fmla="*/ 0 h 4871"/>
                <a:gd name="T8" fmla="*/ 14 w 4359"/>
                <a:gd name="T9" fmla="*/ 1 h 4871"/>
                <a:gd name="T10" fmla="*/ 13 w 4359"/>
                <a:gd name="T11" fmla="*/ 1 h 4871"/>
                <a:gd name="T12" fmla="*/ 12 w 4359"/>
                <a:gd name="T13" fmla="*/ 1 h 4871"/>
                <a:gd name="T14" fmla="*/ 11 w 4359"/>
                <a:gd name="T15" fmla="*/ 2 h 4871"/>
                <a:gd name="T16" fmla="*/ 10 w 4359"/>
                <a:gd name="T17" fmla="*/ 2 h 4871"/>
                <a:gd name="T18" fmla="*/ 9 w 4359"/>
                <a:gd name="T19" fmla="*/ 2 h 4871"/>
                <a:gd name="T20" fmla="*/ 8 w 4359"/>
                <a:gd name="T21" fmla="*/ 3 h 4871"/>
                <a:gd name="T22" fmla="*/ 7 w 4359"/>
                <a:gd name="T23" fmla="*/ 3 h 4871"/>
                <a:gd name="T24" fmla="*/ 6 w 4359"/>
                <a:gd name="T25" fmla="*/ 4 h 4871"/>
                <a:gd name="T26" fmla="*/ 5 w 4359"/>
                <a:gd name="T27" fmla="*/ 5 h 4871"/>
                <a:gd name="T28" fmla="*/ 4 w 4359"/>
                <a:gd name="T29" fmla="*/ 5 h 4871"/>
                <a:gd name="T30" fmla="*/ 4 w 4359"/>
                <a:gd name="T31" fmla="*/ 6 h 4871"/>
                <a:gd name="T32" fmla="*/ 3 w 4359"/>
                <a:gd name="T33" fmla="*/ 7 h 4871"/>
                <a:gd name="T34" fmla="*/ 2 w 4359"/>
                <a:gd name="T35" fmla="*/ 7 h 4871"/>
                <a:gd name="T36" fmla="*/ 2 w 4359"/>
                <a:gd name="T37" fmla="*/ 8 h 4871"/>
                <a:gd name="T38" fmla="*/ 1 w 4359"/>
                <a:gd name="T39" fmla="*/ 9 h 4871"/>
                <a:gd name="T40" fmla="*/ 1 w 4359"/>
                <a:gd name="T41" fmla="*/ 10 h 4871"/>
                <a:gd name="T42" fmla="*/ 1 w 4359"/>
                <a:gd name="T43" fmla="*/ 11 h 4871"/>
                <a:gd name="T44" fmla="*/ 0 w 4359"/>
                <a:gd name="T45" fmla="*/ 12 h 4871"/>
                <a:gd name="T46" fmla="*/ 0 w 4359"/>
                <a:gd name="T47" fmla="*/ 12 h 4871"/>
                <a:gd name="T48" fmla="*/ 0 w 4359"/>
                <a:gd name="T49" fmla="*/ 13 h 4871"/>
                <a:gd name="T50" fmla="*/ 0 w 4359"/>
                <a:gd name="T51" fmla="*/ 14 h 4871"/>
                <a:gd name="T52" fmla="*/ 0 w 4359"/>
                <a:gd name="T53" fmla="*/ 13 h 4871"/>
                <a:gd name="T54" fmla="*/ 0 w 4359"/>
                <a:gd name="T55" fmla="*/ 13 h 4871"/>
                <a:gd name="T56" fmla="*/ 1 w 4359"/>
                <a:gd name="T57" fmla="*/ 12 h 4871"/>
                <a:gd name="T58" fmla="*/ 1 w 4359"/>
                <a:gd name="T59" fmla="*/ 11 h 4871"/>
                <a:gd name="T60" fmla="*/ 1 w 4359"/>
                <a:gd name="T61" fmla="*/ 10 h 4871"/>
                <a:gd name="T62" fmla="*/ 2 w 4359"/>
                <a:gd name="T63" fmla="*/ 9 h 4871"/>
                <a:gd name="T64" fmla="*/ 2 w 4359"/>
                <a:gd name="T65" fmla="*/ 8 h 4871"/>
                <a:gd name="T66" fmla="*/ 3 w 4359"/>
                <a:gd name="T67" fmla="*/ 8 h 4871"/>
                <a:gd name="T68" fmla="*/ 3 w 4359"/>
                <a:gd name="T69" fmla="*/ 7 h 4871"/>
                <a:gd name="T70" fmla="*/ 4 w 4359"/>
                <a:gd name="T71" fmla="*/ 6 h 4871"/>
                <a:gd name="T72" fmla="*/ 5 w 4359"/>
                <a:gd name="T73" fmla="*/ 6 h 4871"/>
                <a:gd name="T74" fmla="*/ 5 w 4359"/>
                <a:gd name="T75" fmla="*/ 5 h 4871"/>
                <a:gd name="T76" fmla="*/ 6 w 4359"/>
                <a:gd name="T77" fmla="*/ 4 h 4871"/>
                <a:gd name="T78" fmla="*/ 7 w 4359"/>
                <a:gd name="T79" fmla="*/ 4 h 4871"/>
                <a:gd name="T80" fmla="*/ 8 w 4359"/>
                <a:gd name="T81" fmla="*/ 3 h 4871"/>
                <a:gd name="T82" fmla="*/ 9 w 4359"/>
                <a:gd name="T83" fmla="*/ 3 h 4871"/>
                <a:gd name="T84" fmla="*/ 10 w 4359"/>
                <a:gd name="T85" fmla="*/ 2 h 4871"/>
                <a:gd name="T86" fmla="*/ 11 w 4359"/>
                <a:gd name="T87" fmla="*/ 2 h 4871"/>
                <a:gd name="T88" fmla="*/ 12 w 4359"/>
                <a:gd name="T89" fmla="*/ 2 h 4871"/>
                <a:gd name="T90" fmla="*/ 13 w 4359"/>
                <a:gd name="T91" fmla="*/ 1 h 4871"/>
                <a:gd name="T92" fmla="*/ 14 w 4359"/>
                <a:gd name="T93" fmla="*/ 1 h 4871"/>
                <a:gd name="T94" fmla="*/ 15 w 4359"/>
                <a:gd name="T95" fmla="*/ 1 h 4871"/>
                <a:gd name="T96" fmla="*/ 17 w 4359"/>
                <a:gd name="T97" fmla="*/ 1 h 4871"/>
                <a:gd name="T98" fmla="*/ 18 w 4359"/>
                <a:gd name="T99" fmla="*/ 0 h 4871"/>
                <a:gd name="T100" fmla="*/ 19 w 4359"/>
                <a:gd name="T101" fmla="*/ 0 h 4871"/>
                <a:gd name="T102" fmla="*/ 20 w 4359"/>
                <a:gd name="T103" fmla="*/ 0 h 4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59"/>
                <a:gd name="T157" fmla="*/ 0 h 4871"/>
                <a:gd name="T158" fmla="*/ 4359 w 4359"/>
                <a:gd name="T159" fmla="*/ 4871 h 4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59" h="4871">
                  <a:moveTo>
                    <a:pt x="4359" y="0"/>
                  </a:moveTo>
                  <a:lnTo>
                    <a:pt x="4359" y="0"/>
                  </a:lnTo>
                  <a:lnTo>
                    <a:pt x="4303" y="0"/>
                  </a:lnTo>
                  <a:lnTo>
                    <a:pt x="4248" y="2"/>
                  </a:lnTo>
                  <a:lnTo>
                    <a:pt x="4191" y="3"/>
                  </a:lnTo>
                  <a:lnTo>
                    <a:pt x="4135" y="7"/>
                  </a:lnTo>
                  <a:lnTo>
                    <a:pt x="4080" y="10"/>
                  </a:lnTo>
                  <a:lnTo>
                    <a:pt x="4025" y="15"/>
                  </a:lnTo>
                  <a:lnTo>
                    <a:pt x="3969" y="19"/>
                  </a:lnTo>
                  <a:lnTo>
                    <a:pt x="3915" y="25"/>
                  </a:lnTo>
                  <a:lnTo>
                    <a:pt x="3860" y="32"/>
                  </a:lnTo>
                  <a:lnTo>
                    <a:pt x="3805" y="40"/>
                  </a:lnTo>
                  <a:lnTo>
                    <a:pt x="3751" y="47"/>
                  </a:lnTo>
                  <a:lnTo>
                    <a:pt x="3697" y="57"/>
                  </a:lnTo>
                  <a:lnTo>
                    <a:pt x="3643" y="66"/>
                  </a:lnTo>
                  <a:lnTo>
                    <a:pt x="3590" y="77"/>
                  </a:lnTo>
                  <a:lnTo>
                    <a:pt x="3536" y="87"/>
                  </a:lnTo>
                  <a:lnTo>
                    <a:pt x="3483" y="100"/>
                  </a:lnTo>
                  <a:lnTo>
                    <a:pt x="3430" y="112"/>
                  </a:lnTo>
                  <a:lnTo>
                    <a:pt x="3377" y="126"/>
                  </a:lnTo>
                  <a:lnTo>
                    <a:pt x="3325" y="139"/>
                  </a:lnTo>
                  <a:lnTo>
                    <a:pt x="3272" y="154"/>
                  </a:lnTo>
                  <a:lnTo>
                    <a:pt x="3220" y="170"/>
                  </a:lnTo>
                  <a:lnTo>
                    <a:pt x="3168" y="185"/>
                  </a:lnTo>
                  <a:lnTo>
                    <a:pt x="3116" y="202"/>
                  </a:lnTo>
                  <a:lnTo>
                    <a:pt x="3066" y="219"/>
                  </a:lnTo>
                  <a:lnTo>
                    <a:pt x="3014" y="237"/>
                  </a:lnTo>
                  <a:lnTo>
                    <a:pt x="2963" y="257"/>
                  </a:lnTo>
                  <a:lnTo>
                    <a:pt x="2913" y="276"/>
                  </a:lnTo>
                  <a:lnTo>
                    <a:pt x="2863" y="296"/>
                  </a:lnTo>
                  <a:lnTo>
                    <a:pt x="2813" y="318"/>
                  </a:lnTo>
                  <a:lnTo>
                    <a:pt x="2764" y="339"/>
                  </a:lnTo>
                  <a:lnTo>
                    <a:pt x="2714" y="361"/>
                  </a:lnTo>
                  <a:lnTo>
                    <a:pt x="2666" y="385"/>
                  </a:lnTo>
                  <a:lnTo>
                    <a:pt x="2616" y="407"/>
                  </a:lnTo>
                  <a:lnTo>
                    <a:pt x="2568" y="432"/>
                  </a:lnTo>
                  <a:lnTo>
                    <a:pt x="2520" y="457"/>
                  </a:lnTo>
                  <a:lnTo>
                    <a:pt x="2472" y="482"/>
                  </a:lnTo>
                  <a:lnTo>
                    <a:pt x="2425" y="508"/>
                  </a:lnTo>
                  <a:lnTo>
                    <a:pt x="2377" y="535"/>
                  </a:lnTo>
                  <a:lnTo>
                    <a:pt x="2331" y="562"/>
                  </a:lnTo>
                  <a:lnTo>
                    <a:pt x="2284" y="589"/>
                  </a:lnTo>
                  <a:lnTo>
                    <a:pt x="2238" y="619"/>
                  </a:lnTo>
                  <a:lnTo>
                    <a:pt x="2192" y="647"/>
                  </a:lnTo>
                  <a:lnTo>
                    <a:pt x="2146" y="676"/>
                  </a:lnTo>
                  <a:lnTo>
                    <a:pt x="2102" y="707"/>
                  </a:lnTo>
                  <a:lnTo>
                    <a:pt x="2056" y="737"/>
                  </a:lnTo>
                  <a:lnTo>
                    <a:pt x="2012" y="769"/>
                  </a:lnTo>
                  <a:lnTo>
                    <a:pt x="1968" y="802"/>
                  </a:lnTo>
                  <a:lnTo>
                    <a:pt x="1925" y="834"/>
                  </a:lnTo>
                  <a:lnTo>
                    <a:pt x="1881" y="867"/>
                  </a:lnTo>
                  <a:lnTo>
                    <a:pt x="1839" y="901"/>
                  </a:lnTo>
                  <a:lnTo>
                    <a:pt x="1796" y="935"/>
                  </a:lnTo>
                  <a:lnTo>
                    <a:pt x="1754" y="970"/>
                  </a:lnTo>
                  <a:lnTo>
                    <a:pt x="1712" y="1005"/>
                  </a:lnTo>
                  <a:lnTo>
                    <a:pt x="1671" y="1042"/>
                  </a:lnTo>
                  <a:lnTo>
                    <a:pt x="1629" y="1078"/>
                  </a:lnTo>
                  <a:lnTo>
                    <a:pt x="1589" y="1115"/>
                  </a:lnTo>
                  <a:lnTo>
                    <a:pt x="1548" y="1152"/>
                  </a:lnTo>
                  <a:lnTo>
                    <a:pt x="1509" y="1191"/>
                  </a:lnTo>
                  <a:lnTo>
                    <a:pt x="1469" y="1229"/>
                  </a:lnTo>
                  <a:lnTo>
                    <a:pt x="1431" y="1268"/>
                  </a:lnTo>
                  <a:lnTo>
                    <a:pt x="1392" y="1307"/>
                  </a:lnTo>
                  <a:lnTo>
                    <a:pt x="1354" y="1348"/>
                  </a:lnTo>
                  <a:lnTo>
                    <a:pt x="1317" y="1389"/>
                  </a:lnTo>
                  <a:lnTo>
                    <a:pt x="1279" y="1430"/>
                  </a:lnTo>
                  <a:lnTo>
                    <a:pt x="1243" y="1471"/>
                  </a:lnTo>
                  <a:lnTo>
                    <a:pt x="1206" y="1513"/>
                  </a:lnTo>
                  <a:lnTo>
                    <a:pt x="1170" y="1556"/>
                  </a:lnTo>
                  <a:lnTo>
                    <a:pt x="1134" y="1599"/>
                  </a:lnTo>
                  <a:lnTo>
                    <a:pt x="1100" y="1642"/>
                  </a:lnTo>
                  <a:lnTo>
                    <a:pt x="1066" y="1686"/>
                  </a:lnTo>
                  <a:lnTo>
                    <a:pt x="1031" y="1731"/>
                  </a:lnTo>
                  <a:lnTo>
                    <a:pt x="998" y="1776"/>
                  </a:lnTo>
                  <a:lnTo>
                    <a:pt x="964" y="1821"/>
                  </a:lnTo>
                  <a:lnTo>
                    <a:pt x="932" y="1867"/>
                  </a:lnTo>
                  <a:lnTo>
                    <a:pt x="900" y="1914"/>
                  </a:lnTo>
                  <a:lnTo>
                    <a:pt x="868" y="1960"/>
                  </a:lnTo>
                  <a:lnTo>
                    <a:pt x="837" y="2007"/>
                  </a:lnTo>
                  <a:lnTo>
                    <a:pt x="805" y="2055"/>
                  </a:lnTo>
                  <a:lnTo>
                    <a:pt x="776" y="2102"/>
                  </a:lnTo>
                  <a:lnTo>
                    <a:pt x="746" y="2151"/>
                  </a:lnTo>
                  <a:lnTo>
                    <a:pt x="717" y="2200"/>
                  </a:lnTo>
                  <a:lnTo>
                    <a:pt x="688" y="2249"/>
                  </a:lnTo>
                  <a:lnTo>
                    <a:pt x="660" y="2299"/>
                  </a:lnTo>
                  <a:lnTo>
                    <a:pt x="632" y="2349"/>
                  </a:lnTo>
                  <a:lnTo>
                    <a:pt x="605" y="2399"/>
                  </a:lnTo>
                  <a:lnTo>
                    <a:pt x="579" y="2450"/>
                  </a:lnTo>
                  <a:lnTo>
                    <a:pt x="552" y="2502"/>
                  </a:lnTo>
                  <a:lnTo>
                    <a:pt x="527" y="2553"/>
                  </a:lnTo>
                  <a:lnTo>
                    <a:pt x="502" y="2605"/>
                  </a:lnTo>
                  <a:lnTo>
                    <a:pt x="477" y="2657"/>
                  </a:lnTo>
                  <a:lnTo>
                    <a:pt x="454" y="2710"/>
                  </a:lnTo>
                  <a:lnTo>
                    <a:pt x="431" y="2763"/>
                  </a:lnTo>
                  <a:lnTo>
                    <a:pt x="408" y="2816"/>
                  </a:lnTo>
                  <a:lnTo>
                    <a:pt x="385" y="2870"/>
                  </a:lnTo>
                  <a:lnTo>
                    <a:pt x="364" y="2923"/>
                  </a:lnTo>
                  <a:lnTo>
                    <a:pt x="343" y="2979"/>
                  </a:lnTo>
                  <a:lnTo>
                    <a:pt x="323" y="3033"/>
                  </a:lnTo>
                  <a:lnTo>
                    <a:pt x="302" y="3089"/>
                  </a:lnTo>
                  <a:lnTo>
                    <a:pt x="283" y="3144"/>
                  </a:lnTo>
                  <a:lnTo>
                    <a:pt x="265" y="3199"/>
                  </a:lnTo>
                  <a:lnTo>
                    <a:pt x="247" y="3256"/>
                  </a:lnTo>
                  <a:lnTo>
                    <a:pt x="229" y="3311"/>
                  </a:lnTo>
                  <a:lnTo>
                    <a:pt x="212" y="3369"/>
                  </a:lnTo>
                  <a:lnTo>
                    <a:pt x="196" y="3426"/>
                  </a:lnTo>
                  <a:lnTo>
                    <a:pt x="181" y="3483"/>
                  </a:lnTo>
                  <a:lnTo>
                    <a:pt x="166" y="3541"/>
                  </a:lnTo>
                  <a:lnTo>
                    <a:pt x="152" y="3599"/>
                  </a:lnTo>
                  <a:lnTo>
                    <a:pt x="137" y="3656"/>
                  </a:lnTo>
                  <a:lnTo>
                    <a:pt x="124" y="3715"/>
                  </a:lnTo>
                  <a:lnTo>
                    <a:pt x="112" y="3774"/>
                  </a:lnTo>
                  <a:lnTo>
                    <a:pt x="100" y="3833"/>
                  </a:lnTo>
                  <a:lnTo>
                    <a:pt x="89" y="3892"/>
                  </a:lnTo>
                  <a:lnTo>
                    <a:pt x="78" y="3951"/>
                  </a:lnTo>
                  <a:lnTo>
                    <a:pt x="68" y="4011"/>
                  </a:lnTo>
                  <a:lnTo>
                    <a:pt x="58" y="4071"/>
                  </a:lnTo>
                  <a:lnTo>
                    <a:pt x="50" y="4131"/>
                  </a:lnTo>
                  <a:lnTo>
                    <a:pt x="42" y="4192"/>
                  </a:lnTo>
                  <a:lnTo>
                    <a:pt x="35" y="4252"/>
                  </a:lnTo>
                  <a:lnTo>
                    <a:pt x="28" y="4313"/>
                  </a:lnTo>
                  <a:lnTo>
                    <a:pt x="22" y="4374"/>
                  </a:lnTo>
                  <a:lnTo>
                    <a:pt x="17" y="4437"/>
                  </a:lnTo>
                  <a:lnTo>
                    <a:pt x="13" y="4498"/>
                  </a:lnTo>
                  <a:lnTo>
                    <a:pt x="9" y="4560"/>
                  </a:lnTo>
                  <a:lnTo>
                    <a:pt x="6" y="4621"/>
                  </a:lnTo>
                  <a:lnTo>
                    <a:pt x="3" y="4684"/>
                  </a:lnTo>
                  <a:lnTo>
                    <a:pt x="1" y="4747"/>
                  </a:lnTo>
                  <a:lnTo>
                    <a:pt x="0" y="4809"/>
                  </a:lnTo>
                  <a:lnTo>
                    <a:pt x="0" y="4871"/>
                  </a:lnTo>
                  <a:lnTo>
                    <a:pt x="91" y="4871"/>
                  </a:lnTo>
                  <a:lnTo>
                    <a:pt x="91" y="4810"/>
                  </a:lnTo>
                  <a:lnTo>
                    <a:pt x="92" y="4749"/>
                  </a:lnTo>
                  <a:lnTo>
                    <a:pt x="94" y="4688"/>
                  </a:lnTo>
                  <a:lnTo>
                    <a:pt x="96" y="4627"/>
                  </a:lnTo>
                  <a:lnTo>
                    <a:pt x="100" y="4566"/>
                  </a:lnTo>
                  <a:lnTo>
                    <a:pt x="103" y="4506"/>
                  </a:lnTo>
                  <a:lnTo>
                    <a:pt x="108" y="4445"/>
                  </a:lnTo>
                  <a:lnTo>
                    <a:pt x="113" y="4385"/>
                  </a:lnTo>
                  <a:lnTo>
                    <a:pt x="119" y="4325"/>
                  </a:lnTo>
                  <a:lnTo>
                    <a:pt x="125" y="4266"/>
                  </a:lnTo>
                  <a:lnTo>
                    <a:pt x="132" y="4206"/>
                  </a:lnTo>
                  <a:lnTo>
                    <a:pt x="140" y="4147"/>
                  </a:lnTo>
                  <a:lnTo>
                    <a:pt x="149" y="4088"/>
                  </a:lnTo>
                  <a:lnTo>
                    <a:pt x="158" y="4030"/>
                  </a:lnTo>
                  <a:lnTo>
                    <a:pt x="168" y="3971"/>
                  </a:lnTo>
                  <a:lnTo>
                    <a:pt x="178" y="3912"/>
                  </a:lnTo>
                  <a:lnTo>
                    <a:pt x="189" y="3854"/>
                  </a:lnTo>
                  <a:lnTo>
                    <a:pt x="200" y="3797"/>
                  </a:lnTo>
                  <a:lnTo>
                    <a:pt x="212" y="3739"/>
                  </a:lnTo>
                  <a:lnTo>
                    <a:pt x="225" y="3682"/>
                  </a:lnTo>
                  <a:lnTo>
                    <a:pt x="240" y="3625"/>
                  </a:lnTo>
                  <a:lnTo>
                    <a:pt x="253" y="3568"/>
                  </a:lnTo>
                  <a:lnTo>
                    <a:pt x="268" y="3512"/>
                  </a:lnTo>
                  <a:lnTo>
                    <a:pt x="283" y="3456"/>
                  </a:lnTo>
                  <a:lnTo>
                    <a:pt x="299" y="3400"/>
                  </a:lnTo>
                  <a:lnTo>
                    <a:pt x="316" y="3344"/>
                  </a:lnTo>
                  <a:lnTo>
                    <a:pt x="333" y="3290"/>
                  </a:lnTo>
                  <a:lnTo>
                    <a:pt x="351" y="3234"/>
                  </a:lnTo>
                  <a:lnTo>
                    <a:pt x="369" y="3180"/>
                  </a:lnTo>
                  <a:lnTo>
                    <a:pt x="387" y="3126"/>
                  </a:lnTo>
                  <a:lnTo>
                    <a:pt x="407" y="3072"/>
                  </a:lnTo>
                  <a:lnTo>
                    <a:pt x="427" y="3018"/>
                  </a:lnTo>
                  <a:lnTo>
                    <a:pt x="448" y="2964"/>
                  </a:lnTo>
                  <a:lnTo>
                    <a:pt x="469" y="2912"/>
                  </a:lnTo>
                  <a:lnTo>
                    <a:pt x="491" y="2859"/>
                  </a:lnTo>
                  <a:lnTo>
                    <a:pt x="513" y="2807"/>
                  </a:lnTo>
                  <a:lnTo>
                    <a:pt x="535" y="2755"/>
                  </a:lnTo>
                  <a:lnTo>
                    <a:pt x="558" y="2703"/>
                  </a:lnTo>
                  <a:lnTo>
                    <a:pt x="583" y="2652"/>
                  </a:lnTo>
                  <a:lnTo>
                    <a:pt x="607" y="2601"/>
                  </a:lnTo>
                  <a:lnTo>
                    <a:pt x="632" y="2551"/>
                  </a:lnTo>
                  <a:lnTo>
                    <a:pt x="658" y="2501"/>
                  </a:lnTo>
                  <a:lnTo>
                    <a:pt x="684" y="2451"/>
                  </a:lnTo>
                  <a:lnTo>
                    <a:pt x="710" y="2402"/>
                  </a:lnTo>
                  <a:lnTo>
                    <a:pt x="738" y="2352"/>
                  </a:lnTo>
                  <a:lnTo>
                    <a:pt x="765" y="2304"/>
                  </a:lnTo>
                  <a:lnTo>
                    <a:pt x="793" y="2256"/>
                  </a:lnTo>
                  <a:lnTo>
                    <a:pt x="822" y="2208"/>
                  </a:lnTo>
                  <a:lnTo>
                    <a:pt x="851" y="2160"/>
                  </a:lnTo>
                  <a:lnTo>
                    <a:pt x="880" y="2114"/>
                  </a:lnTo>
                  <a:lnTo>
                    <a:pt x="910" y="2067"/>
                  </a:lnTo>
                  <a:lnTo>
                    <a:pt x="941" y="2021"/>
                  </a:lnTo>
                  <a:lnTo>
                    <a:pt x="971" y="1975"/>
                  </a:lnTo>
                  <a:lnTo>
                    <a:pt x="1003" y="1931"/>
                  </a:lnTo>
                  <a:lnTo>
                    <a:pt x="1035" y="1885"/>
                  </a:lnTo>
                  <a:lnTo>
                    <a:pt x="1068" y="1841"/>
                  </a:lnTo>
                  <a:lnTo>
                    <a:pt x="1101" y="1797"/>
                  </a:lnTo>
                  <a:lnTo>
                    <a:pt x="1134" y="1753"/>
                  </a:lnTo>
                  <a:lnTo>
                    <a:pt x="1168" y="1710"/>
                  </a:lnTo>
                  <a:lnTo>
                    <a:pt x="1202" y="1667"/>
                  </a:lnTo>
                  <a:lnTo>
                    <a:pt x="1237" y="1625"/>
                  </a:lnTo>
                  <a:lnTo>
                    <a:pt x="1272" y="1583"/>
                  </a:lnTo>
                  <a:lnTo>
                    <a:pt x="1307" y="1543"/>
                  </a:lnTo>
                  <a:lnTo>
                    <a:pt x="1344" y="1502"/>
                  </a:lnTo>
                  <a:lnTo>
                    <a:pt x="1380" y="1461"/>
                  </a:lnTo>
                  <a:lnTo>
                    <a:pt x="1417" y="1422"/>
                  </a:lnTo>
                  <a:lnTo>
                    <a:pt x="1454" y="1382"/>
                  </a:lnTo>
                  <a:lnTo>
                    <a:pt x="1492" y="1344"/>
                  </a:lnTo>
                  <a:lnTo>
                    <a:pt x="1530" y="1305"/>
                  </a:lnTo>
                  <a:lnTo>
                    <a:pt x="1569" y="1268"/>
                  </a:lnTo>
                  <a:lnTo>
                    <a:pt x="1608" y="1230"/>
                  </a:lnTo>
                  <a:lnTo>
                    <a:pt x="1646" y="1193"/>
                  </a:lnTo>
                  <a:lnTo>
                    <a:pt x="1687" y="1157"/>
                  </a:lnTo>
                  <a:lnTo>
                    <a:pt x="1726" y="1122"/>
                  </a:lnTo>
                  <a:lnTo>
                    <a:pt x="1767" y="1087"/>
                  </a:lnTo>
                  <a:lnTo>
                    <a:pt x="1808" y="1052"/>
                  </a:lnTo>
                  <a:lnTo>
                    <a:pt x="1849" y="1018"/>
                  </a:lnTo>
                  <a:lnTo>
                    <a:pt x="1891" y="984"/>
                  </a:lnTo>
                  <a:lnTo>
                    <a:pt x="1933" y="951"/>
                  </a:lnTo>
                  <a:lnTo>
                    <a:pt x="1975" y="918"/>
                  </a:lnTo>
                  <a:lnTo>
                    <a:pt x="2018" y="887"/>
                  </a:lnTo>
                  <a:lnTo>
                    <a:pt x="2061" y="855"/>
                  </a:lnTo>
                  <a:lnTo>
                    <a:pt x="2105" y="824"/>
                  </a:lnTo>
                  <a:lnTo>
                    <a:pt x="2149" y="794"/>
                  </a:lnTo>
                  <a:lnTo>
                    <a:pt x="2193" y="765"/>
                  </a:lnTo>
                  <a:lnTo>
                    <a:pt x="2238" y="735"/>
                  </a:lnTo>
                  <a:lnTo>
                    <a:pt x="2282" y="707"/>
                  </a:lnTo>
                  <a:lnTo>
                    <a:pt x="2328" y="679"/>
                  </a:lnTo>
                  <a:lnTo>
                    <a:pt x="2373" y="651"/>
                  </a:lnTo>
                  <a:lnTo>
                    <a:pt x="2419" y="625"/>
                  </a:lnTo>
                  <a:lnTo>
                    <a:pt x="2465" y="599"/>
                  </a:lnTo>
                  <a:lnTo>
                    <a:pt x="2512" y="573"/>
                  </a:lnTo>
                  <a:lnTo>
                    <a:pt x="2558" y="549"/>
                  </a:lnTo>
                  <a:lnTo>
                    <a:pt x="2605" y="525"/>
                  </a:lnTo>
                  <a:lnTo>
                    <a:pt x="2653" y="501"/>
                  </a:lnTo>
                  <a:lnTo>
                    <a:pt x="2700" y="477"/>
                  </a:lnTo>
                  <a:lnTo>
                    <a:pt x="2749" y="456"/>
                  </a:lnTo>
                  <a:lnTo>
                    <a:pt x="2797" y="434"/>
                  </a:lnTo>
                  <a:lnTo>
                    <a:pt x="2846" y="413"/>
                  </a:lnTo>
                  <a:lnTo>
                    <a:pt x="2894" y="392"/>
                  </a:lnTo>
                  <a:lnTo>
                    <a:pt x="2943" y="372"/>
                  </a:lnTo>
                  <a:lnTo>
                    <a:pt x="2993" y="353"/>
                  </a:lnTo>
                  <a:lnTo>
                    <a:pt x="3042" y="335"/>
                  </a:lnTo>
                  <a:lnTo>
                    <a:pt x="3093" y="317"/>
                  </a:lnTo>
                  <a:lnTo>
                    <a:pt x="3142" y="300"/>
                  </a:lnTo>
                  <a:lnTo>
                    <a:pt x="3193" y="284"/>
                  </a:lnTo>
                  <a:lnTo>
                    <a:pt x="3244" y="268"/>
                  </a:lnTo>
                  <a:lnTo>
                    <a:pt x="3295" y="252"/>
                  </a:lnTo>
                  <a:lnTo>
                    <a:pt x="3346" y="239"/>
                  </a:lnTo>
                  <a:lnTo>
                    <a:pt x="3397" y="224"/>
                  </a:lnTo>
                  <a:lnTo>
                    <a:pt x="3449" y="211"/>
                  </a:lnTo>
                  <a:lnTo>
                    <a:pt x="3501" y="199"/>
                  </a:lnTo>
                  <a:lnTo>
                    <a:pt x="3553" y="188"/>
                  </a:lnTo>
                  <a:lnTo>
                    <a:pt x="3605" y="176"/>
                  </a:lnTo>
                  <a:lnTo>
                    <a:pt x="3658" y="166"/>
                  </a:lnTo>
                  <a:lnTo>
                    <a:pt x="3710" y="157"/>
                  </a:lnTo>
                  <a:lnTo>
                    <a:pt x="3764" y="148"/>
                  </a:lnTo>
                  <a:lnTo>
                    <a:pt x="3817" y="140"/>
                  </a:lnTo>
                  <a:lnTo>
                    <a:pt x="3870" y="133"/>
                  </a:lnTo>
                  <a:lnTo>
                    <a:pt x="3924" y="127"/>
                  </a:lnTo>
                  <a:lnTo>
                    <a:pt x="3977" y="121"/>
                  </a:lnTo>
                  <a:lnTo>
                    <a:pt x="4032" y="116"/>
                  </a:lnTo>
                  <a:lnTo>
                    <a:pt x="4086" y="112"/>
                  </a:lnTo>
                  <a:lnTo>
                    <a:pt x="4140" y="109"/>
                  </a:lnTo>
                  <a:lnTo>
                    <a:pt x="4195" y="105"/>
                  </a:lnTo>
                  <a:lnTo>
                    <a:pt x="4250" y="103"/>
                  </a:lnTo>
                  <a:lnTo>
                    <a:pt x="4304" y="103"/>
                  </a:lnTo>
                  <a:lnTo>
                    <a:pt x="4359" y="102"/>
                  </a:lnTo>
                  <a:lnTo>
                    <a:pt x="4359" y="0"/>
                  </a:lnTo>
                  <a:close/>
                </a:path>
              </a:pathLst>
            </a:custGeom>
            <a:solidFill>
              <a:srgbClr val="008F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69" name="Freeform 71"/>
            <p:cNvSpPr>
              <a:spLocks/>
            </p:cNvSpPr>
            <p:nvPr/>
          </p:nvSpPr>
          <p:spPr bwMode="auto">
            <a:xfrm>
              <a:off x="4264" y="1771"/>
              <a:ext cx="485" cy="487"/>
            </a:xfrm>
            <a:custGeom>
              <a:avLst/>
              <a:gdLst>
                <a:gd name="T0" fmla="*/ 1 w 2905"/>
                <a:gd name="T1" fmla="*/ 10 h 3409"/>
                <a:gd name="T2" fmla="*/ 0 w 2905"/>
                <a:gd name="T3" fmla="*/ 10 h 3409"/>
                <a:gd name="T4" fmla="*/ 14 w 2905"/>
                <a:gd name="T5" fmla="*/ 0 h 3409"/>
                <a:gd name="T6" fmla="*/ 13 w 2905"/>
                <a:gd name="T7" fmla="*/ 0 h 3409"/>
                <a:gd name="T8" fmla="*/ 0 w 2905"/>
                <a:gd name="T9" fmla="*/ 10 h 3409"/>
                <a:gd name="T10" fmla="*/ 0 w 2905"/>
                <a:gd name="T11" fmla="*/ 10 h 3409"/>
                <a:gd name="T12" fmla="*/ 0 w 2905"/>
                <a:gd name="T13" fmla="*/ 10 h 3409"/>
                <a:gd name="T14" fmla="*/ 0 w 2905"/>
                <a:gd name="T15" fmla="*/ 10 h 3409"/>
                <a:gd name="T16" fmla="*/ 0 w 2905"/>
                <a:gd name="T17" fmla="*/ 10 h 3409"/>
                <a:gd name="T18" fmla="*/ 1 w 2905"/>
                <a:gd name="T19" fmla="*/ 10 h 34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05"/>
                <a:gd name="T31" fmla="*/ 0 h 3409"/>
                <a:gd name="T32" fmla="*/ 2905 w 2905"/>
                <a:gd name="T33" fmla="*/ 3409 h 34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05" h="3409">
                  <a:moveTo>
                    <a:pt x="95" y="3357"/>
                  </a:moveTo>
                  <a:lnTo>
                    <a:pt x="85" y="3409"/>
                  </a:lnTo>
                  <a:lnTo>
                    <a:pt x="2905" y="69"/>
                  </a:lnTo>
                  <a:lnTo>
                    <a:pt x="2838" y="0"/>
                  </a:lnTo>
                  <a:lnTo>
                    <a:pt x="19" y="3339"/>
                  </a:lnTo>
                  <a:lnTo>
                    <a:pt x="9" y="3391"/>
                  </a:lnTo>
                  <a:lnTo>
                    <a:pt x="19" y="3339"/>
                  </a:lnTo>
                  <a:lnTo>
                    <a:pt x="0" y="3362"/>
                  </a:lnTo>
                  <a:lnTo>
                    <a:pt x="9" y="3391"/>
                  </a:lnTo>
                  <a:lnTo>
                    <a:pt x="95" y="3357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0" name="Freeform 72"/>
            <p:cNvSpPr>
              <a:spLocks/>
            </p:cNvSpPr>
            <p:nvPr/>
          </p:nvSpPr>
          <p:spPr bwMode="auto">
            <a:xfrm>
              <a:off x="4266" y="2251"/>
              <a:ext cx="133" cy="333"/>
            </a:xfrm>
            <a:custGeom>
              <a:avLst/>
              <a:gdLst>
                <a:gd name="T0" fmla="*/ 3 w 799"/>
                <a:gd name="T1" fmla="*/ 6 h 2329"/>
                <a:gd name="T2" fmla="*/ 4 w 799"/>
                <a:gd name="T3" fmla="*/ 7 h 2329"/>
                <a:gd name="T4" fmla="*/ 0 w 799"/>
                <a:gd name="T5" fmla="*/ 0 h 2329"/>
                <a:gd name="T6" fmla="*/ 0 w 799"/>
                <a:gd name="T7" fmla="*/ 0 h 2329"/>
                <a:gd name="T8" fmla="*/ 3 w 799"/>
                <a:gd name="T9" fmla="*/ 7 h 2329"/>
                <a:gd name="T10" fmla="*/ 3 w 799"/>
                <a:gd name="T11" fmla="*/ 7 h 2329"/>
                <a:gd name="T12" fmla="*/ 3 w 799"/>
                <a:gd name="T13" fmla="*/ 7 h 2329"/>
                <a:gd name="T14" fmla="*/ 3 w 799"/>
                <a:gd name="T15" fmla="*/ 7 h 2329"/>
                <a:gd name="T16" fmla="*/ 3 w 799"/>
                <a:gd name="T17" fmla="*/ 7 h 2329"/>
                <a:gd name="T18" fmla="*/ 3 w 799"/>
                <a:gd name="T19" fmla="*/ 6 h 23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99"/>
                <a:gd name="T31" fmla="*/ 0 h 2329"/>
                <a:gd name="T32" fmla="*/ 799 w 799"/>
                <a:gd name="T33" fmla="*/ 2329 h 23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99" h="2329">
                  <a:moveTo>
                    <a:pt x="736" y="2211"/>
                  </a:moveTo>
                  <a:lnTo>
                    <a:pt x="799" y="2240"/>
                  </a:lnTo>
                  <a:lnTo>
                    <a:pt x="86" y="0"/>
                  </a:lnTo>
                  <a:lnTo>
                    <a:pt x="0" y="34"/>
                  </a:lnTo>
                  <a:lnTo>
                    <a:pt x="713" y="2274"/>
                  </a:lnTo>
                  <a:lnTo>
                    <a:pt x="777" y="2302"/>
                  </a:lnTo>
                  <a:lnTo>
                    <a:pt x="713" y="2274"/>
                  </a:lnTo>
                  <a:lnTo>
                    <a:pt x="731" y="2329"/>
                  </a:lnTo>
                  <a:lnTo>
                    <a:pt x="777" y="2302"/>
                  </a:lnTo>
                  <a:lnTo>
                    <a:pt x="736" y="2211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1" name="Freeform 73"/>
            <p:cNvSpPr>
              <a:spLocks/>
            </p:cNvSpPr>
            <p:nvPr/>
          </p:nvSpPr>
          <p:spPr bwMode="auto">
            <a:xfrm>
              <a:off x="4389" y="2242"/>
              <a:ext cx="663" cy="338"/>
            </a:xfrm>
            <a:custGeom>
              <a:avLst/>
              <a:gdLst>
                <a:gd name="T0" fmla="*/ 18 w 3980"/>
                <a:gd name="T1" fmla="*/ 0 h 2368"/>
                <a:gd name="T2" fmla="*/ 18 w 3980"/>
                <a:gd name="T3" fmla="*/ 0 h 2368"/>
                <a:gd name="T4" fmla="*/ 0 w 3980"/>
                <a:gd name="T5" fmla="*/ 7 h 2368"/>
                <a:gd name="T6" fmla="*/ 0 w 3980"/>
                <a:gd name="T7" fmla="*/ 7 h 2368"/>
                <a:gd name="T8" fmla="*/ 18 w 3980"/>
                <a:gd name="T9" fmla="*/ 0 h 2368"/>
                <a:gd name="T10" fmla="*/ 18 w 3980"/>
                <a:gd name="T11" fmla="*/ 0 h 2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80"/>
                <a:gd name="T19" fmla="*/ 0 h 2368"/>
                <a:gd name="T20" fmla="*/ 3980 w 3980"/>
                <a:gd name="T21" fmla="*/ 2368 h 2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80" h="2368">
                  <a:moveTo>
                    <a:pt x="3959" y="45"/>
                  </a:moveTo>
                  <a:lnTo>
                    <a:pt x="3938" y="0"/>
                  </a:lnTo>
                  <a:lnTo>
                    <a:pt x="0" y="2277"/>
                  </a:lnTo>
                  <a:lnTo>
                    <a:pt x="41" y="2368"/>
                  </a:lnTo>
                  <a:lnTo>
                    <a:pt x="3980" y="90"/>
                  </a:lnTo>
                  <a:lnTo>
                    <a:pt x="3959" y="45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2" name="Freeform 74"/>
            <p:cNvSpPr>
              <a:spLocks/>
            </p:cNvSpPr>
            <p:nvPr/>
          </p:nvSpPr>
          <p:spPr bwMode="auto">
            <a:xfrm>
              <a:off x="4694" y="2339"/>
              <a:ext cx="528" cy="306"/>
            </a:xfrm>
            <a:custGeom>
              <a:avLst/>
              <a:gdLst>
                <a:gd name="T0" fmla="*/ 14 w 3171"/>
                <a:gd name="T1" fmla="*/ 0 h 2138"/>
                <a:gd name="T2" fmla="*/ 14 w 3171"/>
                <a:gd name="T3" fmla="*/ 0 h 2138"/>
                <a:gd name="T4" fmla="*/ 0 w 3171"/>
                <a:gd name="T5" fmla="*/ 6 h 2138"/>
                <a:gd name="T6" fmla="*/ 0 w 3171"/>
                <a:gd name="T7" fmla="*/ 6 h 2138"/>
                <a:gd name="T8" fmla="*/ 15 w 3171"/>
                <a:gd name="T9" fmla="*/ 0 h 2138"/>
                <a:gd name="T10" fmla="*/ 14 w 3171"/>
                <a:gd name="T11" fmla="*/ 0 h 2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71"/>
                <a:gd name="T19" fmla="*/ 0 h 2138"/>
                <a:gd name="T20" fmla="*/ 3171 w 3171"/>
                <a:gd name="T21" fmla="*/ 2138 h 2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71" h="2138">
                  <a:moveTo>
                    <a:pt x="3147" y="43"/>
                  </a:moveTo>
                  <a:lnTo>
                    <a:pt x="3125" y="0"/>
                  </a:lnTo>
                  <a:lnTo>
                    <a:pt x="0" y="2049"/>
                  </a:lnTo>
                  <a:lnTo>
                    <a:pt x="45" y="2138"/>
                  </a:lnTo>
                  <a:lnTo>
                    <a:pt x="3171" y="87"/>
                  </a:lnTo>
                  <a:lnTo>
                    <a:pt x="3147" y="43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3" name="Freeform 75"/>
            <p:cNvSpPr>
              <a:spLocks/>
            </p:cNvSpPr>
            <p:nvPr/>
          </p:nvSpPr>
          <p:spPr bwMode="auto">
            <a:xfrm>
              <a:off x="4970" y="1841"/>
              <a:ext cx="356" cy="216"/>
            </a:xfrm>
            <a:custGeom>
              <a:avLst/>
              <a:gdLst>
                <a:gd name="T0" fmla="*/ 0 w 2136"/>
                <a:gd name="T1" fmla="*/ 0 h 1515"/>
                <a:gd name="T2" fmla="*/ 0 w 2136"/>
                <a:gd name="T3" fmla="*/ 0 h 1515"/>
                <a:gd name="T4" fmla="*/ 10 w 2136"/>
                <a:gd name="T5" fmla="*/ 4 h 1515"/>
                <a:gd name="T6" fmla="*/ 10 w 2136"/>
                <a:gd name="T7" fmla="*/ 4 h 1515"/>
                <a:gd name="T8" fmla="*/ 0 w 2136"/>
                <a:gd name="T9" fmla="*/ 0 h 1515"/>
                <a:gd name="T10" fmla="*/ 0 w 2136"/>
                <a:gd name="T11" fmla="*/ 0 h 1515"/>
                <a:gd name="T12" fmla="*/ 0 w 2136"/>
                <a:gd name="T13" fmla="*/ 0 h 1515"/>
                <a:gd name="T14" fmla="*/ 0 w 2136"/>
                <a:gd name="T15" fmla="*/ 0 h 1515"/>
                <a:gd name="T16" fmla="*/ 0 w 2136"/>
                <a:gd name="T17" fmla="*/ 0 h 1515"/>
                <a:gd name="T18" fmla="*/ 0 w 2136"/>
                <a:gd name="T19" fmla="*/ 0 h 15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36"/>
                <a:gd name="T31" fmla="*/ 0 h 1515"/>
                <a:gd name="T32" fmla="*/ 2136 w 2136"/>
                <a:gd name="T33" fmla="*/ 1515 h 15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36" h="1515">
                  <a:moveTo>
                    <a:pt x="104" y="90"/>
                  </a:moveTo>
                  <a:lnTo>
                    <a:pt x="35" y="141"/>
                  </a:lnTo>
                  <a:lnTo>
                    <a:pt x="2090" y="1515"/>
                  </a:lnTo>
                  <a:lnTo>
                    <a:pt x="2136" y="1428"/>
                  </a:lnTo>
                  <a:lnTo>
                    <a:pt x="82" y="54"/>
                  </a:lnTo>
                  <a:lnTo>
                    <a:pt x="13" y="105"/>
                  </a:lnTo>
                  <a:lnTo>
                    <a:pt x="82" y="54"/>
                  </a:lnTo>
                  <a:lnTo>
                    <a:pt x="0" y="0"/>
                  </a:lnTo>
                  <a:lnTo>
                    <a:pt x="13" y="10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4" name="Freeform 76"/>
            <p:cNvSpPr>
              <a:spLocks/>
            </p:cNvSpPr>
            <p:nvPr/>
          </p:nvSpPr>
          <p:spPr bwMode="auto">
            <a:xfrm>
              <a:off x="4972" y="1853"/>
              <a:ext cx="75" cy="389"/>
            </a:xfrm>
            <a:custGeom>
              <a:avLst/>
              <a:gdLst>
                <a:gd name="T0" fmla="*/ 2 w 446"/>
                <a:gd name="T1" fmla="*/ 8 h 2717"/>
                <a:gd name="T2" fmla="*/ 2 w 446"/>
                <a:gd name="T3" fmla="*/ 8 h 2717"/>
                <a:gd name="T4" fmla="*/ 1 w 446"/>
                <a:gd name="T5" fmla="*/ 0 h 2717"/>
                <a:gd name="T6" fmla="*/ 0 w 446"/>
                <a:gd name="T7" fmla="*/ 0 h 2717"/>
                <a:gd name="T8" fmla="*/ 2 w 446"/>
                <a:gd name="T9" fmla="*/ 8 h 2717"/>
                <a:gd name="T10" fmla="*/ 2 w 446"/>
                <a:gd name="T11" fmla="*/ 8 h 27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2717"/>
                <a:gd name="T20" fmla="*/ 446 w 446"/>
                <a:gd name="T21" fmla="*/ 2717 h 27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2717">
                  <a:moveTo>
                    <a:pt x="402" y="2710"/>
                  </a:moveTo>
                  <a:lnTo>
                    <a:pt x="446" y="2702"/>
                  </a:lnTo>
                  <a:lnTo>
                    <a:pt x="91" y="0"/>
                  </a:lnTo>
                  <a:lnTo>
                    <a:pt x="0" y="15"/>
                  </a:lnTo>
                  <a:lnTo>
                    <a:pt x="356" y="2717"/>
                  </a:lnTo>
                  <a:lnTo>
                    <a:pt x="402" y="2710"/>
                  </a:lnTo>
                  <a:close/>
                </a:path>
              </a:pathLst>
            </a:custGeom>
            <a:solidFill>
              <a:srgbClr val="DC2B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5" name="Freeform 77"/>
            <p:cNvSpPr>
              <a:spLocks/>
            </p:cNvSpPr>
            <p:nvPr/>
          </p:nvSpPr>
          <p:spPr bwMode="auto">
            <a:xfrm>
              <a:off x="5375" y="1663"/>
              <a:ext cx="227" cy="188"/>
            </a:xfrm>
            <a:custGeom>
              <a:avLst/>
              <a:gdLst>
                <a:gd name="T0" fmla="*/ 3 w 1361"/>
                <a:gd name="T1" fmla="*/ 4 h 1317"/>
                <a:gd name="T2" fmla="*/ 3 w 1361"/>
                <a:gd name="T3" fmla="*/ 4 h 1317"/>
                <a:gd name="T4" fmla="*/ 3 w 1361"/>
                <a:gd name="T5" fmla="*/ 4 h 1317"/>
                <a:gd name="T6" fmla="*/ 3 w 1361"/>
                <a:gd name="T7" fmla="*/ 4 h 1317"/>
                <a:gd name="T8" fmla="*/ 3 w 1361"/>
                <a:gd name="T9" fmla="*/ 3 h 1317"/>
                <a:gd name="T10" fmla="*/ 3 w 1361"/>
                <a:gd name="T11" fmla="*/ 3 h 1317"/>
                <a:gd name="T12" fmla="*/ 3 w 1361"/>
                <a:gd name="T13" fmla="*/ 3 h 1317"/>
                <a:gd name="T14" fmla="*/ 3 w 1361"/>
                <a:gd name="T15" fmla="*/ 3 h 1317"/>
                <a:gd name="T16" fmla="*/ 3 w 1361"/>
                <a:gd name="T17" fmla="*/ 3 h 1317"/>
                <a:gd name="T18" fmla="*/ 3 w 1361"/>
                <a:gd name="T19" fmla="*/ 3 h 1317"/>
                <a:gd name="T20" fmla="*/ 3 w 1361"/>
                <a:gd name="T21" fmla="*/ 3 h 1317"/>
                <a:gd name="T22" fmla="*/ 3 w 1361"/>
                <a:gd name="T23" fmla="*/ 3 h 1317"/>
                <a:gd name="T24" fmla="*/ 3 w 1361"/>
                <a:gd name="T25" fmla="*/ 3 h 1317"/>
                <a:gd name="T26" fmla="*/ 3 w 1361"/>
                <a:gd name="T27" fmla="*/ 3 h 1317"/>
                <a:gd name="T28" fmla="*/ 3 w 1361"/>
                <a:gd name="T29" fmla="*/ 3 h 1317"/>
                <a:gd name="T30" fmla="*/ 2 w 1361"/>
                <a:gd name="T31" fmla="*/ 3 h 1317"/>
                <a:gd name="T32" fmla="*/ 2 w 1361"/>
                <a:gd name="T33" fmla="*/ 3 h 1317"/>
                <a:gd name="T34" fmla="*/ 2 w 1361"/>
                <a:gd name="T35" fmla="*/ 2 h 1317"/>
                <a:gd name="T36" fmla="*/ 2 w 1361"/>
                <a:gd name="T37" fmla="*/ 2 h 1317"/>
                <a:gd name="T38" fmla="*/ 2 w 1361"/>
                <a:gd name="T39" fmla="*/ 2 h 1317"/>
                <a:gd name="T40" fmla="*/ 2 w 1361"/>
                <a:gd name="T41" fmla="*/ 2 h 1317"/>
                <a:gd name="T42" fmla="*/ 2 w 1361"/>
                <a:gd name="T43" fmla="*/ 2 h 1317"/>
                <a:gd name="T44" fmla="*/ 2 w 1361"/>
                <a:gd name="T45" fmla="*/ 2 h 1317"/>
                <a:gd name="T46" fmla="*/ 2 w 1361"/>
                <a:gd name="T47" fmla="*/ 2 h 1317"/>
                <a:gd name="T48" fmla="*/ 2 w 1361"/>
                <a:gd name="T49" fmla="*/ 2 h 1317"/>
                <a:gd name="T50" fmla="*/ 2 w 1361"/>
                <a:gd name="T51" fmla="*/ 2 h 1317"/>
                <a:gd name="T52" fmla="*/ 2 w 1361"/>
                <a:gd name="T53" fmla="*/ 2 h 1317"/>
                <a:gd name="T54" fmla="*/ 2 w 1361"/>
                <a:gd name="T55" fmla="*/ 2 h 1317"/>
                <a:gd name="T56" fmla="*/ 2 w 1361"/>
                <a:gd name="T57" fmla="*/ 2 h 1317"/>
                <a:gd name="T58" fmla="*/ 1 w 1361"/>
                <a:gd name="T59" fmla="*/ 2 h 1317"/>
                <a:gd name="T60" fmla="*/ 1 w 1361"/>
                <a:gd name="T61" fmla="*/ 2 h 1317"/>
                <a:gd name="T62" fmla="*/ 1 w 1361"/>
                <a:gd name="T63" fmla="*/ 2 h 1317"/>
                <a:gd name="T64" fmla="*/ 1 w 1361"/>
                <a:gd name="T65" fmla="*/ 1 h 1317"/>
                <a:gd name="T66" fmla="*/ 1 w 1361"/>
                <a:gd name="T67" fmla="*/ 1 h 1317"/>
                <a:gd name="T68" fmla="*/ 1 w 1361"/>
                <a:gd name="T69" fmla="*/ 1 h 1317"/>
                <a:gd name="T70" fmla="*/ 1 w 1361"/>
                <a:gd name="T71" fmla="*/ 1 h 1317"/>
                <a:gd name="T72" fmla="*/ 1 w 1361"/>
                <a:gd name="T73" fmla="*/ 1 h 1317"/>
                <a:gd name="T74" fmla="*/ 1 w 1361"/>
                <a:gd name="T75" fmla="*/ 1 h 1317"/>
                <a:gd name="T76" fmla="*/ 1 w 1361"/>
                <a:gd name="T77" fmla="*/ 1 h 1317"/>
                <a:gd name="T78" fmla="*/ 1 w 1361"/>
                <a:gd name="T79" fmla="*/ 1 h 1317"/>
                <a:gd name="T80" fmla="*/ 0 w 1361"/>
                <a:gd name="T81" fmla="*/ 1 h 1317"/>
                <a:gd name="T82" fmla="*/ 0 w 1361"/>
                <a:gd name="T83" fmla="*/ 1 h 1317"/>
                <a:gd name="T84" fmla="*/ 0 w 1361"/>
                <a:gd name="T85" fmla="*/ 1 h 1317"/>
                <a:gd name="T86" fmla="*/ 6 w 1361"/>
                <a:gd name="T87" fmla="*/ 0 h 1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"/>
                <a:gd name="T133" fmla="*/ 0 h 1317"/>
                <a:gd name="T134" fmla="*/ 1361 w 1361"/>
                <a:gd name="T135" fmla="*/ 1317 h 1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" h="1317">
                  <a:moveTo>
                    <a:pt x="1361" y="0"/>
                  </a:moveTo>
                  <a:lnTo>
                    <a:pt x="625" y="1317"/>
                  </a:lnTo>
                  <a:lnTo>
                    <a:pt x="624" y="1307"/>
                  </a:lnTo>
                  <a:lnTo>
                    <a:pt x="622" y="1296"/>
                  </a:lnTo>
                  <a:lnTo>
                    <a:pt x="621" y="1285"/>
                  </a:lnTo>
                  <a:lnTo>
                    <a:pt x="619" y="1275"/>
                  </a:lnTo>
                  <a:lnTo>
                    <a:pt x="618" y="1265"/>
                  </a:lnTo>
                  <a:lnTo>
                    <a:pt x="616" y="1254"/>
                  </a:lnTo>
                  <a:lnTo>
                    <a:pt x="614" y="1244"/>
                  </a:lnTo>
                  <a:lnTo>
                    <a:pt x="613" y="1233"/>
                  </a:lnTo>
                  <a:lnTo>
                    <a:pt x="611" y="1223"/>
                  </a:lnTo>
                  <a:lnTo>
                    <a:pt x="609" y="1213"/>
                  </a:lnTo>
                  <a:lnTo>
                    <a:pt x="607" y="1203"/>
                  </a:lnTo>
                  <a:lnTo>
                    <a:pt x="605" y="1193"/>
                  </a:lnTo>
                  <a:lnTo>
                    <a:pt x="603" y="1184"/>
                  </a:lnTo>
                  <a:lnTo>
                    <a:pt x="601" y="1173"/>
                  </a:lnTo>
                  <a:lnTo>
                    <a:pt x="599" y="1163"/>
                  </a:lnTo>
                  <a:lnTo>
                    <a:pt x="597" y="1153"/>
                  </a:lnTo>
                  <a:lnTo>
                    <a:pt x="594" y="1143"/>
                  </a:lnTo>
                  <a:lnTo>
                    <a:pt x="592" y="1134"/>
                  </a:lnTo>
                  <a:lnTo>
                    <a:pt x="590" y="1124"/>
                  </a:lnTo>
                  <a:lnTo>
                    <a:pt x="587" y="1114"/>
                  </a:lnTo>
                  <a:lnTo>
                    <a:pt x="585" y="1104"/>
                  </a:lnTo>
                  <a:lnTo>
                    <a:pt x="582" y="1094"/>
                  </a:lnTo>
                  <a:lnTo>
                    <a:pt x="580" y="1085"/>
                  </a:lnTo>
                  <a:lnTo>
                    <a:pt x="577" y="1075"/>
                  </a:lnTo>
                  <a:lnTo>
                    <a:pt x="574" y="1066"/>
                  </a:lnTo>
                  <a:lnTo>
                    <a:pt x="572" y="1057"/>
                  </a:lnTo>
                  <a:lnTo>
                    <a:pt x="568" y="1047"/>
                  </a:lnTo>
                  <a:lnTo>
                    <a:pt x="565" y="1038"/>
                  </a:lnTo>
                  <a:lnTo>
                    <a:pt x="562" y="1029"/>
                  </a:lnTo>
                  <a:lnTo>
                    <a:pt x="559" y="1019"/>
                  </a:lnTo>
                  <a:lnTo>
                    <a:pt x="556" y="1009"/>
                  </a:lnTo>
                  <a:lnTo>
                    <a:pt x="553" y="1000"/>
                  </a:lnTo>
                  <a:lnTo>
                    <a:pt x="550" y="991"/>
                  </a:lnTo>
                  <a:lnTo>
                    <a:pt x="547" y="982"/>
                  </a:lnTo>
                  <a:lnTo>
                    <a:pt x="543" y="973"/>
                  </a:lnTo>
                  <a:lnTo>
                    <a:pt x="540" y="964"/>
                  </a:lnTo>
                  <a:lnTo>
                    <a:pt x="537" y="955"/>
                  </a:lnTo>
                  <a:lnTo>
                    <a:pt x="533" y="946"/>
                  </a:lnTo>
                  <a:lnTo>
                    <a:pt x="530" y="937"/>
                  </a:lnTo>
                  <a:lnTo>
                    <a:pt x="527" y="928"/>
                  </a:lnTo>
                  <a:lnTo>
                    <a:pt x="523" y="919"/>
                  </a:lnTo>
                  <a:lnTo>
                    <a:pt x="519" y="910"/>
                  </a:lnTo>
                  <a:lnTo>
                    <a:pt x="516" y="902"/>
                  </a:lnTo>
                  <a:lnTo>
                    <a:pt x="512" y="893"/>
                  </a:lnTo>
                  <a:lnTo>
                    <a:pt x="508" y="884"/>
                  </a:lnTo>
                  <a:lnTo>
                    <a:pt x="504" y="876"/>
                  </a:lnTo>
                  <a:lnTo>
                    <a:pt x="501" y="867"/>
                  </a:lnTo>
                  <a:lnTo>
                    <a:pt x="497" y="859"/>
                  </a:lnTo>
                  <a:lnTo>
                    <a:pt x="493" y="850"/>
                  </a:lnTo>
                  <a:lnTo>
                    <a:pt x="489" y="842"/>
                  </a:lnTo>
                  <a:lnTo>
                    <a:pt x="483" y="833"/>
                  </a:lnTo>
                  <a:lnTo>
                    <a:pt x="479" y="825"/>
                  </a:lnTo>
                  <a:lnTo>
                    <a:pt x="475" y="816"/>
                  </a:lnTo>
                  <a:lnTo>
                    <a:pt x="471" y="808"/>
                  </a:lnTo>
                  <a:lnTo>
                    <a:pt x="467" y="800"/>
                  </a:lnTo>
                  <a:lnTo>
                    <a:pt x="462" y="791"/>
                  </a:lnTo>
                  <a:lnTo>
                    <a:pt x="458" y="783"/>
                  </a:lnTo>
                  <a:lnTo>
                    <a:pt x="453" y="775"/>
                  </a:lnTo>
                  <a:lnTo>
                    <a:pt x="449" y="767"/>
                  </a:lnTo>
                  <a:lnTo>
                    <a:pt x="444" y="760"/>
                  </a:lnTo>
                  <a:lnTo>
                    <a:pt x="440" y="752"/>
                  </a:lnTo>
                  <a:lnTo>
                    <a:pt x="435" y="744"/>
                  </a:lnTo>
                  <a:lnTo>
                    <a:pt x="430" y="736"/>
                  </a:lnTo>
                  <a:lnTo>
                    <a:pt x="425" y="728"/>
                  </a:lnTo>
                  <a:lnTo>
                    <a:pt x="420" y="720"/>
                  </a:lnTo>
                  <a:lnTo>
                    <a:pt x="416" y="712"/>
                  </a:lnTo>
                  <a:lnTo>
                    <a:pt x="411" y="704"/>
                  </a:lnTo>
                  <a:lnTo>
                    <a:pt x="406" y="696"/>
                  </a:lnTo>
                  <a:lnTo>
                    <a:pt x="399" y="689"/>
                  </a:lnTo>
                  <a:lnTo>
                    <a:pt x="394" y="682"/>
                  </a:lnTo>
                  <a:lnTo>
                    <a:pt x="389" y="674"/>
                  </a:lnTo>
                  <a:lnTo>
                    <a:pt x="384" y="667"/>
                  </a:lnTo>
                  <a:lnTo>
                    <a:pt x="379" y="659"/>
                  </a:lnTo>
                  <a:lnTo>
                    <a:pt x="373" y="651"/>
                  </a:lnTo>
                  <a:lnTo>
                    <a:pt x="368" y="644"/>
                  </a:lnTo>
                  <a:lnTo>
                    <a:pt x="362" y="636"/>
                  </a:lnTo>
                  <a:lnTo>
                    <a:pt x="357" y="629"/>
                  </a:lnTo>
                  <a:lnTo>
                    <a:pt x="351" y="622"/>
                  </a:lnTo>
                  <a:lnTo>
                    <a:pt x="346" y="615"/>
                  </a:lnTo>
                  <a:lnTo>
                    <a:pt x="340" y="608"/>
                  </a:lnTo>
                  <a:lnTo>
                    <a:pt x="334" y="600"/>
                  </a:lnTo>
                  <a:lnTo>
                    <a:pt x="329" y="593"/>
                  </a:lnTo>
                  <a:lnTo>
                    <a:pt x="323" y="587"/>
                  </a:lnTo>
                  <a:lnTo>
                    <a:pt x="316" y="580"/>
                  </a:lnTo>
                  <a:lnTo>
                    <a:pt x="310" y="572"/>
                  </a:lnTo>
                  <a:lnTo>
                    <a:pt x="304" y="565"/>
                  </a:lnTo>
                  <a:lnTo>
                    <a:pt x="298" y="558"/>
                  </a:lnTo>
                  <a:lnTo>
                    <a:pt x="292" y="551"/>
                  </a:lnTo>
                  <a:lnTo>
                    <a:pt x="286" y="545"/>
                  </a:lnTo>
                  <a:lnTo>
                    <a:pt x="279" y="538"/>
                  </a:lnTo>
                  <a:lnTo>
                    <a:pt x="273" y="531"/>
                  </a:lnTo>
                  <a:lnTo>
                    <a:pt x="267" y="524"/>
                  </a:lnTo>
                  <a:lnTo>
                    <a:pt x="261" y="519"/>
                  </a:lnTo>
                  <a:lnTo>
                    <a:pt x="254" y="512"/>
                  </a:lnTo>
                  <a:lnTo>
                    <a:pt x="248" y="505"/>
                  </a:lnTo>
                  <a:lnTo>
                    <a:pt x="241" y="498"/>
                  </a:lnTo>
                  <a:lnTo>
                    <a:pt x="233" y="492"/>
                  </a:lnTo>
                  <a:lnTo>
                    <a:pt x="227" y="486"/>
                  </a:lnTo>
                  <a:lnTo>
                    <a:pt x="220" y="479"/>
                  </a:lnTo>
                  <a:lnTo>
                    <a:pt x="213" y="473"/>
                  </a:lnTo>
                  <a:lnTo>
                    <a:pt x="207" y="467"/>
                  </a:lnTo>
                  <a:lnTo>
                    <a:pt x="200" y="460"/>
                  </a:lnTo>
                  <a:lnTo>
                    <a:pt x="193" y="454"/>
                  </a:lnTo>
                  <a:lnTo>
                    <a:pt x="186" y="449"/>
                  </a:lnTo>
                  <a:lnTo>
                    <a:pt x="179" y="442"/>
                  </a:lnTo>
                  <a:lnTo>
                    <a:pt x="172" y="436"/>
                  </a:lnTo>
                  <a:lnTo>
                    <a:pt x="165" y="429"/>
                  </a:lnTo>
                  <a:lnTo>
                    <a:pt x="157" y="424"/>
                  </a:lnTo>
                  <a:lnTo>
                    <a:pt x="149" y="418"/>
                  </a:lnTo>
                  <a:lnTo>
                    <a:pt x="142" y="412"/>
                  </a:lnTo>
                  <a:lnTo>
                    <a:pt x="135" y="406"/>
                  </a:lnTo>
                  <a:lnTo>
                    <a:pt x="127" y="400"/>
                  </a:lnTo>
                  <a:lnTo>
                    <a:pt x="120" y="394"/>
                  </a:lnTo>
                  <a:lnTo>
                    <a:pt x="112" y="389"/>
                  </a:lnTo>
                  <a:lnTo>
                    <a:pt x="105" y="383"/>
                  </a:lnTo>
                  <a:lnTo>
                    <a:pt x="97" y="377"/>
                  </a:lnTo>
                  <a:lnTo>
                    <a:pt x="89" y="372"/>
                  </a:lnTo>
                  <a:lnTo>
                    <a:pt x="82" y="366"/>
                  </a:lnTo>
                  <a:lnTo>
                    <a:pt x="74" y="360"/>
                  </a:lnTo>
                  <a:lnTo>
                    <a:pt x="65" y="356"/>
                  </a:lnTo>
                  <a:lnTo>
                    <a:pt x="57" y="350"/>
                  </a:lnTo>
                  <a:lnTo>
                    <a:pt x="49" y="344"/>
                  </a:lnTo>
                  <a:lnTo>
                    <a:pt x="41" y="339"/>
                  </a:lnTo>
                  <a:lnTo>
                    <a:pt x="33" y="334"/>
                  </a:lnTo>
                  <a:lnTo>
                    <a:pt x="25" y="329"/>
                  </a:lnTo>
                  <a:lnTo>
                    <a:pt x="17" y="323"/>
                  </a:lnTo>
                  <a:lnTo>
                    <a:pt x="9" y="318"/>
                  </a:lnTo>
                  <a:lnTo>
                    <a:pt x="0" y="313"/>
                  </a:lnTo>
                  <a:lnTo>
                    <a:pt x="136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  <p:sp>
          <p:nvSpPr>
            <p:cNvPr id="53276" name="Freeform 78"/>
            <p:cNvSpPr>
              <a:spLocks/>
            </p:cNvSpPr>
            <p:nvPr/>
          </p:nvSpPr>
          <p:spPr bwMode="auto">
            <a:xfrm>
              <a:off x="4731" y="1709"/>
              <a:ext cx="792" cy="540"/>
            </a:xfrm>
            <a:custGeom>
              <a:avLst/>
              <a:gdLst>
                <a:gd name="T0" fmla="*/ 0 w 4749"/>
                <a:gd name="T1" fmla="*/ 11 h 3780"/>
                <a:gd name="T2" fmla="*/ 1 w 4749"/>
                <a:gd name="T3" fmla="*/ 11 h 3780"/>
                <a:gd name="T4" fmla="*/ 22 w 4749"/>
                <a:gd name="T5" fmla="*/ 0 h 3780"/>
                <a:gd name="T6" fmla="*/ 22 w 4749"/>
                <a:gd name="T7" fmla="*/ 0 h 3780"/>
                <a:gd name="T8" fmla="*/ 0 w 4749"/>
                <a:gd name="T9" fmla="*/ 11 h 3780"/>
                <a:gd name="T10" fmla="*/ 0 w 4749"/>
                <a:gd name="T11" fmla="*/ 11 h 37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49"/>
                <a:gd name="T19" fmla="*/ 0 h 3780"/>
                <a:gd name="T20" fmla="*/ 4749 w 4749"/>
                <a:gd name="T21" fmla="*/ 3780 h 37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49" h="3780">
                  <a:moveTo>
                    <a:pt x="53" y="3696"/>
                  </a:moveTo>
                  <a:lnTo>
                    <a:pt x="105" y="3780"/>
                  </a:lnTo>
                  <a:lnTo>
                    <a:pt x="4749" y="168"/>
                  </a:lnTo>
                  <a:lnTo>
                    <a:pt x="4645" y="0"/>
                  </a:lnTo>
                  <a:lnTo>
                    <a:pt x="0" y="3612"/>
                  </a:lnTo>
                  <a:lnTo>
                    <a:pt x="53" y="369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CH"/>
            </a:p>
          </p:txBody>
        </p:sp>
      </p:grpSp>
      <p:sp>
        <p:nvSpPr>
          <p:cNvPr id="53261" name="AutoShape 79"/>
          <p:cNvSpPr>
            <a:spLocks noChangeAspect="1" noChangeArrowheads="1" noTextEdit="1"/>
          </p:cNvSpPr>
          <p:nvPr/>
        </p:nvSpPr>
        <p:spPr bwMode="auto">
          <a:xfrm>
            <a:off x="2593975" y="4076700"/>
            <a:ext cx="2625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2" name="Text Box 80"/>
          <p:cNvSpPr txBox="1">
            <a:spLocks noChangeArrowheads="1"/>
          </p:cNvSpPr>
          <p:nvPr/>
        </p:nvSpPr>
        <p:spPr bwMode="auto">
          <a:xfrm>
            <a:off x="6954838" y="1233488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j-lt"/>
              </a:rPr>
              <a:t>[Lowe, SIFT, 1999]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6126" grpId="0" animBg="1"/>
      <p:bldP spid="3546127" grpId="0" animBg="1"/>
      <p:bldP spid="3546128" grpId="0" animBg="1"/>
      <p:bldP spid="3546130" grpId="0" build="p"/>
      <p:bldP spid="3546174" grpId="0" animBg="1"/>
      <p:bldP spid="354617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Available at a web site near you…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For most local feature detectors, executables are available online: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http://robots.ox.ac.uk/~vgg/research/affine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http://www.cs.ubc.ca/~lowe/keypoints/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http://www.vision.ee.ethz.ch/~surf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de-CH" dirty="0" smtClean="0"/>
          </a:p>
        </p:txBody>
      </p:sp>
      <p:sp>
        <p:nvSpPr>
          <p:cNvPr id="430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describe the </a:t>
            </a:r>
            <a:r>
              <a:rPr lang="en-US" dirty="0" err="1" smtClean="0"/>
              <a:t>keypoint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points and metrology</a:t>
            </a:r>
            <a:endParaRPr lang="en-US" dirty="0"/>
          </a:p>
        </p:txBody>
      </p:sp>
      <p:sp>
        <p:nvSpPr>
          <p:cNvPr id="4" name="Content Placeholder 38"/>
          <p:cNvSpPr txBox="1">
            <a:spLocks/>
          </p:cNvSpPr>
          <p:nvPr/>
        </p:nvSpPr>
        <p:spPr bwMode="auto">
          <a:xfrm>
            <a:off x="609600" y="11430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Parallel lines in 3D intersect at a vanishing point in the image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/>
              <a:t>Can measure relative object heights using vanishing point tricks</a:t>
            </a:r>
          </a:p>
          <a:p>
            <a:endParaRPr lang="en-US" sz="2800" dirty="0"/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175596" y="1592706"/>
            <a:ext cx="4864885" cy="2362200"/>
            <a:chOff x="-28575" y="1676401"/>
            <a:chExt cx="9296400" cy="47545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0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45" name="Photo Editor Photo" r:id="rId71" imgW="9752381" imgH="7314286" progId="">
                    <p:embed/>
                  </p:oleObj>
                </mc:Choice>
                <mc:Fallback>
                  <p:oleObj name="Photo Editor Photo" r:id="rId71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0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 dirty="0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2604330" y="4191000"/>
            <a:ext cx="3556393" cy="2667000"/>
            <a:chOff x="0" y="756"/>
            <a:chExt cx="9144000" cy="6857244"/>
          </a:xfrm>
        </p:grpSpPr>
        <p:sp>
          <p:nvSpPr>
            <p:cNvPr id="39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0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2" cy="4159250"/>
              <a:chOff x="1050" y="1976"/>
              <a:chExt cx="3862" cy="1830"/>
            </a:xfrm>
          </p:grpSpPr>
          <p:sp>
            <p:nvSpPr>
              <p:cNvPr id="96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7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8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9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0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1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2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3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4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6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7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108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41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83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4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5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6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7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8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89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0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1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2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3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4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95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42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3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53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54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78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79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80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81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82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55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56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8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59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0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1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2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3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4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5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6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7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8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69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0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1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2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3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4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6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77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4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6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50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1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47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48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49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0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</a:t>
            </a:r>
            <a:r>
              <a:rPr lang="en-US" dirty="0" err="1" smtClean="0"/>
              <a:t>DoG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Remove edge points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orientations into 36 bin histogram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gradient magnitude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/>
              <a:t>Use parabola for better orientation fit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</a:t>
            </a:r>
            <a:r>
              <a:rPr lang="en-US" dirty="0" err="1" smtClean="0"/>
              <a:t>x,y,scale,orientation</a:t>
            </a:r>
            <a:r>
              <a:rPr lang="en-US" dirty="0" smtClean="0"/>
              <a:t>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mag. and rel.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295400"/>
            <a:ext cx="1819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81200"/>
            <a:ext cx="15906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Descriptors: SURF</a:t>
            </a:r>
            <a:endParaRPr lang="de-CH" smtClean="0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Efficient computation by 2D box filters &amp; integral images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  <a:sym typeface="Symbol" pitchFamily="18" charset="2"/>
              </a:rPr>
              <a:t> </a:t>
            </a:r>
            <a:r>
              <a:rPr kumimoji="1" lang="en-US" b="1" kern="0" dirty="0">
                <a:latin typeface="+mn-lt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latin typeface="+mn-lt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latin typeface="+mn-lt"/>
              </a:rPr>
              <a:t>Feature extraction @ 200Hz</a:t>
            </a:r>
            <a:br>
              <a:rPr kumimoji="1" lang="en-US" b="1" kern="0" dirty="0">
                <a:latin typeface="+mn-lt"/>
              </a:rPr>
            </a:br>
            <a:r>
              <a:rPr kumimoji="1" lang="en-US" b="1" kern="0" dirty="0">
                <a:latin typeface="+mn-lt"/>
              </a:rPr>
              <a:t>(detector + descriptor, 640×480 </a:t>
            </a:r>
            <a:r>
              <a:rPr kumimoji="1" lang="en-US" b="1" kern="0" dirty="0" err="1">
                <a:latin typeface="+mn-lt"/>
              </a:rPr>
              <a:t>img</a:t>
            </a:r>
            <a:r>
              <a:rPr kumimoji="1" lang="en-US" b="1" kern="0" dirty="0"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latin typeface="Arial" pitchFamily="34" charset="0"/>
              </a:rPr>
              <a:t>http://www.vision.ee.ethz.ch/~surf</a:t>
            </a:r>
            <a:endParaRPr kumimoji="1" lang="en-US" b="1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bg1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to use when?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Detectors</a:t>
            </a:r>
          </a:p>
          <a:p>
            <a:r>
              <a:rPr lang="en-US" sz="2800" dirty="0" smtClean="0"/>
              <a:t>Harris gives very precise localization but doesn’t predict scale</a:t>
            </a:r>
          </a:p>
          <a:p>
            <a:pPr lvl="1"/>
            <a:r>
              <a:rPr lang="en-US" sz="2400" dirty="0" smtClean="0"/>
              <a:t>Good for some tracking applications</a:t>
            </a:r>
          </a:p>
          <a:p>
            <a:r>
              <a:rPr lang="en-US" sz="2800" dirty="0" smtClean="0"/>
              <a:t>DOG (difference of Gaussian) provides ok localization and scale</a:t>
            </a:r>
          </a:p>
          <a:p>
            <a:pPr lvl="1"/>
            <a:r>
              <a:rPr lang="en-US" sz="2400" dirty="0" smtClean="0"/>
              <a:t>Good for multi-scale or long-range matching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Descriptors</a:t>
            </a:r>
          </a:p>
          <a:p>
            <a:r>
              <a:rPr lang="en-US" sz="2800" dirty="0" smtClean="0"/>
              <a:t>SIFT: good general purpose descriptor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Future Assignment: </a:t>
            </a:r>
            <a:r>
              <a:rPr lang="en-US" dirty="0" smtClean="0">
                <a:latin typeface="Century Gothic"/>
                <a:cs typeface="Century Gothic"/>
              </a:rPr>
              <a:t>Panoramic Stitching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7800" y="1371600"/>
            <a:ext cx="6530975" cy="2098755"/>
            <a:chOff x="762000" y="1295400"/>
            <a:chExt cx="7597775" cy="2441575"/>
          </a:xfrm>
        </p:grpSpPr>
        <p:pic>
          <p:nvPicPr>
            <p:cNvPr id="30" name="Picture 40" descr="small-P101000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1295400"/>
              <a:ext cx="3254375" cy="244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1" descr="small-P1010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5400" y="1295400"/>
              <a:ext cx="3254375" cy="2441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Oval 50"/>
            <p:cNvSpPr>
              <a:spLocks noChangeAspect="1" noChangeArrowheads="1"/>
            </p:cNvSpPr>
            <p:nvPr/>
          </p:nvSpPr>
          <p:spPr bwMode="auto">
            <a:xfrm>
              <a:off x="7543800" y="1638300"/>
              <a:ext cx="109538" cy="10953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3124200" y="2457450"/>
              <a:ext cx="2547938" cy="209550"/>
              <a:chOff x="1968" y="1788"/>
              <a:chExt cx="1605" cy="132"/>
            </a:xfrm>
          </p:grpSpPr>
          <p:sp>
            <p:nvSpPr>
              <p:cNvPr id="34" name="Oval 51"/>
              <p:cNvSpPr>
                <a:spLocks noChangeAspect="1" noChangeArrowheads="1"/>
              </p:cNvSpPr>
              <p:nvPr/>
            </p:nvSpPr>
            <p:spPr bwMode="auto">
              <a:xfrm>
                <a:off x="1968" y="1851"/>
                <a:ext cx="69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5" name="Oval 52"/>
              <p:cNvSpPr>
                <a:spLocks noChangeAspect="1" noChangeArrowheads="1"/>
              </p:cNvSpPr>
              <p:nvPr/>
            </p:nvSpPr>
            <p:spPr bwMode="auto">
              <a:xfrm>
                <a:off x="3504" y="1788"/>
                <a:ext cx="69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09600" y="3810000"/>
            <a:ext cx="7772400" cy="1956707"/>
            <a:chOff x="76200" y="3905250"/>
            <a:chExt cx="9067800" cy="228282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276600" y="3962400"/>
              <a:ext cx="2667000" cy="1524000"/>
              <a:chOff x="2064" y="2736"/>
              <a:chExt cx="1680" cy="960"/>
            </a:xfrm>
          </p:grpSpPr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2064" y="2736"/>
                <a:ext cx="1680" cy="960"/>
                <a:chOff x="1776" y="2928"/>
                <a:chExt cx="768" cy="624"/>
              </a:xfrm>
            </p:grpSpPr>
            <p:sp>
              <p:nvSpPr>
                <p:cNvPr id="8" name="Line 5"/>
                <p:cNvSpPr>
                  <a:spLocks noChangeShapeType="1"/>
                </p:cNvSpPr>
                <p:nvPr/>
              </p:nvSpPr>
              <p:spPr bwMode="auto">
                <a:xfrm>
                  <a:off x="1776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2160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>
                <a:off x="2064" y="2742"/>
                <a:ext cx="168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76200" y="3962400"/>
              <a:ext cx="9067800" cy="1524000"/>
              <a:chOff x="48" y="2736"/>
              <a:chExt cx="5712" cy="960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48" y="2736"/>
                <a:ext cx="5712" cy="960"/>
                <a:chOff x="1776" y="2928"/>
                <a:chExt cx="768" cy="624"/>
              </a:xfrm>
            </p:grpSpPr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>
                  <a:off x="1776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chemeClr val="tx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160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chemeClr val="tx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48" y="2742"/>
                <a:ext cx="5664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 rot="1825181">
              <a:off x="3667125" y="4057650"/>
              <a:ext cx="2667000" cy="1524000"/>
              <a:chOff x="2064" y="2736"/>
              <a:chExt cx="1680" cy="96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2064" y="2736"/>
                <a:ext cx="1680" cy="960"/>
                <a:chOff x="1776" y="2928"/>
                <a:chExt cx="768" cy="624"/>
              </a:xfrm>
            </p:grpSpPr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>
                  <a:off x="1776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160" y="2928"/>
                  <a:ext cx="384" cy="62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7" name="Line 17"/>
              <p:cNvSpPr>
                <a:spLocks noChangeShapeType="1"/>
              </p:cNvSpPr>
              <p:nvPr/>
            </p:nvSpPr>
            <p:spPr bwMode="auto">
              <a:xfrm>
                <a:off x="2064" y="2742"/>
                <a:ext cx="1680" cy="0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895600" y="5791200"/>
              <a:ext cx="3429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Century Gothic"/>
                  <a:cs typeface="Century Gothic"/>
                </a:rPr>
                <a:t>Camera Center</a:t>
              </a: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V="1">
              <a:off x="4343400" y="5562600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grpSp>
          <p:nvGrpSpPr>
            <p:cNvPr id="22" name="Group 46"/>
            <p:cNvGrpSpPr>
              <a:grpSpLocks/>
            </p:cNvGrpSpPr>
            <p:nvPr/>
          </p:nvGrpSpPr>
          <p:grpSpPr bwMode="auto">
            <a:xfrm>
              <a:off x="4610100" y="3910013"/>
              <a:ext cx="2862263" cy="1566862"/>
              <a:chOff x="2904" y="2703"/>
              <a:chExt cx="1803" cy="987"/>
            </a:xfrm>
          </p:grpSpPr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>
                <a:off x="2904" y="2736"/>
                <a:ext cx="1752" cy="9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Oval 20"/>
              <p:cNvSpPr>
                <a:spLocks noChangeAspect="1" noChangeArrowheads="1"/>
              </p:cNvSpPr>
              <p:nvPr/>
            </p:nvSpPr>
            <p:spPr bwMode="auto">
              <a:xfrm>
                <a:off x="4638" y="2703"/>
                <a:ext cx="69" cy="6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Oval 32"/>
              <p:cNvSpPr>
                <a:spLocks noChangeAspect="1" noChangeArrowheads="1"/>
              </p:cNvSpPr>
              <p:nvPr/>
            </p:nvSpPr>
            <p:spPr bwMode="auto">
              <a:xfrm>
                <a:off x="3864" y="3120"/>
                <a:ext cx="69" cy="6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6" name="Group 45"/>
            <p:cNvGrpSpPr>
              <a:grpSpLocks/>
            </p:cNvGrpSpPr>
            <p:nvPr/>
          </p:nvGrpSpPr>
          <p:grpSpPr bwMode="auto">
            <a:xfrm>
              <a:off x="4600575" y="3905250"/>
              <a:ext cx="947738" cy="1581150"/>
              <a:chOff x="2898" y="2700"/>
              <a:chExt cx="597" cy="996"/>
            </a:xfrm>
          </p:grpSpPr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 flipV="1">
                <a:off x="2898" y="2736"/>
                <a:ext cx="558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8" name="Oval 26"/>
              <p:cNvSpPr>
                <a:spLocks noChangeAspect="1" noChangeArrowheads="1"/>
              </p:cNvSpPr>
              <p:nvPr/>
            </p:nvSpPr>
            <p:spPr bwMode="auto">
              <a:xfrm>
                <a:off x="3426" y="2700"/>
                <a:ext cx="69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9" name="Oval 33"/>
              <p:cNvSpPr>
                <a:spLocks noChangeAspect="1" noChangeArrowheads="1"/>
              </p:cNvSpPr>
              <p:nvPr/>
            </p:nvSpPr>
            <p:spPr bwMode="auto">
              <a:xfrm>
                <a:off x="3354" y="2838"/>
                <a:ext cx="69" cy="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5486400" y="4038600"/>
              <a:ext cx="1885950" cy="581025"/>
              <a:chOff x="3456" y="2784"/>
              <a:chExt cx="1188" cy="366"/>
            </a:xfrm>
          </p:grpSpPr>
          <p:sp>
            <p:nvSpPr>
              <p:cNvPr id="37" name="Line 55"/>
              <p:cNvSpPr>
                <a:spLocks noChangeShapeType="1"/>
              </p:cNvSpPr>
              <p:nvPr/>
            </p:nvSpPr>
            <p:spPr bwMode="auto">
              <a:xfrm flipV="1">
                <a:off x="4020" y="2814"/>
                <a:ext cx="624" cy="336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triangle" w="lg" len="med"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8" name="Line 56"/>
              <p:cNvSpPr>
                <a:spLocks noChangeShapeType="1"/>
              </p:cNvSpPr>
              <p:nvPr/>
            </p:nvSpPr>
            <p:spPr bwMode="auto">
              <a:xfrm flipV="1">
                <a:off x="3456" y="2784"/>
                <a:ext cx="48" cy="9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 type="triangle" w="lg" len="med"/>
              </a:ln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Single-view 3D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Technically impossible to go from 2D to 3D, but we can do it with simplifying models</a:t>
            </a:r>
          </a:p>
          <a:p>
            <a:pPr lvl="1"/>
            <a:r>
              <a:rPr lang="en-US" dirty="0" smtClean="0"/>
              <a:t>Need some interaction or recognition algorithms</a:t>
            </a:r>
          </a:p>
          <a:p>
            <a:pPr lvl="1"/>
            <a:r>
              <a:rPr lang="en-US" dirty="0" smtClean="0"/>
              <a:t>Uses basic VP tricks and projective geometry</a:t>
            </a:r>
            <a:endParaRPr lang="en-US" dirty="0"/>
          </a:p>
        </p:txBody>
      </p:sp>
      <p:pic>
        <p:nvPicPr>
          <p:cNvPr id="4" name="Picture 6" descr="scenery15_view2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62400"/>
            <a:ext cx="4191000" cy="2222500"/>
          </a:xfrm>
          <a:prstGeom prst="rect">
            <a:avLst/>
          </a:prstGeom>
          <a:noFill/>
        </p:spPr>
      </p:pic>
      <p:pic>
        <p:nvPicPr>
          <p:cNvPr id="5" name="Picture 4" descr="scenery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3124200" cy="206057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3886200" y="4876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Lens, aperture, focal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Aperture size and focal length control amount of exposure needed, depth of field, field of view</a:t>
            </a:r>
            <a:endParaRPr lang="en-US" sz="2800" dirty="0"/>
          </a:p>
        </p:txBody>
      </p:sp>
      <p:pic>
        <p:nvPicPr>
          <p:cNvPr id="75" name="Picture 10" descr="At f/32, the background is distracting.">
            <a:hlinkClick r:id="rId2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288" y="4876800"/>
            <a:ext cx="242135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2" descr="At f/5.6, the flowers are isolated from the background.">
            <a:hlinkClick r:id="rId4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7488" y="4876800"/>
            <a:ext cx="242135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" descr="lens_term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0647" y="2286000"/>
            <a:ext cx="4493794" cy="24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Box 77"/>
          <p:cNvSpPr txBox="1"/>
          <p:nvPr/>
        </p:nvSpPr>
        <p:spPr>
          <a:xfrm>
            <a:off x="81439" y="6488668"/>
            <a:ext cx="835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explanation: </a:t>
            </a:r>
            <a:r>
              <a:rPr lang="en-US" dirty="0">
                <a:hlinkClick r:id="rId7"/>
              </a:rPr>
              <a:t>http://www.cambridgeincolour.com/tutorials/depth-of-field.htm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Capturing light with a mirrored sphere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12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0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23097</TotalTime>
  <Words>2138</Words>
  <Application>Microsoft Macintosh PowerPoint</Application>
  <PresentationFormat>On-screen Show (4:3)</PresentationFormat>
  <Paragraphs>397</Paragraphs>
  <Slides>55</Slides>
  <Notes>23</Notes>
  <HiddenSlides>11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Lecture1 - Introduction - CP Fall 2010</vt:lpstr>
      <vt:lpstr>Custom Design</vt:lpstr>
      <vt:lpstr>Equation</vt:lpstr>
      <vt:lpstr>Photo Editor Photo</vt:lpstr>
      <vt:lpstr>Microsoft Equation</vt:lpstr>
      <vt:lpstr>Microsoft Equation 3.0</vt:lpstr>
      <vt:lpstr>Computational Photography Lecture 6 – Matching Keypoints CS 590-134 (Future 572)  Spring 2016</vt:lpstr>
      <vt:lpstr>PowerPoint Presentation</vt:lpstr>
      <vt:lpstr>PowerPoint Presentation</vt:lpstr>
      <vt:lpstr>Pinhole camera projections</vt:lpstr>
      <vt:lpstr>Vanishing points and metrology</vt:lpstr>
      <vt:lpstr>Single-view 3D Reconstruction</vt:lpstr>
      <vt:lpstr>Lens, aperture, focal length</vt:lpstr>
      <vt:lpstr>Capturing light with a mirrored sphere</vt:lpstr>
      <vt:lpstr>One small snag</vt:lpstr>
      <vt:lpstr>Key ideas for Image-based Lighting</vt:lpstr>
      <vt:lpstr>Key ideas for Image-based Lighting</vt:lpstr>
      <vt:lpstr>General direction</vt:lpstr>
      <vt:lpstr>How can we align two pictures?</vt:lpstr>
      <vt:lpstr>How can we align two pictures?</vt:lpstr>
      <vt:lpstr>Today: Keypoint Matching</vt:lpstr>
      <vt:lpstr>Main challenges</vt:lpstr>
      <vt:lpstr>Question</vt:lpstr>
      <vt:lpstr>Goals for Keypoints</vt:lpstr>
      <vt:lpstr>Key trade-offs</vt:lpstr>
      <vt:lpstr>Keypoint localization</vt:lpstr>
      <vt:lpstr>Keypoint Localization</vt:lpstr>
      <vt:lpstr>Choosing interest points</vt:lpstr>
      <vt:lpstr>Choosing interest points</vt:lpstr>
      <vt:lpstr>Choosing interest points</vt:lpstr>
      <vt:lpstr>Which patches are easier to match?</vt:lpstr>
      <vt:lpstr>Choosing interest points</vt:lpstr>
      <vt:lpstr>Many Existing Detectors Available</vt:lpstr>
      <vt:lpstr>Harris Detector [Harris88]</vt:lpstr>
      <vt:lpstr>Harris Detector [Harris88]</vt:lpstr>
      <vt:lpstr>Matlab code for Harris Detector</vt:lpstr>
      <vt:lpstr>Harris Detector – Responses [Harris88]</vt:lpstr>
      <vt:lpstr>Harris Detector – Responses [Harris88]</vt:lpstr>
      <vt:lpstr>So far: can localize in x-y, but not scale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What Is A Useful Signature Function?</vt:lpstr>
      <vt:lpstr>Difference-of-Gaussian (DoG)</vt:lpstr>
      <vt:lpstr>DoG – Efficient Computation</vt:lpstr>
      <vt:lpstr>Results: Lowe’s DoG</vt:lpstr>
      <vt:lpstr>Orientation Normalization</vt:lpstr>
      <vt:lpstr>Available at a web site near you…</vt:lpstr>
      <vt:lpstr>How do we describe the keypoint?</vt:lpstr>
      <vt:lpstr>Local Descriptors</vt:lpstr>
      <vt:lpstr>Local Descriptors: SIFT Descriptor</vt:lpstr>
      <vt:lpstr>Details of Lowe’s SIFT algorithm</vt:lpstr>
      <vt:lpstr>Matching SIFT Descriptors</vt:lpstr>
      <vt:lpstr>Local Descriptors: SURF</vt:lpstr>
      <vt:lpstr>What to use when?</vt:lpstr>
      <vt:lpstr>Things to remember</vt:lpstr>
      <vt:lpstr>Future Assignment: Panoramic Stitching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Alexander Berg</cp:lastModifiedBy>
  <cp:revision>89</cp:revision>
  <dcterms:created xsi:type="dcterms:W3CDTF">2010-08-30T03:58:01Z</dcterms:created>
  <dcterms:modified xsi:type="dcterms:W3CDTF">2016-02-07T20:29:03Z</dcterms:modified>
</cp:coreProperties>
</file>