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9.bin" ContentType="application/vnd.openxmlformats-officedocument.oleObject"/>
  <Override PartName="/ppt/notesSlides/notesSlide14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5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33" r:id="rId3"/>
    <p:sldId id="334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8" r:id="rId34"/>
    <p:sldId id="366" r:id="rId35"/>
    <p:sldId id="367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4244" autoAdjust="0"/>
  </p:normalViewPr>
  <p:slideViewPr>
    <p:cSldViewPr snapToGrid="0" snapToObjects="1">
      <p:cViewPr varScale="1">
        <p:scale>
          <a:sx n="127" d="100"/>
          <a:sy n="127" d="100"/>
        </p:scale>
        <p:origin x="-13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wmf"/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 = K [R t]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52B99-EDBF-4226-8E1C-A41C4A3640B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wmf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6KlJzfsAzo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3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1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2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4.wmf"/><Relationship Id="rId6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6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7.wmf"/><Relationship Id="rId8" Type="http://schemas.openxmlformats.org/officeDocument/2006/relationships/image" Target="../media/image3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8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6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36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4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2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4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5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5.w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47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48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9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50.w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51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52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53.wmf"/><Relationship Id="rId5" Type="http://schemas.openxmlformats.org/officeDocument/2006/relationships/image" Target="../media/image54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oleObject" Target="../embeddings/oleObject32.bin"/><Relationship Id="rId7" Type="http://schemas.openxmlformats.org/officeDocument/2006/relationships/image" Target="../media/image58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</a:t>
            </a:r>
            <a:r>
              <a:rPr lang="en-US" sz="2800" dirty="0" smtClean="0"/>
              <a:t>7 </a:t>
            </a:r>
            <a:r>
              <a:rPr lang="en-US" sz="2800" dirty="0" smtClean="0"/>
              <a:t>– (pinhole) cameras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590-134 (Future 572)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17885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9050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smtClean="0"/>
              <a:t>	Oldest surviving photograph</a:t>
            </a:r>
          </a:p>
          <a:p>
            <a:pPr lvl="1" eaLnBrk="1" hangingPunct="1"/>
            <a:r>
              <a:rPr lang="en-US" sz="2000" smtClean="0"/>
              <a:t>Took 8 hours on pewter plate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3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201780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9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206638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127132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81585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43872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404400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  <p:extLst>
      <p:ext uri="{BB962C8B-B14F-4D97-AF65-F5344CB8AC3E}">
        <p14:creationId xmlns:p14="http://schemas.microsoft.com/office/powerpoint/2010/main" val="3866897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Tell me about why and how to find corresponding points…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Will hand back (electronically) your assignments next lecture.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We will talk about using correspondence for next part of assignment,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b</a:t>
            </a:r>
            <a:r>
              <a:rPr lang="en-US" sz="1800" dirty="0" smtClean="0">
                <a:solidFill>
                  <a:schemeClr val="tx1"/>
                </a:solidFill>
              </a:rPr>
              <a:t>ut first we need to talk about camera geometry and transformations a bit.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2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1800" dirty="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10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</p:spTree>
    <p:extLst>
      <p:ext uri="{BB962C8B-B14F-4D97-AF65-F5344CB8AC3E}">
        <p14:creationId xmlns:p14="http://schemas.microsoft.com/office/powerpoint/2010/main" val="158426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5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Credit: </a:t>
            </a:r>
            <a:r>
              <a:rPr lang="en-US" sz="1200" dirty="0" err="1" smtClean="0"/>
              <a:t>Criminisi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36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  <p:extLst>
      <p:ext uri="{BB962C8B-B14F-4D97-AF65-F5344CB8AC3E}">
        <p14:creationId xmlns:p14="http://schemas.microsoft.com/office/powerpoint/2010/main" val="425337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  <p:extLst>
      <p:ext uri="{BB962C8B-B14F-4D97-AF65-F5344CB8AC3E}">
        <p14:creationId xmlns:p14="http://schemas.microsoft.com/office/powerpoint/2010/main" val="44907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(more vanishing points on board)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8858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112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matrix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752600" y="32004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  <a:hlinkClick r:id="rId3"/>
              </a:rPr>
              <a:t>http://www.youtube.com/watch?v=6KlJzfsAzoY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638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27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273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655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0" y="5998428"/>
            <a:ext cx="8915400" cy="935772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err="1" smtClean="0">
                <a:solidFill>
                  <a:schemeClr val="tx1"/>
                </a:solidFill>
              </a:rPr>
              <a:t>Sildes</a:t>
            </a:r>
            <a:r>
              <a:rPr lang="en-US" sz="2400" dirty="0" smtClean="0">
                <a:solidFill>
                  <a:schemeClr val="tx1"/>
                </a:solidFill>
              </a:rPr>
              <a:t> from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28800" y="976351"/>
            <a:ext cx="5334000" cy="4510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44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43808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059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59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3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425898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65532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1" y="1493838"/>
            <a:ext cx="6553200" cy="51355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Line equation:  ax + by + c = 0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Append 1 to pixel coordinate to get homogeneous coordinate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Line given by cross product of two points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Intersection of two lines given by cross product of the lines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endParaRPr lang="en-US" sz="2400" b="1" dirty="0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399353"/>
              </p:ext>
            </p:extLst>
          </p:nvPr>
        </p:nvGraphicFramePr>
        <p:xfrm>
          <a:off x="7631952" y="2513595"/>
          <a:ext cx="1068183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26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952" y="2513595"/>
                        <a:ext cx="1068183" cy="16335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09581"/>
              </p:ext>
            </p:extLst>
          </p:nvPr>
        </p:nvGraphicFramePr>
        <p:xfrm>
          <a:off x="7250952" y="4680533"/>
          <a:ext cx="16484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27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0952" y="4680533"/>
                        <a:ext cx="1648413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354976"/>
              </p:ext>
            </p:extLst>
          </p:nvPr>
        </p:nvGraphicFramePr>
        <p:xfrm>
          <a:off x="6946152" y="5975933"/>
          <a:ext cx="1834239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28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152" y="5975933"/>
                        <a:ext cx="1834239" cy="554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971603"/>
              </p:ext>
            </p:extLst>
          </p:nvPr>
        </p:nvGraphicFramePr>
        <p:xfrm>
          <a:off x="7328740" y="870533"/>
          <a:ext cx="1299516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29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8740" y="870533"/>
                        <a:ext cx="1299516" cy="16335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867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out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the equation for a line in 2d and 3d using homogeneous coordinates</a:t>
            </a:r>
          </a:p>
          <a:p>
            <a:r>
              <a:rPr lang="en-US" dirty="0" smtClean="0"/>
              <a:t>Why is this the cross product?  </a:t>
            </a:r>
            <a:endParaRPr lang="en-US" dirty="0"/>
          </a:p>
          <a:p>
            <a:r>
              <a:rPr lang="en-US" dirty="0" smtClean="0"/>
              <a:t>Write the equation for a plane in 3D using homogeneous coordinates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9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131442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1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</a:t>
            </a:r>
            <a:r>
              <a:rPr lang="en-US" dirty="0" smtClean="0"/>
              <a:t>w(u,v,1</a:t>
            </a:r>
            <a:r>
              <a:rPr lang="en-US" dirty="0"/>
              <a:t>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  <p:extLst>
      <p:ext uri="{BB962C8B-B14F-4D97-AF65-F5344CB8AC3E}">
        <p14:creationId xmlns:p14="http://schemas.microsoft.com/office/powerpoint/2010/main" val="2236409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Principal point at </a:t>
            </a:r>
            <a:r>
              <a:rPr lang="en-US" sz="2000" dirty="0"/>
              <a:t>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71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806135"/>
              </p:ext>
            </p:extLst>
          </p:nvPr>
        </p:nvGraphicFramePr>
        <p:xfrm>
          <a:off x="4652544" y="3107906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4" y="3107906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756" y="3387306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5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265954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  <p:extLst>
      <p:ext uri="{BB962C8B-B14F-4D97-AF65-F5344CB8AC3E}">
        <p14:creationId xmlns:p14="http://schemas.microsoft.com/office/powerpoint/2010/main" val="99546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45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9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60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7232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4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1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1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5959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8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9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40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41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777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Special case of perspective projection</a:t>
            </a:r>
          </a:p>
          <a:p>
            <a:pPr lvl="1" eaLnBrk="1" hangingPunct="1"/>
            <a:r>
              <a:rPr lang="en-US" sz="2000" dirty="0" smtClean="0"/>
              <a:t>Distance from the COP to the image plane is infinite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Also called “parallel projection”</a:t>
            </a:r>
          </a:p>
          <a:p>
            <a:pPr lvl="1" eaLnBrk="1" hangingPunct="1"/>
            <a:r>
              <a:rPr lang="en-US" sz="2000" dirty="0" smtClean="0"/>
              <a:t>What’s the projection matrix?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07016" y="2421198"/>
            <a:ext cx="4341509" cy="2238375"/>
            <a:chOff x="2254250" y="2084648"/>
            <a:chExt cx="4994275" cy="2574925"/>
          </a:xfrm>
        </p:grpSpPr>
        <p:sp>
          <p:nvSpPr>
            <p:cNvPr id="13317" name="Freeform 8"/>
            <p:cNvSpPr>
              <a:spLocks/>
            </p:cNvSpPr>
            <p:nvPr/>
          </p:nvSpPr>
          <p:spPr bwMode="auto">
            <a:xfrm>
              <a:off x="2735263" y="2822835"/>
              <a:ext cx="1638300" cy="1177925"/>
            </a:xfrm>
            <a:custGeom>
              <a:avLst/>
              <a:gdLst>
                <a:gd name="T0" fmla="*/ 0 w 1032"/>
                <a:gd name="T1" fmla="*/ 2147483647 h 742"/>
                <a:gd name="T2" fmla="*/ 2147483647 w 1032"/>
                <a:gd name="T3" fmla="*/ 0 h 742"/>
                <a:gd name="T4" fmla="*/ 2147483647 w 1032"/>
                <a:gd name="T5" fmla="*/ 2147483647 h 742"/>
                <a:gd name="T6" fmla="*/ 0 w 1032"/>
                <a:gd name="T7" fmla="*/ 2147483647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9"/>
            <p:cNvSpPr>
              <a:spLocks/>
            </p:cNvSpPr>
            <p:nvPr/>
          </p:nvSpPr>
          <p:spPr bwMode="auto">
            <a:xfrm>
              <a:off x="2711450" y="3270510"/>
              <a:ext cx="71438" cy="93663"/>
            </a:xfrm>
            <a:custGeom>
              <a:avLst/>
              <a:gdLst>
                <a:gd name="T0" fmla="*/ 2147483647 w 45"/>
                <a:gd name="T1" fmla="*/ 2147483647 h 59"/>
                <a:gd name="T2" fmla="*/ 2147483647 w 45"/>
                <a:gd name="T3" fmla="*/ 0 h 59"/>
                <a:gd name="T4" fmla="*/ 2147483647 w 45"/>
                <a:gd name="T5" fmla="*/ 2147483647 h 59"/>
                <a:gd name="T6" fmla="*/ 2147483647 w 45"/>
                <a:gd name="T7" fmla="*/ 2147483647 h 59"/>
                <a:gd name="T8" fmla="*/ 2147483647 w 45"/>
                <a:gd name="T9" fmla="*/ 2147483647 h 59"/>
                <a:gd name="T10" fmla="*/ 2147483647 w 45"/>
                <a:gd name="T11" fmla="*/ 2147483647 h 59"/>
                <a:gd name="T12" fmla="*/ 2147483647 w 45"/>
                <a:gd name="T13" fmla="*/ 2147483647 h 59"/>
                <a:gd name="T14" fmla="*/ 2147483647 w 45"/>
                <a:gd name="T15" fmla="*/ 2147483647 h 59"/>
                <a:gd name="T16" fmla="*/ 0 w 45"/>
                <a:gd name="T17" fmla="*/ 2147483647 h 59"/>
                <a:gd name="T18" fmla="*/ 0 w 45"/>
                <a:gd name="T19" fmla="*/ 2147483647 h 59"/>
                <a:gd name="T20" fmla="*/ 0 w 45"/>
                <a:gd name="T21" fmla="*/ 2147483647 h 59"/>
                <a:gd name="T22" fmla="*/ 2147483647 w 45"/>
                <a:gd name="T23" fmla="*/ 2147483647 h 59"/>
                <a:gd name="T24" fmla="*/ 2147483647 w 45"/>
                <a:gd name="T25" fmla="*/ 214748364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Freeform 10"/>
            <p:cNvSpPr>
              <a:spLocks/>
            </p:cNvSpPr>
            <p:nvPr/>
          </p:nvSpPr>
          <p:spPr bwMode="auto">
            <a:xfrm>
              <a:off x="4325938" y="2764098"/>
              <a:ext cx="71437" cy="93662"/>
            </a:xfrm>
            <a:custGeom>
              <a:avLst/>
              <a:gdLst>
                <a:gd name="T0" fmla="*/ 2147483647 w 45"/>
                <a:gd name="T1" fmla="*/ 2147483647 h 59"/>
                <a:gd name="T2" fmla="*/ 2147483647 w 45"/>
                <a:gd name="T3" fmla="*/ 0 h 59"/>
                <a:gd name="T4" fmla="*/ 2147483647 w 45"/>
                <a:gd name="T5" fmla="*/ 2147483647 h 59"/>
                <a:gd name="T6" fmla="*/ 2147483647 w 45"/>
                <a:gd name="T7" fmla="*/ 2147483647 h 59"/>
                <a:gd name="T8" fmla="*/ 2147483647 w 45"/>
                <a:gd name="T9" fmla="*/ 2147483647 h 59"/>
                <a:gd name="T10" fmla="*/ 2147483647 w 45"/>
                <a:gd name="T11" fmla="*/ 2147483647 h 59"/>
                <a:gd name="T12" fmla="*/ 2147483647 w 45"/>
                <a:gd name="T13" fmla="*/ 2147483647 h 59"/>
                <a:gd name="T14" fmla="*/ 2147483647 w 45"/>
                <a:gd name="T15" fmla="*/ 2147483647 h 59"/>
                <a:gd name="T16" fmla="*/ 0 w 45"/>
                <a:gd name="T17" fmla="*/ 2147483647 h 59"/>
                <a:gd name="T18" fmla="*/ 0 w 45"/>
                <a:gd name="T19" fmla="*/ 2147483647 h 59"/>
                <a:gd name="T20" fmla="*/ 0 w 45"/>
                <a:gd name="T21" fmla="*/ 2147483647 h 59"/>
                <a:gd name="T22" fmla="*/ 2147483647 w 45"/>
                <a:gd name="T23" fmla="*/ 2147483647 h 59"/>
                <a:gd name="T24" fmla="*/ 2147483647 w 45"/>
                <a:gd name="T25" fmla="*/ 214748364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Freeform 11"/>
            <p:cNvSpPr>
              <a:spLocks/>
            </p:cNvSpPr>
            <p:nvPr/>
          </p:nvSpPr>
          <p:spPr bwMode="auto">
            <a:xfrm>
              <a:off x="3336925" y="3953135"/>
              <a:ext cx="69850" cy="93663"/>
            </a:xfrm>
            <a:custGeom>
              <a:avLst/>
              <a:gdLst>
                <a:gd name="T0" fmla="*/ 2147483647 w 44"/>
                <a:gd name="T1" fmla="*/ 2147483647 h 59"/>
                <a:gd name="T2" fmla="*/ 2147483647 w 44"/>
                <a:gd name="T3" fmla="*/ 0 h 59"/>
                <a:gd name="T4" fmla="*/ 2147483647 w 44"/>
                <a:gd name="T5" fmla="*/ 2147483647 h 59"/>
                <a:gd name="T6" fmla="*/ 2147483647 w 44"/>
                <a:gd name="T7" fmla="*/ 2147483647 h 59"/>
                <a:gd name="T8" fmla="*/ 2147483647 w 44"/>
                <a:gd name="T9" fmla="*/ 2147483647 h 59"/>
                <a:gd name="T10" fmla="*/ 2147483647 w 44"/>
                <a:gd name="T11" fmla="*/ 2147483647 h 59"/>
                <a:gd name="T12" fmla="*/ 2147483647 w 44"/>
                <a:gd name="T13" fmla="*/ 2147483647 h 59"/>
                <a:gd name="T14" fmla="*/ 2147483647 w 44"/>
                <a:gd name="T15" fmla="*/ 2147483647 h 59"/>
                <a:gd name="T16" fmla="*/ 0 w 44"/>
                <a:gd name="T17" fmla="*/ 2147483647 h 59"/>
                <a:gd name="T18" fmla="*/ 0 w 44"/>
                <a:gd name="T19" fmla="*/ 2147483647 h 59"/>
                <a:gd name="T20" fmla="*/ 0 w 44"/>
                <a:gd name="T21" fmla="*/ 2147483647 h 59"/>
                <a:gd name="T22" fmla="*/ 2147483647 w 44"/>
                <a:gd name="T23" fmla="*/ 2147483647 h 59"/>
                <a:gd name="T24" fmla="*/ 2147483647 w 44"/>
                <a:gd name="T25" fmla="*/ 214748364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12"/>
            <p:cNvSpPr>
              <a:spLocks/>
            </p:cNvSpPr>
            <p:nvPr/>
          </p:nvSpPr>
          <p:spPr bwMode="auto">
            <a:xfrm>
              <a:off x="2254250" y="2084648"/>
              <a:ext cx="2662238" cy="2574925"/>
            </a:xfrm>
            <a:custGeom>
              <a:avLst/>
              <a:gdLst>
                <a:gd name="T0" fmla="*/ 0 w 1842"/>
                <a:gd name="T1" fmla="*/ 2147483647 h 1847"/>
                <a:gd name="T2" fmla="*/ 2147483647 w 1842"/>
                <a:gd name="T3" fmla="*/ 0 h 1847"/>
                <a:gd name="T4" fmla="*/ 2147483647 w 1842"/>
                <a:gd name="T5" fmla="*/ 2147483647 h 1847"/>
                <a:gd name="T6" fmla="*/ 0 w 1842"/>
                <a:gd name="T7" fmla="*/ 2147483647 h 1847"/>
                <a:gd name="T8" fmla="*/ 0 w 1842"/>
                <a:gd name="T9" fmla="*/ 214748364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Rectangle 13"/>
            <p:cNvSpPr>
              <a:spLocks noChangeArrowheads="1"/>
            </p:cNvSpPr>
            <p:nvPr/>
          </p:nvSpPr>
          <p:spPr bwMode="auto">
            <a:xfrm>
              <a:off x="4208463" y="2402148"/>
              <a:ext cx="601662" cy="23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>
                <a:latin typeface="Times New Roman" pitchFamily="18" charset="0"/>
              </a:endParaRPr>
            </a:p>
          </p:txBody>
        </p:sp>
        <p:sp>
          <p:nvSpPr>
            <p:cNvPr id="13323" name="Rectangle 14"/>
            <p:cNvSpPr>
              <a:spLocks noChangeArrowheads="1"/>
            </p:cNvSpPr>
            <p:nvPr/>
          </p:nvSpPr>
          <p:spPr bwMode="auto">
            <a:xfrm>
              <a:off x="6424613" y="2421198"/>
              <a:ext cx="563562" cy="23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>
                <a:latin typeface="Times New Roman" pitchFamily="18" charset="0"/>
              </a:endParaRPr>
            </a:p>
          </p:txBody>
        </p:sp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5562600" y="2743460"/>
              <a:ext cx="1685925" cy="1284288"/>
              <a:chOff x="3978" y="2483"/>
              <a:chExt cx="1062" cy="809"/>
            </a:xfrm>
          </p:grpSpPr>
          <p:sp>
            <p:nvSpPr>
              <p:cNvPr id="13329" name="Freeform 16"/>
              <p:cNvSpPr>
                <a:spLocks/>
              </p:cNvSpPr>
              <p:nvPr/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7"/>
              <p:cNvSpPr>
                <a:spLocks/>
              </p:cNvSpPr>
              <p:nvPr/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8"/>
              <p:cNvSpPr>
                <a:spLocks/>
              </p:cNvSpPr>
              <p:nvPr/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9"/>
              <p:cNvSpPr>
                <a:spLocks/>
              </p:cNvSpPr>
              <p:nvPr/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5" name="Line 20"/>
            <p:cNvSpPr>
              <a:spLocks noChangeShapeType="1"/>
            </p:cNvSpPr>
            <p:nvPr/>
          </p:nvSpPr>
          <p:spPr bwMode="auto">
            <a:xfrm flipV="1">
              <a:off x="3352800" y="3991235"/>
              <a:ext cx="2871788" cy="34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21"/>
            <p:cNvSpPr>
              <a:spLocks noChangeShapeType="1"/>
            </p:cNvSpPr>
            <p:nvPr/>
          </p:nvSpPr>
          <p:spPr bwMode="auto">
            <a:xfrm flipV="1">
              <a:off x="2727325" y="3287973"/>
              <a:ext cx="2871788" cy="34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22"/>
            <p:cNvSpPr>
              <a:spLocks noChangeShapeType="1"/>
            </p:cNvSpPr>
            <p:nvPr/>
          </p:nvSpPr>
          <p:spPr bwMode="auto">
            <a:xfrm flipV="1">
              <a:off x="4357688" y="2795848"/>
              <a:ext cx="2871787" cy="34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83213" y="4419600"/>
          <a:ext cx="321786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6" name="Equation" r:id="rId3" imgW="1511280" imgH="914400" progId="Equation.3">
                  <p:embed/>
                </p:oleObj>
              </mc:Choice>
              <mc:Fallback>
                <p:oleObj name="Equation" r:id="rId3" imgW="15112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419600"/>
                        <a:ext cx="321786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909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Special case of perspective projection</a:t>
            </a:r>
          </a:p>
          <a:p>
            <a:pPr lvl="1" eaLnBrk="1" hangingPunct="1"/>
            <a:r>
              <a:rPr lang="en-US" sz="1800" dirty="0" smtClean="0"/>
              <a:t>Object dimensions are small compared to distance to camera</a:t>
            </a:r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  <a:p>
            <a:pPr lvl="1" eaLnBrk="1" hangingPunct="1"/>
            <a:r>
              <a:rPr lang="en-US" sz="1800" dirty="0" smtClean="0"/>
              <a:t>Also called “weak perspective”</a:t>
            </a:r>
          </a:p>
          <a:p>
            <a:pPr lvl="1" eaLnBrk="1" hangingPunct="1"/>
            <a:r>
              <a:rPr lang="en-US" sz="1800" dirty="0" smtClean="0"/>
              <a:t>What’s the projection matrix?</a:t>
            </a: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14950" y="4406900"/>
          <a:ext cx="33543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80" name="Equation" r:id="rId3" imgW="1574640" imgH="927000" progId="Equation.3">
                  <p:embed/>
                </p:oleObj>
              </mc:Choice>
              <mc:Fallback>
                <p:oleObj name="Equation" r:id="rId3" imgW="15746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4406900"/>
                        <a:ext cx="33543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064" y="653320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from George </a:t>
            </a:r>
            <a:r>
              <a:rPr lang="en-US" dirty="0" err="1" smtClean="0"/>
              <a:t>Bebis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4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weak perspective? 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825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377017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Some camera concepts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91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606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70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pinhole cameras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4140" y="1310467"/>
            <a:ext cx="6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Groups of 1-2 – find a partner with a good digital camera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327" y="1850866"/>
            <a:ext cx="2989336" cy="3115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9802" y="5117362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en.wikipedia.org</a:t>
            </a:r>
            <a:r>
              <a:rPr lang="en-US" sz="1400" dirty="0"/>
              <a:t>/wiki/Anaglyph_3D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2" y="2247037"/>
            <a:ext cx="3760204" cy="30169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715" y="5425139"/>
            <a:ext cx="5533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From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508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55079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  <p:extLst>
      <p:ext uri="{BB962C8B-B14F-4D97-AF65-F5344CB8AC3E}">
        <p14:creationId xmlns:p14="http://schemas.microsoft.com/office/powerpoint/2010/main" val="3142038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4692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First idea: Mo-Ti, China (470BC to 390BC)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First built: Alhacen,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2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12483</TotalTime>
  <Words>1304</Words>
  <Application>Microsoft Macintosh PowerPoint</Application>
  <PresentationFormat>On-screen Show (4:3)</PresentationFormat>
  <Paragraphs>337</Paragraphs>
  <Slides>51</Slides>
  <Notes>15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Photo Editor Photo</vt:lpstr>
      <vt:lpstr>Equation</vt:lpstr>
      <vt:lpstr>Computational Photography lecture 7 – (pinhole) cameras CS 590-134 (Future 572)  Spring 2016</vt:lpstr>
      <vt:lpstr>PowerPoint Presentation</vt:lpstr>
      <vt:lpstr>Pinhole Camera Model</vt:lpstr>
      <vt:lpstr>Single-view Geometry</vt:lpstr>
      <vt:lpstr>Some camera concepts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(more vanishing points on board)</vt:lpstr>
      <vt:lpstr>Vanishing objects</vt:lpstr>
      <vt:lpstr>Camera matrix</vt:lpstr>
      <vt:lpstr>Projection: world coordinatesimage coordinates</vt:lpstr>
      <vt:lpstr>Homogeneous coordinates</vt:lpstr>
      <vt:lpstr>Homogeneous coordinates</vt:lpstr>
      <vt:lpstr>Basic geometry in homogeneous coordinates</vt:lpstr>
      <vt:lpstr>Work out at home</vt:lpstr>
      <vt:lpstr>Another problem solved by homogeneous coordinates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Beyond Pinholes: Radial Distortion</vt:lpstr>
      <vt:lpstr>Things to remember</vt:lpstr>
      <vt:lpstr>Making pinhole cameras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75</cp:revision>
  <dcterms:created xsi:type="dcterms:W3CDTF">2011-02-01T16:22:45Z</dcterms:created>
  <dcterms:modified xsi:type="dcterms:W3CDTF">2016-02-17T19:19:59Z</dcterms:modified>
</cp:coreProperties>
</file>