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9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0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1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3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14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5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16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17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18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20.xml" ContentType="application/vnd.openxmlformats-officedocument.presentationml.notesSlide+xml"/>
  <Override PartName="/ppt/embeddings/oleObject3.bin" ContentType="application/vnd.openxmlformats-officedocument.oleObject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21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22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23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24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25.xml" ContentType="application/vnd.openxmlformats-officedocument.presentationml.notesSlide+xml"/>
  <Override PartName="/ppt/embeddings/oleObject4.bin" ContentType="application/vnd.openxmlformats-officedocument.oleObject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notesSlides/notesSlide26.xml" ContentType="application/vnd.openxmlformats-officedocument.presentationml.notesSlide+xml"/>
  <Override PartName="/ppt/embeddings/oleObject5.bin" ContentType="application/vnd.openxmlformats-officedocument.oleObject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27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28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2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notesSlides/notesSlide30.xml" ContentType="application/vnd.openxmlformats-officedocument.presentationml.notesSlide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31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33" r:id="rId3"/>
    <p:sldId id="427" r:id="rId4"/>
    <p:sldId id="428" r:id="rId5"/>
    <p:sldId id="384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429" r:id="rId18"/>
    <p:sldId id="430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1" autoAdjust="0"/>
    <p:restoredTop sz="84244" autoAdjust="0"/>
  </p:normalViewPr>
  <p:slideViewPr>
    <p:cSldViewPr snapToGrid="0" snapToObjects="1">
      <p:cViewPr varScale="1">
        <p:scale>
          <a:sx n="123" d="100"/>
          <a:sy n="123" d="100"/>
        </p:scale>
        <p:origin x="-14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4EC0-2C0E-5B4C-BB31-B7560296D8C9}" type="datetimeFigureOut">
              <a:rPr lang="en-US" smtClean="0"/>
              <a:t>2/22/16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DCCF8-A222-4747-B82C-C9532FD51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(votes</a:t>
            </a:r>
            <a:r>
              <a:rPr lang="en-US" baseline="0" dirty="0" smtClean="0"/>
              <a:t> and comments are their votes for the best homework 1 write-up, and the best image in any of the write-ups.)  Sakai should be open by the time class happens.  I am working to try and combine the </a:t>
            </a:r>
            <a:r>
              <a:rPr lang="en-US" baseline="0" dirty="0" err="1" smtClean="0"/>
              <a:t>sakai</a:t>
            </a:r>
            <a:r>
              <a:rPr lang="en-US" baseline="0" dirty="0" smtClean="0"/>
              <a:t> for 590 and 790, hopefully this will work out </a:t>
            </a:r>
            <a:r>
              <a:rPr lang="en-US" baseline="0" dirty="0" smtClean="0">
                <a:sym typeface="Wingdings"/>
              </a:rPr>
              <a:t>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8966E-A604-4E27-B5FD-AC3946ECD0A4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 w="12700" cap="flat">
            <a:solidFill>
              <a:schemeClr val="tx1"/>
            </a:solidFill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 lIns="102386" tIns="51193" rIns="102386" bIns="51193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3D54FA-8828-4B52-9F30-6D38E941521F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 w="12700" cap="flat">
            <a:solidFill>
              <a:schemeClr val="tx1"/>
            </a:solidFill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 lIns="102386" tIns="51193" rIns="102386" bIns="51193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B337F-8DB6-44A3-A984-6685F463B0B5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649" y="692452"/>
            <a:ext cx="4485680" cy="341690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6726"/>
            <a:ext cx="5030391" cy="411086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BDBC7-8A66-4D69-86F0-114807B8D0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1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79AA44E-D3AB-2D4B-A15D-6F962C57C288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CA8A05FB-31E7-1F4C-BDF2-9B407CCD8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notesSlide" Target="../notesSlides/notesSlide2.xml"/><Relationship Id="rId12" Type="http://schemas.openxmlformats.org/officeDocument/2006/relationships/image" Target="../media/image15.jpeg"/><Relationship Id="rId13" Type="http://schemas.openxmlformats.org/officeDocument/2006/relationships/image" Target="../media/image16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tags" Target="../tags/tag9.xml"/><Relationship Id="rId9" Type="http://schemas.openxmlformats.org/officeDocument/2006/relationships/tags" Target="../tags/tag10.xml"/><Relationship Id="rId10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tags" Target="../tags/tag16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3.xml"/><Relationship Id="rId9" Type="http://schemas.openxmlformats.org/officeDocument/2006/relationships/image" Target="../media/image17.jpe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18.jpe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19.jpe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20.png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tags" Target="../tags/tag28.xml"/><Relationship Id="rId2" Type="http://schemas.openxmlformats.org/officeDocument/2006/relationships/tags" Target="../tags/tag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tags" Target="../tags/tag41.xml"/><Relationship Id="rId12" Type="http://schemas.openxmlformats.org/officeDocument/2006/relationships/tags" Target="../tags/tag42.xml"/><Relationship Id="rId13" Type="http://schemas.openxmlformats.org/officeDocument/2006/relationships/tags" Target="../tags/tag43.xml"/><Relationship Id="rId14" Type="http://schemas.openxmlformats.org/officeDocument/2006/relationships/tags" Target="../tags/tag44.xml"/><Relationship Id="rId15" Type="http://schemas.openxmlformats.org/officeDocument/2006/relationships/tags" Target="../tags/tag45.xml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8.xml"/><Relationship Id="rId1" Type="http://schemas.openxmlformats.org/officeDocument/2006/relationships/tags" Target="../tags/tag31.xml"/><Relationship Id="rId2" Type="http://schemas.openxmlformats.org/officeDocument/2006/relationships/tags" Target="../tags/tag32.xml"/><Relationship Id="rId3" Type="http://schemas.openxmlformats.org/officeDocument/2006/relationships/tags" Target="../tags/tag33.xml"/><Relationship Id="rId4" Type="http://schemas.openxmlformats.org/officeDocument/2006/relationships/tags" Target="../tags/tag34.xml"/><Relationship Id="rId5" Type="http://schemas.openxmlformats.org/officeDocument/2006/relationships/tags" Target="../tags/tag35.xml"/><Relationship Id="rId6" Type="http://schemas.openxmlformats.org/officeDocument/2006/relationships/tags" Target="../tags/tag36.xml"/><Relationship Id="rId7" Type="http://schemas.openxmlformats.org/officeDocument/2006/relationships/tags" Target="../tags/tag37.xml"/><Relationship Id="rId8" Type="http://schemas.openxmlformats.org/officeDocument/2006/relationships/tags" Target="../tags/tag38.xml"/><Relationship Id="rId9" Type="http://schemas.openxmlformats.org/officeDocument/2006/relationships/tags" Target="../tags/tag39.xml"/><Relationship Id="rId10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tags" Target="../tags/tag56.xml"/><Relationship Id="rId12" Type="http://schemas.openxmlformats.org/officeDocument/2006/relationships/tags" Target="../tags/tag57.xml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9.xml"/><Relationship Id="rId1" Type="http://schemas.openxmlformats.org/officeDocument/2006/relationships/tags" Target="../tags/tag46.xml"/><Relationship Id="rId2" Type="http://schemas.openxmlformats.org/officeDocument/2006/relationships/tags" Target="../tags/tag47.xml"/><Relationship Id="rId3" Type="http://schemas.openxmlformats.org/officeDocument/2006/relationships/tags" Target="../tags/tag48.xml"/><Relationship Id="rId4" Type="http://schemas.openxmlformats.org/officeDocument/2006/relationships/tags" Target="../tags/tag49.xml"/><Relationship Id="rId5" Type="http://schemas.openxmlformats.org/officeDocument/2006/relationships/tags" Target="../tags/tag50.xml"/><Relationship Id="rId6" Type="http://schemas.openxmlformats.org/officeDocument/2006/relationships/tags" Target="../tags/tag51.xml"/><Relationship Id="rId7" Type="http://schemas.openxmlformats.org/officeDocument/2006/relationships/tags" Target="../tags/tag52.xml"/><Relationship Id="rId8" Type="http://schemas.openxmlformats.org/officeDocument/2006/relationships/tags" Target="../tags/tag53.xml"/><Relationship Id="rId9" Type="http://schemas.openxmlformats.org/officeDocument/2006/relationships/tags" Target="../tags/tag54.xml"/><Relationship Id="rId10" Type="http://schemas.openxmlformats.org/officeDocument/2006/relationships/tags" Target="../tags/tag5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20" Type="http://schemas.openxmlformats.org/officeDocument/2006/relationships/tags" Target="../tags/tag77.xml"/><Relationship Id="rId21" Type="http://schemas.openxmlformats.org/officeDocument/2006/relationships/tags" Target="../tags/tag78.xml"/><Relationship Id="rId22" Type="http://schemas.openxmlformats.org/officeDocument/2006/relationships/tags" Target="../tags/tag79.xml"/><Relationship Id="rId23" Type="http://schemas.openxmlformats.org/officeDocument/2006/relationships/tags" Target="../tags/tag80.xml"/><Relationship Id="rId24" Type="http://schemas.openxmlformats.org/officeDocument/2006/relationships/tags" Target="../tags/tag81.xml"/><Relationship Id="rId25" Type="http://schemas.openxmlformats.org/officeDocument/2006/relationships/slideLayout" Target="../slideLayouts/slideLayout2.xml"/><Relationship Id="rId26" Type="http://schemas.openxmlformats.org/officeDocument/2006/relationships/notesSlide" Target="../notesSlides/notesSlide10.xml"/><Relationship Id="rId10" Type="http://schemas.openxmlformats.org/officeDocument/2006/relationships/tags" Target="../tags/tag67.xml"/><Relationship Id="rId11" Type="http://schemas.openxmlformats.org/officeDocument/2006/relationships/tags" Target="../tags/tag68.xml"/><Relationship Id="rId12" Type="http://schemas.openxmlformats.org/officeDocument/2006/relationships/tags" Target="../tags/tag69.xml"/><Relationship Id="rId13" Type="http://schemas.openxmlformats.org/officeDocument/2006/relationships/tags" Target="../tags/tag70.xml"/><Relationship Id="rId14" Type="http://schemas.openxmlformats.org/officeDocument/2006/relationships/tags" Target="../tags/tag71.xml"/><Relationship Id="rId15" Type="http://schemas.openxmlformats.org/officeDocument/2006/relationships/tags" Target="../tags/tag72.xml"/><Relationship Id="rId16" Type="http://schemas.openxmlformats.org/officeDocument/2006/relationships/tags" Target="../tags/tag73.xml"/><Relationship Id="rId17" Type="http://schemas.openxmlformats.org/officeDocument/2006/relationships/tags" Target="../tags/tag74.xml"/><Relationship Id="rId18" Type="http://schemas.openxmlformats.org/officeDocument/2006/relationships/tags" Target="../tags/tag75.xml"/><Relationship Id="rId19" Type="http://schemas.openxmlformats.org/officeDocument/2006/relationships/tags" Target="../tags/tag76.xml"/><Relationship Id="rId1" Type="http://schemas.openxmlformats.org/officeDocument/2006/relationships/tags" Target="../tags/tag58.xml"/><Relationship Id="rId2" Type="http://schemas.openxmlformats.org/officeDocument/2006/relationships/tags" Target="../tags/tag59.xml"/><Relationship Id="rId3" Type="http://schemas.openxmlformats.org/officeDocument/2006/relationships/tags" Target="../tags/tag60.xml"/><Relationship Id="rId4" Type="http://schemas.openxmlformats.org/officeDocument/2006/relationships/tags" Target="../tags/tag61.xml"/><Relationship Id="rId5" Type="http://schemas.openxmlformats.org/officeDocument/2006/relationships/tags" Target="../tags/tag62.xml"/><Relationship Id="rId6" Type="http://schemas.openxmlformats.org/officeDocument/2006/relationships/tags" Target="../tags/tag63.xml"/><Relationship Id="rId7" Type="http://schemas.openxmlformats.org/officeDocument/2006/relationships/tags" Target="../tags/tag64.xml"/><Relationship Id="rId8" Type="http://schemas.openxmlformats.org/officeDocument/2006/relationships/tags" Target="../tags/tag6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20" Type="http://schemas.openxmlformats.org/officeDocument/2006/relationships/tags" Target="../tags/tag101.xml"/><Relationship Id="rId21" Type="http://schemas.openxmlformats.org/officeDocument/2006/relationships/tags" Target="../tags/tag102.xml"/><Relationship Id="rId22" Type="http://schemas.openxmlformats.org/officeDocument/2006/relationships/tags" Target="../tags/tag103.xml"/><Relationship Id="rId23" Type="http://schemas.openxmlformats.org/officeDocument/2006/relationships/tags" Target="../tags/tag104.xml"/><Relationship Id="rId24" Type="http://schemas.openxmlformats.org/officeDocument/2006/relationships/tags" Target="../tags/tag105.xml"/><Relationship Id="rId25" Type="http://schemas.openxmlformats.org/officeDocument/2006/relationships/tags" Target="../tags/tag106.xml"/><Relationship Id="rId26" Type="http://schemas.openxmlformats.org/officeDocument/2006/relationships/slideLayout" Target="../slideLayouts/slideLayout2.xml"/><Relationship Id="rId27" Type="http://schemas.openxmlformats.org/officeDocument/2006/relationships/notesSlide" Target="../notesSlides/notesSlide11.xml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10" Type="http://schemas.openxmlformats.org/officeDocument/2006/relationships/tags" Target="../tags/tag91.xml"/><Relationship Id="rId11" Type="http://schemas.openxmlformats.org/officeDocument/2006/relationships/tags" Target="../tags/tag92.xml"/><Relationship Id="rId12" Type="http://schemas.openxmlformats.org/officeDocument/2006/relationships/tags" Target="../tags/tag93.xml"/><Relationship Id="rId13" Type="http://schemas.openxmlformats.org/officeDocument/2006/relationships/tags" Target="../tags/tag94.xml"/><Relationship Id="rId14" Type="http://schemas.openxmlformats.org/officeDocument/2006/relationships/tags" Target="../tags/tag95.xml"/><Relationship Id="rId15" Type="http://schemas.openxmlformats.org/officeDocument/2006/relationships/tags" Target="../tags/tag96.xml"/><Relationship Id="rId16" Type="http://schemas.openxmlformats.org/officeDocument/2006/relationships/tags" Target="../tags/tag97.xml"/><Relationship Id="rId17" Type="http://schemas.openxmlformats.org/officeDocument/2006/relationships/tags" Target="../tags/tag98.xml"/><Relationship Id="rId18" Type="http://schemas.openxmlformats.org/officeDocument/2006/relationships/tags" Target="../tags/tag99.xml"/><Relationship Id="rId19" Type="http://schemas.openxmlformats.org/officeDocument/2006/relationships/tags" Target="../tags/tag100.xml"/><Relationship Id="rId1" Type="http://schemas.openxmlformats.org/officeDocument/2006/relationships/tags" Target="../tags/tag82.xml"/><Relationship Id="rId2" Type="http://schemas.openxmlformats.org/officeDocument/2006/relationships/tags" Target="../tags/tag83.xml"/><Relationship Id="rId3" Type="http://schemas.openxmlformats.org/officeDocument/2006/relationships/tags" Target="../tags/tag84.xml"/><Relationship Id="rId4" Type="http://schemas.openxmlformats.org/officeDocument/2006/relationships/tags" Target="../tags/tag85.xml"/><Relationship Id="rId5" Type="http://schemas.openxmlformats.org/officeDocument/2006/relationships/tags" Target="../tags/tag86.xml"/><Relationship Id="rId6" Type="http://schemas.openxmlformats.org/officeDocument/2006/relationships/tags" Target="../tags/tag87.xml"/><Relationship Id="rId7" Type="http://schemas.openxmlformats.org/officeDocument/2006/relationships/tags" Target="../tags/tag88.xml"/><Relationship Id="rId8" Type="http://schemas.openxmlformats.org/officeDocument/2006/relationships/tags" Target="../tags/tag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<Relationship Id="rId6" Type="http://schemas.openxmlformats.org/officeDocument/2006/relationships/hyperlink" Target="http://cs.unc.edu/~marc/tutorial/node53.html" TargetMode="External"/><Relationship Id="rId7" Type="http://schemas.openxmlformats.org/officeDocument/2006/relationships/image" Target="../media/image30.png"/><Relationship Id="rId1" Type="http://schemas.openxmlformats.org/officeDocument/2006/relationships/tags" Target="../tags/tag107.xml"/><Relationship Id="rId2" Type="http://schemas.openxmlformats.org/officeDocument/2006/relationships/tags" Target="../tags/tag108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20" Type="http://schemas.openxmlformats.org/officeDocument/2006/relationships/tags" Target="../tags/tag129.xml"/><Relationship Id="rId21" Type="http://schemas.openxmlformats.org/officeDocument/2006/relationships/tags" Target="../tags/tag130.xml"/><Relationship Id="rId22" Type="http://schemas.openxmlformats.org/officeDocument/2006/relationships/tags" Target="../tags/tag131.xml"/><Relationship Id="rId23" Type="http://schemas.openxmlformats.org/officeDocument/2006/relationships/tags" Target="../tags/tag132.xml"/><Relationship Id="rId24" Type="http://schemas.openxmlformats.org/officeDocument/2006/relationships/slideLayout" Target="../slideLayouts/slideLayout2.xml"/><Relationship Id="rId25" Type="http://schemas.openxmlformats.org/officeDocument/2006/relationships/notesSlide" Target="../notesSlides/notesSlide13.xml"/><Relationship Id="rId10" Type="http://schemas.openxmlformats.org/officeDocument/2006/relationships/tags" Target="../tags/tag119.xml"/><Relationship Id="rId11" Type="http://schemas.openxmlformats.org/officeDocument/2006/relationships/tags" Target="../tags/tag120.xml"/><Relationship Id="rId12" Type="http://schemas.openxmlformats.org/officeDocument/2006/relationships/tags" Target="../tags/tag121.xml"/><Relationship Id="rId13" Type="http://schemas.openxmlformats.org/officeDocument/2006/relationships/tags" Target="../tags/tag122.xml"/><Relationship Id="rId14" Type="http://schemas.openxmlformats.org/officeDocument/2006/relationships/tags" Target="../tags/tag123.xml"/><Relationship Id="rId15" Type="http://schemas.openxmlformats.org/officeDocument/2006/relationships/tags" Target="../tags/tag124.xml"/><Relationship Id="rId16" Type="http://schemas.openxmlformats.org/officeDocument/2006/relationships/tags" Target="../tags/tag125.xml"/><Relationship Id="rId17" Type="http://schemas.openxmlformats.org/officeDocument/2006/relationships/tags" Target="../tags/tag126.xml"/><Relationship Id="rId18" Type="http://schemas.openxmlformats.org/officeDocument/2006/relationships/tags" Target="../tags/tag127.xml"/><Relationship Id="rId19" Type="http://schemas.openxmlformats.org/officeDocument/2006/relationships/tags" Target="../tags/tag128.xml"/><Relationship Id="rId1" Type="http://schemas.openxmlformats.org/officeDocument/2006/relationships/tags" Target="../tags/tag110.xml"/><Relationship Id="rId2" Type="http://schemas.openxmlformats.org/officeDocument/2006/relationships/tags" Target="../tags/tag111.xml"/><Relationship Id="rId3" Type="http://schemas.openxmlformats.org/officeDocument/2006/relationships/tags" Target="../tags/tag112.xml"/><Relationship Id="rId4" Type="http://schemas.openxmlformats.org/officeDocument/2006/relationships/tags" Target="../tags/tag113.xml"/><Relationship Id="rId5" Type="http://schemas.openxmlformats.org/officeDocument/2006/relationships/tags" Target="../tags/tag114.xml"/><Relationship Id="rId6" Type="http://schemas.openxmlformats.org/officeDocument/2006/relationships/tags" Target="../tags/tag115.xml"/><Relationship Id="rId7" Type="http://schemas.openxmlformats.org/officeDocument/2006/relationships/tags" Target="../tags/tag116.xml"/><Relationship Id="rId8" Type="http://schemas.openxmlformats.org/officeDocument/2006/relationships/tags" Target="../tags/tag1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0" Type="http://schemas.openxmlformats.org/officeDocument/2006/relationships/tags" Target="../tags/tag152.xml"/><Relationship Id="rId21" Type="http://schemas.openxmlformats.org/officeDocument/2006/relationships/tags" Target="../tags/tag153.xml"/><Relationship Id="rId22" Type="http://schemas.openxmlformats.org/officeDocument/2006/relationships/tags" Target="../tags/tag154.xml"/><Relationship Id="rId23" Type="http://schemas.openxmlformats.org/officeDocument/2006/relationships/tags" Target="../tags/tag155.xml"/><Relationship Id="rId24" Type="http://schemas.openxmlformats.org/officeDocument/2006/relationships/tags" Target="../tags/tag156.xml"/><Relationship Id="rId25" Type="http://schemas.openxmlformats.org/officeDocument/2006/relationships/tags" Target="../tags/tag157.xml"/><Relationship Id="rId26" Type="http://schemas.openxmlformats.org/officeDocument/2006/relationships/tags" Target="../tags/tag158.xml"/><Relationship Id="rId27" Type="http://schemas.openxmlformats.org/officeDocument/2006/relationships/tags" Target="../tags/tag159.xml"/><Relationship Id="rId28" Type="http://schemas.openxmlformats.org/officeDocument/2006/relationships/tags" Target="../tags/tag160.xml"/><Relationship Id="rId29" Type="http://schemas.openxmlformats.org/officeDocument/2006/relationships/tags" Target="../tags/tag161.xml"/><Relationship Id="rId1" Type="http://schemas.openxmlformats.org/officeDocument/2006/relationships/tags" Target="../tags/tag133.xml"/><Relationship Id="rId2" Type="http://schemas.openxmlformats.org/officeDocument/2006/relationships/tags" Target="../tags/tag134.xml"/><Relationship Id="rId3" Type="http://schemas.openxmlformats.org/officeDocument/2006/relationships/tags" Target="../tags/tag135.xml"/><Relationship Id="rId4" Type="http://schemas.openxmlformats.org/officeDocument/2006/relationships/tags" Target="../tags/tag136.xml"/><Relationship Id="rId5" Type="http://schemas.openxmlformats.org/officeDocument/2006/relationships/tags" Target="../tags/tag137.xml"/><Relationship Id="rId30" Type="http://schemas.openxmlformats.org/officeDocument/2006/relationships/tags" Target="../tags/tag162.xml"/><Relationship Id="rId31" Type="http://schemas.openxmlformats.org/officeDocument/2006/relationships/tags" Target="../tags/tag163.xml"/><Relationship Id="rId32" Type="http://schemas.openxmlformats.org/officeDocument/2006/relationships/tags" Target="../tags/tag164.xml"/><Relationship Id="rId9" Type="http://schemas.openxmlformats.org/officeDocument/2006/relationships/tags" Target="../tags/tag141.xml"/><Relationship Id="rId6" Type="http://schemas.openxmlformats.org/officeDocument/2006/relationships/tags" Target="../tags/tag138.xml"/><Relationship Id="rId7" Type="http://schemas.openxmlformats.org/officeDocument/2006/relationships/tags" Target="../tags/tag139.xml"/><Relationship Id="rId8" Type="http://schemas.openxmlformats.org/officeDocument/2006/relationships/tags" Target="../tags/tag140.xml"/><Relationship Id="rId33" Type="http://schemas.openxmlformats.org/officeDocument/2006/relationships/tags" Target="../tags/tag165.xml"/><Relationship Id="rId34" Type="http://schemas.openxmlformats.org/officeDocument/2006/relationships/slideLayout" Target="../slideLayouts/slideLayout2.xml"/><Relationship Id="rId35" Type="http://schemas.openxmlformats.org/officeDocument/2006/relationships/notesSlide" Target="../notesSlides/notesSlide14.xml"/><Relationship Id="rId36" Type="http://schemas.openxmlformats.org/officeDocument/2006/relationships/hyperlink" Target="http://research.microsoft.com/~zhang/Papers/TR99-21.pdf" TargetMode="External"/><Relationship Id="rId10" Type="http://schemas.openxmlformats.org/officeDocument/2006/relationships/tags" Target="../tags/tag142.xml"/><Relationship Id="rId11" Type="http://schemas.openxmlformats.org/officeDocument/2006/relationships/tags" Target="../tags/tag143.xml"/><Relationship Id="rId12" Type="http://schemas.openxmlformats.org/officeDocument/2006/relationships/tags" Target="../tags/tag144.xml"/><Relationship Id="rId13" Type="http://schemas.openxmlformats.org/officeDocument/2006/relationships/tags" Target="../tags/tag145.xml"/><Relationship Id="rId14" Type="http://schemas.openxmlformats.org/officeDocument/2006/relationships/tags" Target="../tags/tag146.xml"/><Relationship Id="rId15" Type="http://schemas.openxmlformats.org/officeDocument/2006/relationships/tags" Target="../tags/tag147.xml"/><Relationship Id="rId16" Type="http://schemas.openxmlformats.org/officeDocument/2006/relationships/tags" Target="../tags/tag148.xml"/><Relationship Id="rId17" Type="http://schemas.openxmlformats.org/officeDocument/2006/relationships/tags" Target="../tags/tag149.xml"/><Relationship Id="rId18" Type="http://schemas.openxmlformats.org/officeDocument/2006/relationships/tags" Target="../tags/tag150.xml"/><Relationship Id="rId19" Type="http://schemas.openxmlformats.org/officeDocument/2006/relationships/tags" Target="../tags/tag1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hyperlink" Target="http://www.middlebury.edu/stereo/" TargetMode="External"/><Relationship Id="rId1" Type="http://schemas.openxmlformats.org/officeDocument/2006/relationships/tags" Target="../tags/tag166.xml"/><Relationship Id="rId2" Type="http://schemas.openxmlformats.org/officeDocument/2006/relationships/tags" Target="../tags/tag167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tags" Target="../tags/tag178.xml"/><Relationship Id="rId12" Type="http://schemas.openxmlformats.org/officeDocument/2006/relationships/tags" Target="../tags/tag179.xml"/><Relationship Id="rId13" Type="http://schemas.openxmlformats.org/officeDocument/2006/relationships/tags" Target="../tags/tag180.xml"/><Relationship Id="rId14" Type="http://schemas.openxmlformats.org/officeDocument/2006/relationships/tags" Target="../tags/tag181.xml"/><Relationship Id="rId15" Type="http://schemas.openxmlformats.org/officeDocument/2006/relationships/tags" Target="../tags/tag182.xml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16.xml"/><Relationship Id="rId18" Type="http://schemas.openxmlformats.org/officeDocument/2006/relationships/image" Target="../media/image6.jpeg"/><Relationship Id="rId1" Type="http://schemas.openxmlformats.org/officeDocument/2006/relationships/tags" Target="../tags/tag168.xml"/><Relationship Id="rId2" Type="http://schemas.openxmlformats.org/officeDocument/2006/relationships/tags" Target="../tags/tag169.xml"/><Relationship Id="rId3" Type="http://schemas.openxmlformats.org/officeDocument/2006/relationships/tags" Target="../tags/tag170.xml"/><Relationship Id="rId4" Type="http://schemas.openxmlformats.org/officeDocument/2006/relationships/tags" Target="../tags/tag171.xml"/><Relationship Id="rId5" Type="http://schemas.openxmlformats.org/officeDocument/2006/relationships/tags" Target="../tags/tag172.xml"/><Relationship Id="rId6" Type="http://schemas.openxmlformats.org/officeDocument/2006/relationships/tags" Target="../tags/tag173.xml"/><Relationship Id="rId7" Type="http://schemas.openxmlformats.org/officeDocument/2006/relationships/tags" Target="../tags/tag174.xml"/><Relationship Id="rId8" Type="http://schemas.openxmlformats.org/officeDocument/2006/relationships/tags" Target="../tags/tag175.xml"/><Relationship Id="rId9" Type="http://schemas.openxmlformats.org/officeDocument/2006/relationships/tags" Target="../tags/tag176.xml"/><Relationship Id="rId10" Type="http://schemas.openxmlformats.org/officeDocument/2006/relationships/tags" Target="../tags/tag177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7.xml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hyperlink" Target="http://www.cs.cmu.edu/~ph/869/papers/kanade-okutomi.pdf" TargetMode="External"/><Relationship Id="rId16" Type="http://schemas.openxmlformats.org/officeDocument/2006/relationships/hyperlink" Target="http://www.cs.washington.edu/education/courses/cse590ss/01wi/notes/papers/ScharsteinSzeliskiIJCV98.pdf" TargetMode="External"/><Relationship Id="rId1" Type="http://schemas.openxmlformats.org/officeDocument/2006/relationships/tags" Target="../tags/tag183.xml"/><Relationship Id="rId2" Type="http://schemas.openxmlformats.org/officeDocument/2006/relationships/tags" Target="../tags/tag184.xml"/><Relationship Id="rId3" Type="http://schemas.openxmlformats.org/officeDocument/2006/relationships/tags" Target="../tags/tag185.xml"/><Relationship Id="rId4" Type="http://schemas.openxmlformats.org/officeDocument/2006/relationships/tags" Target="../tags/tag186.xml"/><Relationship Id="rId5" Type="http://schemas.openxmlformats.org/officeDocument/2006/relationships/tags" Target="../tags/tag187.xml"/><Relationship Id="rId6" Type="http://schemas.openxmlformats.org/officeDocument/2006/relationships/tags" Target="../tags/tag188.xml"/><Relationship Id="rId7" Type="http://schemas.openxmlformats.org/officeDocument/2006/relationships/tags" Target="../tags/tag189.xml"/><Relationship Id="rId8" Type="http://schemas.openxmlformats.org/officeDocument/2006/relationships/tags" Target="../tags/tag190.xml"/><Relationship Id="rId9" Type="http://schemas.openxmlformats.org/officeDocument/2006/relationships/tags" Target="../tags/tag191.xml"/><Relationship Id="rId10" Type="http://schemas.openxmlformats.org/officeDocument/2006/relationships/tags" Target="../tags/tag19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4" Type="http://schemas.openxmlformats.org/officeDocument/2006/relationships/tags" Target="../tags/tag196.xml"/><Relationship Id="rId5" Type="http://schemas.openxmlformats.org/officeDocument/2006/relationships/tags" Target="../tags/tag197.xml"/><Relationship Id="rId6" Type="http://schemas.openxmlformats.org/officeDocument/2006/relationships/tags" Target="../tags/tag198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8.xml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tags" Target="../tags/tag193.xml"/><Relationship Id="rId2" Type="http://schemas.openxmlformats.org/officeDocument/2006/relationships/tags" Target="../tags/tag194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tags" Target="../tags/tag199.xml"/><Relationship Id="rId3" Type="http://schemas.openxmlformats.org/officeDocument/2006/relationships/tags" Target="../tags/tag200.xml"/><Relationship Id="rId4" Type="http://schemas.openxmlformats.org/officeDocument/2006/relationships/tags" Target="../tags/tag201.xml"/><Relationship Id="rId5" Type="http://schemas.openxmlformats.org/officeDocument/2006/relationships/tags" Target="../tags/tag202.xml"/><Relationship Id="rId6" Type="http://schemas.openxmlformats.org/officeDocument/2006/relationships/tags" Target="../tags/tag203.xml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19.xml"/><Relationship Id="rId9" Type="http://schemas.openxmlformats.org/officeDocument/2006/relationships/oleObject" Target="../embeddings/oleObject1.bin"/><Relationship Id="rId10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hyperlink" Target="http://www.cs.cornell.edu/rdz/Papers/BVZ-iccv99.pdf" TargetMode="External"/><Relationship Id="rId13" Type="http://schemas.openxmlformats.org/officeDocument/2006/relationships/image" Target="../media/image37.png"/><Relationship Id="rId14" Type="http://schemas.openxmlformats.org/officeDocument/2006/relationships/hyperlink" Target="http://www.middlebury.edu/stereo/" TargetMode="External"/><Relationship Id="rId1" Type="http://schemas.openxmlformats.org/officeDocument/2006/relationships/vmlDrawing" Target="../drawings/vmlDrawing2.vml"/><Relationship Id="rId2" Type="http://schemas.openxmlformats.org/officeDocument/2006/relationships/tags" Target="../tags/tag204.xml"/><Relationship Id="rId3" Type="http://schemas.openxmlformats.org/officeDocument/2006/relationships/tags" Target="../tags/tag205.xml"/><Relationship Id="rId4" Type="http://schemas.openxmlformats.org/officeDocument/2006/relationships/tags" Target="../tags/tag206.xml"/><Relationship Id="rId5" Type="http://schemas.openxmlformats.org/officeDocument/2006/relationships/tags" Target="../tags/tag207.xml"/><Relationship Id="rId6" Type="http://schemas.openxmlformats.org/officeDocument/2006/relationships/tags" Target="../tags/tag208.xml"/><Relationship Id="rId7" Type="http://schemas.openxmlformats.org/officeDocument/2006/relationships/tags" Target="../tags/tag209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20.xml"/><Relationship Id="rId10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notesSlide" Target="../notesSlides/notesSlide21.xml"/><Relationship Id="rId12" Type="http://schemas.openxmlformats.org/officeDocument/2006/relationships/image" Target="../media/image6.jpeg"/><Relationship Id="rId1" Type="http://schemas.openxmlformats.org/officeDocument/2006/relationships/tags" Target="../tags/tag210.xml"/><Relationship Id="rId2" Type="http://schemas.openxmlformats.org/officeDocument/2006/relationships/tags" Target="../tags/tag211.xml"/><Relationship Id="rId3" Type="http://schemas.openxmlformats.org/officeDocument/2006/relationships/tags" Target="../tags/tag212.xml"/><Relationship Id="rId4" Type="http://schemas.openxmlformats.org/officeDocument/2006/relationships/tags" Target="../tags/tag213.xml"/><Relationship Id="rId5" Type="http://schemas.openxmlformats.org/officeDocument/2006/relationships/tags" Target="../tags/tag214.xml"/><Relationship Id="rId6" Type="http://schemas.openxmlformats.org/officeDocument/2006/relationships/tags" Target="../tags/tag215.xml"/><Relationship Id="rId7" Type="http://schemas.openxmlformats.org/officeDocument/2006/relationships/tags" Target="../tags/tag216.xml"/><Relationship Id="rId8" Type="http://schemas.openxmlformats.org/officeDocument/2006/relationships/tags" Target="../tags/tag217.xml"/><Relationship Id="rId9" Type="http://schemas.openxmlformats.org/officeDocument/2006/relationships/tags" Target="../tags/tag218.xml"/><Relationship Id="rId10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" Type="http://schemas.openxmlformats.org/officeDocument/2006/relationships/tags" Target="../tags/tag219.xml"/><Relationship Id="rId2" Type="http://schemas.openxmlformats.org/officeDocument/2006/relationships/tags" Target="../tags/tag220.xml"/><Relationship Id="rId3" Type="http://schemas.openxmlformats.org/officeDocument/2006/relationships/tags" Target="../tags/tag221.xml"/><Relationship Id="rId4" Type="http://schemas.openxmlformats.org/officeDocument/2006/relationships/tags" Target="../tags/tag222.xml"/><Relationship Id="rId5" Type="http://schemas.openxmlformats.org/officeDocument/2006/relationships/tags" Target="../tags/tag223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2.xml"/><Relationship Id="rId8" Type="http://schemas.openxmlformats.org/officeDocument/2006/relationships/hyperlink" Target="http://vision.middlebury.edu/MRF/" TargetMode="External"/><Relationship Id="rId9" Type="http://schemas.openxmlformats.org/officeDocument/2006/relationships/hyperlink" Target="http://www.cs.washington.edu/education/courses/577/04sp/" TargetMode="External"/><Relationship Id="rId10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20" Type="http://schemas.openxmlformats.org/officeDocument/2006/relationships/tags" Target="../tags/tag243.xml"/><Relationship Id="rId21" Type="http://schemas.openxmlformats.org/officeDocument/2006/relationships/tags" Target="../tags/tag244.xml"/><Relationship Id="rId22" Type="http://schemas.openxmlformats.org/officeDocument/2006/relationships/tags" Target="../tags/tag245.xml"/><Relationship Id="rId23" Type="http://schemas.openxmlformats.org/officeDocument/2006/relationships/tags" Target="../tags/tag246.xml"/><Relationship Id="rId24" Type="http://schemas.openxmlformats.org/officeDocument/2006/relationships/tags" Target="../tags/tag247.xml"/><Relationship Id="rId25" Type="http://schemas.openxmlformats.org/officeDocument/2006/relationships/tags" Target="../tags/tag248.xml"/><Relationship Id="rId26" Type="http://schemas.openxmlformats.org/officeDocument/2006/relationships/tags" Target="../tags/tag249.xml"/><Relationship Id="rId27" Type="http://schemas.openxmlformats.org/officeDocument/2006/relationships/tags" Target="../tags/tag250.xml"/><Relationship Id="rId28" Type="http://schemas.openxmlformats.org/officeDocument/2006/relationships/slideLayout" Target="../slideLayouts/slideLayout2.xml"/><Relationship Id="rId29" Type="http://schemas.openxmlformats.org/officeDocument/2006/relationships/notesSlide" Target="../notesSlides/notesSlide23.xml"/><Relationship Id="rId30" Type="http://schemas.openxmlformats.org/officeDocument/2006/relationships/image" Target="../media/image41.png"/><Relationship Id="rId10" Type="http://schemas.openxmlformats.org/officeDocument/2006/relationships/tags" Target="../tags/tag233.xml"/><Relationship Id="rId11" Type="http://schemas.openxmlformats.org/officeDocument/2006/relationships/tags" Target="../tags/tag234.xml"/><Relationship Id="rId12" Type="http://schemas.openxmlformats.org/officeDocument/2006/relationships/tags" Target="../tags/tag235.xml"/><Relationship Id="rId13" Type="http://schemas.openxmlformats.org/officeDocument/2006/relationships/tags" Target="../tags/tag236.xml"/><Relationship Id="rId14" Type="http://schemas.openxmlformats.org/officeDocument/2006/relationships/tags" Target="../tags/tag237.xml"/><Relationship Id="rId15" Type="http://schemas.openxmlformats.org/officeDocument/2006/relationships/tags" Target="../tags/tag238.xml"/><Relationship Id="rId16" Type="http://schemas.openxmlformats.org/officeDocument/2006/relationships/tags" Target="../tags/tag239.xml"/><Relationship Id="rId17" Type="http://schemas.openxmlformats.org/officeDocument/2006/relationships/tags" Target="../tags/tag240.xml"/><Relationship Id="rId18" Type="http://schemas.openxmlformats.org/officeDocument/2006/relationships/tags" Target="../tags/tag241.xml"/><Relationship Id="rId19" Type="http://schemas.openxmlformats.org/officeDocument/2006/relationships/tags" Target="../tags/tag242.xml"/><Relationship Id="rId1" Type="http://schemas.openxmlformats.org/officeDocument/2006/relationships/tags" Target="../tags/tag224.xml"/><Relationship Id="rId2" Type="http://schemas.openxmlformats.org/officeDocument/2006/relationships/tags" Target="../tags/tag225.xml"/><Relationship Id="rId3" Type="http://schemas.openxmlformats.org/officeDocument/2006/relationships/tags" Target="../tags/tag226.xml"/><Relationship Id="rId4" Type="http://schemas.openxmlformats.org/officeDocument/2006/relationships/tags" Target="../tags/tag227.xml"/><Relationship Id="rId5" Type="http://schemas.openxmlformats.org/officeDocument/2006/relationships/tags" Target="../tags/tag228.xml"/><Relationship Id="rId6" Type="http://schemas.openxmlformats.org/officeDocument/2006/relationships/tags" Target="../tags/tag229.xml"/><Relationship Id="rId7" Type="http://schemas.openxmlformats.org/officeDocument/2006/relationships/tags" Target="../tags/tag230.xml"/><Relationship Id="rId8" Type="http://schemas.openxmlformats.org/officeDocument/2006/relationships/tags" Target="../tags/tag2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4" Type="http://schemas.openxmlformats.org/officeDocument/2006/relationships/tags" Target="../tags/tag25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4.xml"/><Relationship Id="rId1" Type="http://schemas.openxmlformats.org/officeDocument/2006/relationships/tags" Target="../tags/tag251.xml"/><Relationship Id="rId2" Type="http://schemas.openxmlformats.org/officeDocument/2006/relationships/tags" Target="../tags/tag252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20" Type="http://schemas.openxmlformats.org/officeDocument/2006/relationships/tags" Target="../tags/tag273.xml"/><Relationship Id="rId21" Type="http://schemas.openxmlformats.org/officeDocument/2006/relationships/tags" Target="../tags/tag274.xml"/><Relationship Id="rId22" Type="http://schemas.openxmlformats.org/officeDocument/2006/relationships/tags" Target="../tags/tag275.xml"/><Relationship Id="rId23" Type="http://schemas.openxmlformats.org/officeDocument/2006/relationships/tags" Target="../tags/tag276.xml"/><Relationship Id="rId24" Type="http://schemas.openxmlformats.org/officeDocument/2006/relationships/tags" Target="../tags/tag277.xml"/><Relationship Id="rId25" Type="http://schemas.openxmlformats.org/officeDocument/2006/relationships/tags" Target="../tags/tag278.xml"/><Relationship Id="rId26" Type="http://schemas.openxmlformats.org/officeDocument/2006/relationships/tags" Target="../tags/tag279.xml"/><Relationship Id="rId27" Type="http://schemas.openxmlformats.org/officeDocument/2006/relationships/slideLayout" Target="../slideLayouts/slideLayout2.xml"/><Relationship Id="rId28" Type="http://schemas.openxmlformats.org/officeDocument/2006/relationships/notesSlide" Target="../notesSlides/notesSlide25.xml"/><Relationship Id="rId29" Type="http://schemas.openxmlformats.org/officeDocument/2006/relationships/oleObject" Target="../embeddings/oleObject4.bin"/><Relationship Id="rId30" Type="http://schemas.openxmlformats.org/officeDocument/2006/relationships/image" Target="../media/image43.png"/><Relationship Id="rId31" Type="http://schemas.openxmlformats.org/officeDocument/2006/relationships/image" Target="../media/image44.png"/><Relationship Id="rId10" Type="http://schemas.openxmlformats.org/officeDocument/2006/relationships/tags" Target="../tags/tag263.xml"/><Relationship Id="rId11" Type="http://schemas.openxmlformats.org/officeDocument/2006/relationships/tags" Target="../tags/tag264.xml"/><Relationship Id="rId12" Type="http://schemas.openxmlformats.org/officeDocument/2006/relationships/tags" Target="../tags/tag265.xml"/><Relationship Id="rId13" Type="http://schemas.openxmlformats.org/officeDocument/2006/relationships/tags" Target="../tags/tag266.xml"/><Relationship Id="rId14" Type="http://schemas.openxmlformats.org/officeDocument/2006/relationships/tags" Target="../tags/tag267.xml"/><Relationship Id="rId15" Type="http://schemas.openxmlformats.org/officeDocument/2006/relationships/tags" Target="../tags/tag268.xml"/><Relationship Id="rId16" Type="http://schemas.openxmlformats.org/officeDocument/2006/relationships/tags" Target="../tags/tag269.xml"/><Relationship Id="rId17" Type="http://schemas.openxmlformats.org/officeDocument/2006/relationships/tags" Target="../tags/tag270.xml"/><Relationship Id="rId18" Type="http://schemas.openxmlformats.org/officeDocument/2006/relationships/tags" Target="../tags/tag271.xml"/><Relationship Id="rId19" Type="http://schemas.openxmlformats.org/officeDocument/2006/relationships/tags" Target="../tags/tag272.xml"/><Relationship Id="rId1" Type="http://schemas.openxmlformats.org/officeDocument/2006/relationships/vmlDrawing" Target="../drawings/vmlDrawing3.vml"/><Relationship Id="rId2" Type="http://schemas.openxmlformats.org/officeDocument/2006/relationships/tags" Target="../tags/tag255.xml"/><Relationship Id="rId3" Type="http://schemas.openxmlformats.org/officeDocument/2006/relationships/tags" Target="../tags/tag256.xml"/><Relationship Id="rId4" Type="http://schemas.openxmlformats.org/officeDocument/2006/relationships/tags" Target="../tags/tag257.xml"/><Relationship Id="rId5" Type="http://schemas.openxmlformats.org/officeDocument/2006/relationships/tags" Target="../tags/tag258.xml"/><Relationship Id="rId6" Type="http://schemas.openxmlformats.org/officeDocument/2006/relationships/tags" Target="../tags/tag259.xml"/><Relationship Id="rId7" Type="http://schemas.openxmlformats.org/officeDocument/2006/relationships/tags" Target="../tags/tag260.xml"/><Relationship Id="rId8" Type="http://schemas.openxmlformats.org/officeDocument/2006/relationships/tags" Target="../tags/tag2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4" Type="http://schemas.openxmlformats.org/officeDocument/2006/relationships/tags" Target="../tags/tag28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6.xml"/><Relationship Id="rId7" Type="http://schemas.openxmlformats.org/officeDocument/2006/relationships/oleObject" Target="../embeddings/oleObject5.bin"/><Relationship Id="rId8" Type="http://schemas.openxmlformats.org/officeDocument/2006/relationships/image" Target="../media/image45.png"/><Relationship Id="rId1" Type="http://schemas.openxmlformats.org/officeDocument/2006/relationships/vmlDrawing" Target="../drawings/vmlDrawing4.vml"/><Relationship Id="rId2" Type="http://schemas.openxmlformats.org/officeDocument/2006/relationships/tags" Target="../tags/tag28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285.xml"/><Relationship Id="rId4" Type="http://schemas.openxmlformats.org/officeDocument/2006/relationships/tags" Target="../tags/tag286.xml"/><Relationship Id="rId5" Type="http://schemas.openxmlformats.org/officeDocument/2006/relationships/tags" Target="../tags/tag287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46.wmf"/><Relationship Id="rId9" Type="http://schemas.openxmlformats.org/officeDocument/2006/relationships/image" Target="../media/image47.jpeg"/><Relationship Id="rId10" Type="http://schemas.openxmlformats.org/officeDocument/2006/relationships/hyperlink" Target="http://graphics.stanford.edu/projects/mich/" TargetMode="External"/><Relationship Id="rId1" Type="http://schemas.openxmlformats.org/officeDocument/2006/relationships/tags" Target="../tags/tag283.xml"/><Relationship Id="rId2" Type="http://schemas.openxmlformats.org/officeDocument/2006/relationships/tags" Target="../tags/tag28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8.xml"/><Relationship Id="rId6" Type="http://schemas.openxmlformats.org/officeDocument/2006/relationships/image" Target="../media/image48.jpeg"/><Relationship Id="rId1" Type="http://schemas.openxmlformats.org/officeDocument/2006/relationships/tags" Target="../tags/tag288.xml"/><Relationship Id="rId2" Type="http://schemas.openxmlformats.org/officeDocument/2006/relationships/tags" Target="../tags/tag28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4" Type="http://schemas.openxmlformats.org/officeDocument/2006/relationships/tags" Target="../tags/tag294.xml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29.xml"/><Relationship Id="rId7" Type="http://schemas.openxmlformats.org/officeDocument/2006/relationships/image" Target="../media/image49.jpeg"/><Relationship Id="rId1" Type="http://schemas.openxmlformats.org/officeDocument/2006/relationships/tags" Target="../tags/tag291.xml"/><Relationship Id="rId2" Type="http://schemas.openxmlformats.org/officeDocument/2006/relationships/tags" Target="../tags/tag29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297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0.xml"/><Relationship Id="rId6" Type="http://schemas.openxmlformats.org/officeDocument/2006/relationships/image" Target="../media/image50.jpeg"/><Relationship Id="rId1" Type="http://schemas.openxmlformats.org/officeDocument/2006/relationships/tags" Target="../tags/tag295.xml"/><Relationship Id="rId2" Type="http://schemas.openxmlformats.org/officeDocument/2006/relationships/tags" Target="../tags/tag29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4" Type="http://schemas.openxmlformats.org/officeDocument/2006/relationships/tags" Target="../tags/tag301.xml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31.xml"/><Relationship Id="rId7" Type="http://schemas.openxmlformats.org/officeDocument/2006/relationships/image" Target="../media/image51.png"/><Relationship Id="rId1" Type="http://schemas.openxmlformats.org/officeDocument/2006/relationships/tags" Target="../tags/tag298.xml"/><Relationship Id="rId2" Type="http://schemas.openxmlformats.org/officeDocument/2006/relationships/tags" Target="../tags/tag29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2.xml"/><Relationship Id="rId6" Type="http://schemas.openxmlformats.org/officeDocument/2006/relationships/image" Target="../media/image52.jpeg"/><Relationship Id="rId1" Type="http://schemas.openxmlformats.org/officeDocument/2006/relationships/tags" Target="../tags/tag302.xml"/><Relationship Id="rId2" Type="http://schemas.openxmlformats.org/officeDocument/2006/relationships/tags" Target="../tags/tag30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8940"/>
            <a:ext cx="9144000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Computational Photography</a:t>
            </a:r>
            <a:br>
              <a:rPr lang="en-US" sz="2800" dirty="0" smtClean="0"/>
            </a:br>
            <a:r>
              <a:rPr lang="en-US" sz="2800" dirty="0" smtClean="0"/>
              <a:t>lecture 8 – (pinhole) stereo cameras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CS 590  Spring 2014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28" y="310455"/>
            <a:ext cx="2516306" cy="181997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196569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Prof.  Alex Berg</a:t>
            </a:r>
          </a:p>
          <a:p>
            <a:endParaRPr lang="en-US" dirty="0"/>
          </a:p>
          <a:p>
            <a:r>
              <a:rPr lang="en-US" dirty="0" smtClean="0"/>
              <a:t>(Credits to many other folks on individual slides)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3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3" y="0"/>
            <a:ext cx="8884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637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3" y="0"/>
            <a:ext cx="8884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3946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Not that important for humans, especially at longer distances. Perhaps 10% of people are stereo blind.</a:t>
            </a:r>
          </a:p>
          <a:p>
            <a:r>
              <a:rPr lang="en-US" dirty="0" smtClean="0"/>
              <a:t>Many animals don’t have much stereo overlap in their fields of view</a:t>
            </a:r>
            <a:endParaRPr lang="en-US" dirty="0"/>
          </a:p>
        </p:txBody>
      </p:sp>
      <p:pic>
        <p:nvPicPr>
          <p:cNvPr id="22530" name="Picture 2" descr="\\cifs.cs.brown.edu\dfs\home\hays\My Documents\My Dropbox\comp_photo\stereo lecture\images\Slender-horned_gazelle_bl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810000"/>
            <a:ext cx="2471738" cy="2747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91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 descr="KU46138small_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0" y="533400"/>
            <a:ext cx="45720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-76200" y="5791200"/>
            <a:ext cx="8991600" cy="1092200"/>
            <a:chOff x="-8" y="-8"/>
            <a:chExt cx="5776" cy="68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0"/>
              <a:ext cx="5760" cy="672"/>
              <a:chOff x="0" y="0"/>
              <a:chExt cx="5760" cy="672"/>
            </a:xfrm>
          </p:grpSpPr>
          <p:sp>
            <p:nvSpPr>
              <p:cNvPr id="9226" name="Rectangle 7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Arial" charset="0"/>
                  </a:rPr>
                  <a:t>Public Library, Stereoscopic Looking Room, Chicago, by Phillips, 1923</a:t>
                </a:r>
              </a:p>
              <a:p>
                <a:pPr algn="ctr"/>
                <a:endParaRPr lang="en-US" sz="1400" b="1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227" name="Rectangle 8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25" name="Rectangl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-8" y="-8"/>
              <a:ext cx="5776" cy="688"/>
            </a:xfrm>
            <a:prstGeom prst="rect">
              <a:avLst/>
            </a:prstGeom>
            <a:noFill/>
            <a:ln w="2698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2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35941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000" b="1"/>
          </a:p>
          <a:p>
            <a:endParaRPr lang="en-US"/>
          </a:p>
        </p:txBody>
      </p:sp>
      <p:pic>
        <p:nvPicPr>
          <p:cNvPr id="9223" name="Picture 11" descr="anaglass.GIF (8924 bytes)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52800" y="6477000"/>
            <a:ext cx="243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662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43" name="Picture 3" descr="x57691small_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62213" y="342900"/>
            <a:ext cx="424338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5842000"/>
            <a:ext cx="9169400" cy="1092200"/>
            <a:chOff x="-8" y="-8"/>
            <a:chExt cx="5776" cy="68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0"/>
              <a:ext cx="5760" cy="672"/>
              <a:chOff x="0" y="0"/>
              <a:chExt cx="5760" cy="672"/>
            </a:xfrm>
          </p:grpSpPr>
          <p:sp>
            <p:nvSpPr>
              <p:cNvPr id="10247" name="Rectangle 6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Arial" charset="0"/>
                  </a:rPr>
                  <a:t>Teesta suspension bridge-Darjeeling, India</a:t>
                </a:r>
              </a:p>
            </p:txBody>
          </p:sp>
          <p:sp>
            <p:nvSpPr>
              <p:cNvPr id="10248" name="Rectangle 7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46" name="Rectangle 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-8" y="-8"/>
              <a:ext cx="5776" cy="688"/>
            </a:xfrm>
            <a:prstGeom prst="rect">
              <a:avLst/>
            </a:prstGeom>
            <a:noFill/>
            <a:ln w="2698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240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3" descr="KU9354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609600"/>
            <a:ext cx="51101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81488" y="839788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20900" y="6156325"/>
            <a:ext cx="490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charset="0"/>
              </a:rPr>
              <a:t>Woman getting eye exam during immigration procedure at Ellis Island, c. 1905 - 1920</a:t>
            </a:r>
            <a:r>
              <a:rPr lang="en-US" sz="1200" b="1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1200" b="1">
                <a:solidFill>
                  <a:schemeClr val="bg1"/>
                </a:solidFill>
                <a:latin typeface="Arial" charset="0"/>
              </a:rPr>
              <a:t>, UCR Museum of Phography</a:t>
            </a:r>
          </a:p>
        </p:txBody>
      </p:sp>
    </p:spTree>
    <p:extLst>
      <p:ext uri="{BB962C8B-B14F-4D97-AF65-F5344CB8AC3E}">
        <p14:creationId xmlns:p14="http://schemas.microsoft.com/office/powerpoint/2010/main" val="141926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charset="0"/>
              </a:rPr>
              <a:t>Mark Twain at Pool Table", no date, UCR Museum of Photography</a:t>
            </a:r>
          </a:p>
        </p:txBody>
      </p:sp>
    </p:spTree>
    <p:extLst>
      <p:ext uri="{BB962C8B-B14F-4D97-AF65-F5344CB8AC3E}">
        <p14:creationId xmlns:p14="http://schemas.microsoft.com/office/powerpoint/2010/main" val="205312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San Francisco Post-Earthquake 1906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http://</a:t>
            </a:r>
            <a:r>
              <a:rPr lang="en-US" sz="1200" b="1" dirty="0" err="1">
                <a:solidFill>
                  <a:schemeClr val="bg1"/>
                </a:solidFill>
                <a:latin typeface="Arial" charset="0"/>
              </a:rPr>
              <a:t>www.sfog.us</a:t>
            </a:r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earthquake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095" y="1890237"/>
            <a:ext cx="4536521" cy="22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3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2292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San Francisco Post-Earthquake 1906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http://</a:t>
            </a:r>
            <a:r>
              <a:rPr lang="en-US" sz="1200" b="1" dirty="0" err="1">
                <a:solidFill>
                  <a:schemeClr val="bg1"/>
                </a:solidFill>
                <a:latin typeface="Arial" charset="0"/>
              </a:rPr>
              <a:t>www.sfog.us</a:t>
            </a:r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earthquake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095" y="1890237"/>
            <a:ext cx="4536521" cy="2274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094" y="1890237"/>
            <a:ext cx="4536521" cy="22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3" y="0"/>
            <a:ext cx="8884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186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0" y="1708884"/>
            <a:ext cx="9144000" cy="4199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Assignment 2 – part II due Monday Sept 29 at midnight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Today, talking about making (pinhole (stereo)) cameras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Re-read Chapter 2 in the </a:t>
            </a:r>
            <a:r>
              <a:rPr lang="en-US" sz="1800" dirty="0" err="1" smtClean="0">
                <a:solidFill>
                  <a:schemeClr val="tx1"/>
                </a:solidFill>
              </a:rPr>
              <a:t>Szeliski</a:t>
            </a:r>
            <a:r>
              <a:rPr lang="en-US" sz="1800" dirty="0" smtClean="0">
                <a:solidFill>
                  <a:schemeClr val="tx1"/>
                </a:solidFill>
              </a:rPr>
              <a:t> book as reference material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Also look at chapter 11 </a:t>
            </a:r>
            <a:r>
              <a:rPr lang="en-US" sz="1800" smtClean="0">
                <a:solidFill>
                  <a:schemeClr val="tx1"/>
                </a:solidFill>
              </a:rPr>
              <a:t>on stereo!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4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76200" y="-1"/>
            <a:ext cx="8915400" cy="688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213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583" t="7333" r="13750" b="4667"/>
          <a:stretch>
            <a:fillRect/>
          </a:stretch>
        </p:blipFill>
        <p:spPr bwMode="auto">
          <a:xfrm>
            <a:off x="76200" y="0"/>
            <a:ext cx="8936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765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76200" y="0"/>
            <a:ext cx="8915400" cy="688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263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76200" y="0"/>
            <a:ext cx="8839200" cy="682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993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</a:t>
            </a:r>
          </a:p>
        </p:txBody>
      </p:sp>
      <p:sp>
        <p:nvSpPr>
          <p:cNvPr id="14339" name="Freeform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09800" y="2300288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0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 flipH="1">
            <a:off x="4876800" y="2300288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1" name="Oval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3671888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562600" y="3290888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810000" y="2300288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743200" y="2300288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133600" y="3214688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6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667000" y="321468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7" name="Oval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62600" y="329088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8" name="Oval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153150" y="3652838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9" name="Oval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71900" y="2224088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708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36900" y="1843088"/>
            <a:ext cx="145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387087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123950" y="3824288"/>
            <a:ext cx="1670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387088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67000" y="3305175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3130837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 flipV="1">
            <a:off x="3446463" y="2051050"/>
            <a:ext cx="2116137" cy="1225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8099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743200" y="1828800"/>
            <a:ext cx="1524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Stereo</a:t>
            </a:r>
          </a:p>
        </p:txBody>
      </p:sp>
      <p:sp>
        <p:nvSpPr>
          <p:cNvPr id="15365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209800" y="22860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6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 flipH="1">
            <a:off x="4876800" y="22860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57400" y="36576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8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67000" y="32004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9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62600" y="32766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0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53150" y="363855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8107" name="Oval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52850" y="218122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" y="4267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Basic Principle:  Triangulation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Gives reconstruction as intersection of two rays</a:t>
            </a:r>
          </a:p>
        </p:txBody>
      </p:sp>
      <p:sp>
        <p:nvSpPr>
          <p:cNvPr id="388109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510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Requires 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mtClean="0">
                <a:solidFill>
                  <a:srgbClr val="000000"/>
                </a:solidFill>
              </a:rPr>
              <a:t>camera pose (calibration)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b="1" i="1" smtClean="0">
                <a:solidFill>
                  <a:srgbClr val="000000"/>
                </a:solidFill>
              </a:rPr>
              <a:t>point correspondence</a:t>
            </a:r>
            <a:endParaRPr lang="en-U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49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98" grpId="0" animBg="1"/>
      <p:bldP spid="388099" grpId="0" animBg="1"/>
      <p:bldP spid="388107" grpId="0" animBg="1"/>
      <p:bldP spid="38810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 flipV="1">
            <a:off x="3276600" y="2057400"/>
            <a:ext cx="2286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7" name="Freeform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09800" y="23622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8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 flipH="1">
            <a:off x="4876800" y="23622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667000" y="1905000"/>
            <a:ext cx="1676400" cy="140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smtClean="0"/>
              <a:t>Stereo correspondence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85800" y="914400"/>
            <a:ext cx="7772400" cy="1050925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Determine Pixel Correspondence</a:t>
            </a:r>
          </a:p>
          <a:p>
            <a:pPr lvl="1"/>
            <a:r>
              <a:rPr lang="en-US" smtClean="0"/>
              <a:t>Pairs of points that correspond to same scene point</a:t>
            </a:r>
          </a:p>
        </p:txBody>
      </p:sp>
      <p:sp>
        <p:nvSpPr>
          <p:cNvPr id="1639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19300" y="37719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10300" y="37719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3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45720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</a:rPr>
              <a:t>Epipolar</a:t>
            </a:r>
            <a:r>
              <a:rPr lang="en-US" sz="2400" dirty="0" smtClean="0">
                <a:solidFill>
                  <a:srgbClr val="000000"/>
                </a:solidFill>
              </a:rPr>
              <a:t> Constraint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Reduces correspondence problem to 1D search along </a:t>
            </a:r>
            <a:r>
              <a:rPr lang="en-US" sz="2000" i="1" dirty="0" smtClean="0">
                <a:solidFill>
                  <a:srgbClr val="000000"/>
                </a:solidFill>
              </a:rPr>
              <a:t>conjugate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</a:rPr>
              <a:t>epipolar</a:t>
            </a:r>
            <a:r>
              <a:rPr lang="en-US" sz="2000" i="1" dirty="0" smtClean="0">
                <a:solidFill>
                  <a:srgbClr val="000000"/>
                </a:solidFill>
              </a:rPr>
              <a:t> lines</a:t>
            </a: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057400" y="2362200"/>
            <a:ext cx="4191000" cy="1447800"/>
            <a:chOff x="1296" y="2352"/>
            <a:chExt cx="2640" cy="912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6407" name="Freeform 1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08" name="Line 14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09" name="Line 15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10" name="Line 16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6406" name="Text Box 17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</a:rPr>
                <a:t>epipolar plane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876800" y="2986088"/>
            <a:ext cx="2755900" cy="671512"/>
            <a:chOff x="3072" y="2265"/>
            <a:chExt cx="1736" cy="423"/>
          </a:xfrm>
        </p:grpSpPr>
        <p:sp>
          <p:nvSpPr>
            <p:cNvPr id="16403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3072" y="2400"/>
              <a:ext cx="76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14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844" y="2265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epipolar line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66750" y="2909888"/>
            <a:ext cx="2755900" cy="823912"/>
            <a:chOff x="420" y="2217"/>
            <a:chExt cx="1736" cy="519"/>
          </a:xfrm>
        </p:grpSpPr>
        <p:sp>
          <p:nvSpPr>
            <p:cNvPr id="389142" name="Text Box 22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epipolar line</a:t>
              </a:r>
            </a:p>
          </p:txBody>
        </p:sp>
        <p:sp>
          <p:nvSpPr>
            <p:cNvPr id="16402" name="Line 2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1392" y="2304"/>
              <a:ext cx="76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398" name="Oval 2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524500" y="33528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9" name="Oval 2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38425" y="326707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00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52850" y="2286000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64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2" grpId="0" animBg="1"/>
      <p:bldP spid="389125" grpId="0" animBg="1"/>
      <p:bldP spid="38913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Fundamental matrix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mtClean="0"/>
              <a:t>Let </a:t>
            </a:r>
            <a:r>
              <a:rPr lang="en-US" i="1" smtClean="0"/>
              <a:t>p</a:t>
            </a:r>
            <a:r>
              <a:rPr lang="en-US" smtClean="0"/>
              <a:t> be a point in left image, </a:t>
            </a:r>
            <a:r>
              <a:rPr lang="en-US" i="1" smtClean="0"/>
              <a:t>p’</a:t>
            </a:r>
            <a:r>
              <a:rPr lang="en-US" smtClean="0"/>
              <a:t> in right image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Epipolar relation</a:t>
            </a:r>
          </a:p>
          <a:p>
            <a:pPr lvl="1"/>
            <a:r>
              <a:rPr lang="en-US" i="1" smtClean="0"/>
              <a:t>p </a:t>
            </a:r>
            <a:r>
              <a:rPr lang="en-US" smtClean="0"/>
              <a:t>maps to epipolar line </a:t>
            </a:r>
            <a:r>
              <a:rPr lang="en-US" i="1" smtClean="0"/>
              <a:t>l’</a:t>
            </a:r>
            <a:r>
              <a:rPr lang="en-US" smtClean="0"/>
              <a:t> </a:t>
            </a:r>
          </a:p>
          <a:p>
            <a:pPr lvl="1"/>
            <a:r>
              <a:rPr lang="en-US" i="1" smtClean="0"/>
              <a:t>p’ </a:t>
            </a:r>
            <a:r>
              <a:rPr lang="en-US" smtClean="0"/>
              <a:t>maps to epipolar line </a:t>
            </a:r>
            <a:r>
              <a:rPr lang="en-US" i="1" smtClean="0"/>
              <a:t>l</a:t>
            </a:r>
            <a:r>
              <a:rPr lang="en-US" smtClean="0"/>
              <a:t> </a:t>
            </a:r>
          </a:p>
          <a:p>
            <a:r>
              <a:rPr lang="en-US" smtClean="0"/>
              <a:t>Epipolar mapping described by a 3x3 matrix </a:t>
            </a:r>
            <a:r>
              <a:rPr lang="en-US" i="1" smtClean="0"/>
              <a:t>F</a:t>
            </a:r>
          </a:p>
          <a:p>
            <a:endParaRPr lang="en-US" i="1" smtClean="0"/>
          </a:p>
          <a:p>
            <a:endParaRPr lang="en-US" i="1" smtClean="0"/>
          </a:p>
          <a:p>
            <a:endParaRPr lang="en-US" i="1" smtClean="0"/>
          </a:p>
          <a:p>
            <a:r>
              <a:rPr lang="en-US" smtClean="0"/>
              <a:t>It follows that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163888" y="1414463"/>
            <a:ext cx="2855912" cy="1481137"/>
            <a:chOff x="2011" y="2235"/>
            <a:chExt cx="1799" cy="933"/>
          </a:xfrm>
        </p:grpSpPr>
        <p:sp>
          <p:nvSpPr>
            <p:cNvPr id="583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2541" y="2299"/>
              <a:ext cx="964" cy="5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4" name="Freeform 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091" y="2428"/>
              <a:ext cx="514" cy="7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768" y="1104"/>
                </a:cxn>
                <a:cxn ang="0">
                  <a:pos x="768" y="384"/>
                </a:cxn>
                <a:cxn ang="0">
                  <a:pos x="0" y="0"/>
                </a:cxn>
              </a:cxnLst>
              <a:rect l="0" t="0" r="r" b="b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5" name="Freeform 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3216" y="2428"/>
              <a:ext cx="514" cy="7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768" y="1104"/>
                </a:cxn>
                <a:cxn ang="0">
                  <a:pos x="768" y="384"/>
                </a:cxn>
                <a:cxn ang="0">
                  <a:pos x="0" y="0"/>
                </a:cxn>
              </a:cxnLst>
              <a:rect l="0" t="0" r="r" b="b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2284" y="2235"/>
              <a:ext cx="707" cy="5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7" name="Oval 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011" y="3023"/>
              <a:ext cx="32" cy="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8" name="Oval 1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778" y="3023"/>
              <a:ext cx="32" cy="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27" y="2428"/>
              <a:ext cx="1767" cy="611"/>
              <a:chOff x="1296" y="1872"/>
              <a:chExt cx="2640" cy="912"/>
            </a:xfrm>
          </p:grpSpPr>
          <p:sp>
            <p:nvSpPr>
              <p:cNvPr id="58380" name="Freeform 12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296" y="1872"/>
                <a:ext cx="2640" cy="912"/>
              </a:xfrm>
              <a:custGeom>
                <a:avLst/>
                <a:gdLst/>
                <a:ahLst/>
                <a:cxnLst>
                  <a:cxn ang="0">
                    <a:pos x="0" y="912"/>
                  </a:cxn>
                  <a:cxn ang="0">
                    <a:pos x="2640" y="912"/>
                  </a:cxn>
                  <a:cxn ang="0">
                    <a:pos x="1104" y="0"/>
                  </a:cxn>
                  <a:cxn ang="0">
                    <a:pos x="0" y="912"/>
                  </a:cxn>
                </a:cxnLst>
                <a:rect l="0" t="0" r="r" b="b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38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38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383" name="Line 15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8384" name="Line 16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216" y="2782"/>
              <a:ext cx="514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85" name="Text Box 17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564" y="2601"/>
              <a:ext cx="180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l’</a:t>
              </a: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58386" name="Text Box 18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2064" y="2553"/>
              <a:ext cx="14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l</a:t>
              </a:r>
            </a:p>
          </p:txBody>
        </p:sp>
        <p:sp>
          <p:nvSpPr>
            <p:cNvPr id="58387" name="Line 19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2090" y="2718"/>
              <a:ext cx="513" cy="2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88" name="Oval 2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742" y="2396"/>
              <a:ext cx="48" cy="4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89" name="Text Box 2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2180" y="2793"/>
              <a:ext cx="19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58390" name="Text Box 22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393" y="2832"/>
              <a:ext cx="22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FFFF"/>
                  </a:solidFill>
                </a:rPr>
                <a:t>p’</a:t>
              </a:r>
            </a:p>
          </p:txBody>
        </p:sp>
        <p:sp>
          <p:nvSpPr>
            <p:cNvPr id="58391" name="Oval 2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256" y="2800"/>
              <a:ext cx="48" cy="4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2" name="Oval 2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476" y="2840"/>
              <a:ext cx="48" cy="4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8393" name="Picture 2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981200" y="4429125"/>
            <a:ext cx="18796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94" name="Picture 2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885950" y="6035675"/>
            <a:ext cx="136048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95" name="Picture 27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429000" y="6110288"/>
            <a:ext cx="2159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077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Fundamental matrix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mtClean="0"/>
              <a:t>This matrix F is called</a:t>
            </a:r>
          </a:p>
          <a:p>
            <a:pPr lvl="1"/>
            <a:r>
              <a:rPr lang="en-US" smtClean="0"/>
              <a:t>the “Essential Matrix”</a:t>
            </a:r>
          </a:p>
          <a:p>
            <a:pPr lvl="2"/>
            <a:r>
              <a:rPr lang="en-US" smtClean="0"/>
              <a:t>when image intrinsic parameters are known</a:t>
            </a:r>
          </a:p>
          <a:p>
            <a:pPr lvl="1"/>
            <a:r>
              <a:rPr lang="en-US" smtClean="0"/>
              <a:t>the “Fundamental Matrix”</a:t>
            </a:r>
          </a:p>
          <a:p>
            <a:pPr lvl="2"/>
            <a:r>
              <a:rPr lang="en-US" smtClean="0"/>
              <a:t>more generally (uncalibrated case)</a:t>
            </a:r>
          </a:p>
          <a:p>
            <a:endParaRPr lang="en-US" smtClean="0"/>
          </a:p>
          <a:p>
            <a:r>
              <a:rPr lang="en-US" smtClean="0"/>
              <a:t>Can solve for F from point correspondences</a:t>
            </a:r>
          </a:p>
          <a:p>
            <a:pPr lvl="1"/>
            <a:r>
              <a:rPr lang="en-US" smtClean="0"/>
              <a:t>Each (p, p’) pair gives one linear equation in entries of F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8 points give enough to solve for F (8-point algorithm)</a:t>
            </a:r>
          </a:p>
          <a:p>
            <a:pPr lvl="1"/>
            <a:r>
              <a:rPr lang="en-US" smtClean="0"/>
              <a:t>see </a:t>
            </a:r>
            <a:r>
              <a:rPr lang="en-US" smtClean="0">
                <a:hlinkClick r:id="rId6"/>
              </a:rPr>
              <a:t>Marc Pollefey’s notes </a:t>
            </a:r>
            <a:r>
              <a:rPr lang="en-US" smtClean="0"/>
              <a:t>for a nice tutorial</a:t>
            </a:r>
          </a:p>
          <a:p>
            <a:endParaRPr lang="en-US" smtClean="0"/>
          </a:p>
        </p:txBody>
      </p:sp>
      <p:pic>
        <p:nvPicPr>
          <p:cNvPr id="59396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4950" y="4133850"/>
            <a:ext cx="17208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224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84 w 865"/>
              <a:gd name="T1" fmla="*/ 0 h 529"/>
              <a:gd name="T2" fmla="*/ 72 w 865"/>
              <a:gd name="T3" fmla="*/ 24 h 529"/>
              <a:gd name="T4" fmla="*/ 72 w 865"/>
              <a:gd name="T5" fmla="*/ 48 h 529"/>
              <a:gd name="T6" fmla="*/ 48 w 865"/>
              <a:gd name="T7" fmla="*/ 72 h 529"/>
              <a:gd name="T8" fmla="*/ 36 w 865"/>
              <a:gd name="T9" fmla="*/ 96 h 529"/>
              <a:gd name="T10" fmla="*/ 36 w 865"/>
              <a:gd name="T11" fmla="*/ 120 h 529"/>
              <a:gd name="T12" fmla="*/ 36 w 865"/>
              <a:gd name="T13" fmla="*/ 144 h 529"/>
              <a:gd name="T14" fmla="*/ 24 w 865"/>
              <a:gd name="T15" fmla="*/ 168 h 529"/>
              <a:gd name="T16" fmla="*/ 12 w 865"/>
              <a:gd name="T17" fmla="*/ 192 h 529"/>
              <a:gd name="T18" fmla="*/ 0 w 865"/>
              <a:gd name="T19" fmla="*/ 216 h 529"/>
              <a:gd name="T20" fmla="*/ 0 w 865"/>
              <a:gd name="T21" fmla="*/ 240 h 529"/>
              <a:gd name="T22" fmla="*/ 0 w 865"/>
              <a:gd name="T23" fmla="*/ 264 h 529"/>
              <a:gd name="T24" fmla="*/ 12 w 865"/>
              <a:gd name="T25" fmla="*/ 288 h 529"/>
              <a:gd name="T26" fmla="*/ 12 w 865"/>
              <a:gd name="T27" fmla="*/ 312 h 529"/>
              <a:gd name="T28" fmla="*/ 24 w 865"/>
              <a:gd name="T29" fmla="*/ 336 h 529"/>
              <a:gd name="T30" fmla="*/ 24 w 865"/>
              <a:gd name="T31" fmla="*/ 360 h 529"/>
              <a:gd name="T32" fmla="*/ 36 w 865"/>
              <a:gd name="T33" fmla="*/ 384 h 529"/>
              <a:gd name="T34" fmla="*/ 36 w 865"/>
              <a:gd name="T35" fmla="*/ 408 h 529"/>
              <a:gd name="T36" fmla="*/ 48 w 865"/>
              <a:gd name="T37" fmla="*/ 432 h 529"/>
              <a:gd name="T38" fmla="*/ 60 w 865"/>
              <a:gd name="T39" fmla="*/ 456 h 529"/>
              <a:gd name="T40" fmla="*/ 852 w 865"/>
              <a:gd name="T41" fmla="*/ 528 h 529"/>
              <a:gd name="T42" fmla="*/ 804 w 865"/>
              <a:gd name="T43" fmla="*/ 480 h 529"/>
              <a:gd name="T44" fmla="*/ 792 w 865"/>
              <a:gd name="T45" fmla="*/ 456 h 529"/>
              <a:gd name="T46" fmla="*/ 780 w 865"/>
              <a:gd name="T47" fmla="*/ 420 h 529"/>
              <a:gd name="T48" fmla="*/ 768 w 865"/>
              <a:gd name="T49" fmla="*/ 396 h 529"/>
              <a:gd name="T50" fmla="*/ 756 w 865"/>
              <a:gd name="T51" fmla="*/ 372 h 529"/>
              <a:gd name="T52" fmla="*/ 744 w 865"/>
              <a:gd name="T53" fmla="*/ 348 h 529"/>
              <a:gd name="T54" fmla="*/ 744 w 865"/>
              <a:gd name="T55" fmla="*/ 324 h 529"/>
              <a:gd name="T56" fmla="*/ 744 w 865"/>
              <a:gd name="T57" fmla="*/ 288 h 529"/>
              <a:gd name="T58" fmla="*/ 744 w 865"/>
              <a:gd name="T59" fmla="*/ 264 h 529"/>
              <a:gd name="T60" fmla="*/ 744 w 865"/>
              <a:gd name="T61" fmla="*/ 240 h 529"/>
              <a:gd name="T62" fmla="*/ 768 w 865"/>
              <a:gd name="T63" fmla="*/ 216 h 529"/>
              <a:gd name="T64" fmla="*/ 768 w 865"/>
              <a:gd name="T65" fmla="*/ 192 h 529"/>
              <a:gd name="T66" fmla="*/ 780 w 865"/>
              <a:gd name="T67" fmla="*/ 168 h 529"/>
              <a:gd name="T68" fmla="*/ 804 w 865"/>
              <a:gd name="T69" fmla="*/ 156 h 529"/>
              <a:gd name="T70" fmla="*/ 804 w 865"/>
              <a:gd name="T71" fmla="*/ 132 h 529"/>
              <a:gd name="T72" fmla="*/ 828 w 865"/>
              <a:gd name="T73" fmla="*/ 108 h 529"/>
              <a:gd name="T74" fmla="*/ 852 w 865"/>
              <a:gd name="T75" fmla="*/ 96 h 529"/>
              <a:gd name="T76" fmla="*/ 864 w 865"/>
              <a:gd name="T77" fmla="*/ 72 h 529"/>
              <a:gd name="T78" fmla="*/ 84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1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3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336 w 1201"/>
              <a:gd name="T1" fmla="*/ 576 h 1009"/>
              <a:gd name="T2" fmla="*/ 1200 w 1201"/>
              <a:gd name="T3" fmla="*/ 1008 h 1009"/>
              <a:gd name="T4" fmla="*/ 864 w 1201"/>
              <a:gd name="T5" fmla="*/ 432 h 1009"/>
              <a:gd name="T6" fmla="*/ 0 w 1201"/>
              <a:gd name="T7" fmla="*/ 0 h 1009"/>
              <a:gd name="T8" fmla="*/ 336 w 1201"/>
              <a:gd name="T9" fmla="*/ 576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Freeform 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02 h 961"/>
              <a:gd name="T2" fmla="*/ 0 w 1105"/>
              <a:gd name="T3" fmla="*/ 960 h 961"/>
              <a:gd name="T4" fmla="*/ 1104 w 1105"/>
              <a:gd name="T5" fmla="*/ 758 h 961"/>
              <a:gd name="T6" fmla="*/ 1104 w 1105"/>
              <a:gd name="T7" fmla="*/ 0 h 961"/>
              <a:gd name="T8" fmla="*/ 0 w 1105"/>
              <a:gd name="T9" fmla="*/ 202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0" name="Freeform 14"/>
          <p:cNvSpPr>
            <a:spLocks/>
          </p:cNvSpPr>
          <p:nvPr>
            <p:custDataLst>
              <p:tags r:id="rId11"/>
            </p:custDataLst>
          </p:nvPr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16 w 202"/>
              <a:gd name="T1" fmla="*/ 305 h 306"/>
              <a:gd name="T2" fmla="*/ 0 w 202"/>
              <a:gd name="T3" fmla="*/ 22 h 306"/>
              <a:gd name="T4" fmla="*/ 9 w 202"/>
              <a:gd name="T5" fmla="*/ 13 h 306"/>
              <a:gd name="T6" fmla="*/ 15 w 202"/>
              <a:gd name="T7" fmla="*/ 14 h 306"/>
              <a:gd name="T8" fmla="*/ 21 w 202"/>
              <a:gd name="T9" fmla="*/ 13 h 306"/>
              <a:gd name="T10" fmla="*/ 22 w 202"/>
              <a:gd name="T11" fmla="*/ 10 h 306"/>
              <a:gd name="T12" fmla="*/ 27 w 202"/>
              <a:gd name="T13" fmla="*/ 11 h 306"/>
              <a:gd name="T14" fmla="*/ 31 w 202"/>
              <a:gd name="T15" fmla="*/ 7 h 306"/>
              <a:gd name="T16" fmla="*/ 37 w 202"/>
              <a:gd name="T17" fmla="*/ 9 h 306"/>
              <a:gd name="T18" fmla="*/ 41 w 202"/>
              <a:gd name="T19" fmla="*/ 6 h 306"/>
              <a:gd name="T20" fmla="*/ 46 w 202"/>
              <a:gd name="T21" fmla="*/ 5 h 306"/>
              <a:gd name="T22" fmla="*/ 52 w 202"/>
              <a:gd name="T23" fmla="*/ 3 h 306"/>
              <a:gd name="T24" fmla="*/ 57 w 202"/>
              <a:gd name="T25" fmla="*/ 4 h 306"/>
              <a:gd name="T26" fmla="*/ 62 w 202"/>
              <a:gd name="T27" fmla="*/ 3 h 306"/>
              <a:gd name="T28" fmla="*/ 66 w 202"/>
              <a:gd name="T29" fmla="*/ 0 h 306"/>
              <a:gd name="T30" fmla="*/ 74 w 202"/>
              <a:gd name="T31" fmla="*/ 0 h 306"/>
              <a:gd name="T32" fmla="*/ 80 w 202"/>
              <a:gd name="T33" fmla="*/ 1 h 306"/>
              <a:gd name="T34" fmla="*/ 83 w 202"/>
              <a:gd name="T35" fmla="*/ 1 h 306"/>
              <a:gd name="T36" fmla="*/ 86 w 202"/>
              <a:gd name="T37" fmla="*/ 3 h 306"/>
              <a:gd name="T38" fmla="*/ 92 w 202"/>
              <a:gd name="T39" fmla="*/ 4 h 306"/>
              <a:gd name="T40" fmla="*/ 98 w 202"/>
              <a:gd name="T41" fmla="*/ 7 h 306"/>
              <a:gd name="T42" fmla="*/ 103 w 202"/>
              <a:gd name="T43" fmla="*/ 7 h 306"/>
              <a:gd name="T44" fmla="*/ 111 w 202"/>
              <a:gd name="T45" fmla="*/ 10 h 306"/>
              <a:gd name="T46" fmla="*/ 115 w 202"/>
              <a:gd name="T47" fmla="*/ 12 h 306"/>
              <a:gd name="T48" fmla="*/ 121 w 202"/>
              <a:gd name="T49" fmla="*/ 11 h 306"/>
              <a:gd name="T50" fmla="*/ 125 w 202"/>
              <a:gd name="T51" fmla="*/ 16 h 306"/>
              <a:gd name="T52" fmla="*/ 131 w 202"/>
              <a:gd name="T53" fmla="*/ 17 h 306"/>
              <a:gd name="T54" fmla="*/ 135 w 202"/>
              <a:gd name="T55" fmla="*/ 19 h 306"/>
              <a:gd name="T56" fmla="*/ 140 w 202"/>
              <a:gd name="T57" fmla="*/ 21 h 306"/>
              <a:gd name="T58" fmla="*/ 142 w 202"/>
              <a:gd name="T59" fmla="*/ 24 h 306"/>
              <a:gd name="T60" fmla="*/ 146 w 202"/>
              <a:gd name="T61" fmla="*/ 27 h 306"/>
              <a:gd name="T62" fmla="*/ 151 w 202"/>
              <a:gd name="T63" fmla="*/ 31 h 306"/>
              <a:gd name="T64" fmla="*/ 153 w 202"/>
              <a:gd name="T65" fmla="*/ 35 h 306"/>
              <a:gd name="T66" fmla="*/ 156 w 202"/>
              <a:gd name="T67" fmla="*/ 36 h 306"/>
              <a:gd name="T68" fmla="*/ 160 w 202"/>
              <a:gd name="T69" fmla="*/ 41 h 306"/>
              <a:gd name="T70" fmla="*/ 163 w 202"/>
              <a:gd name="T71" fmla="*/ 44 h 306"/>
              <a:gd name="T72" fmla="*/ 168 w 202"/>
              <a:gd name="T73" fmla="*/ 46 h 306"/>
              <a:gd name="T74" fmla="*/ 172 w 202"/>
              <a:gd name="T75" fmla="*/ 50 h 306"/>
              <a:gd name="T76" fmla="*/ 176 w 202"/>
              <a:gd name="T77" fmla="*/ 53 h 306"/>
              <a:gd name="T78" fmla="*/ 178 w 202"/>
              <a:gd name="T79" fmla="*/ 55 h 306"/>
              <a:gd name="T80" fmla="*/ 182 w 202"/>
              <a:gd name="T81" fmla="*/ 59 h 306"/>
              <a:gd name="T82" fmla="*/ 185 w 202"/>
              <a:gd name="T83" fmla="*/ 62 h 306"/>
              <a:gd name="T84" fmla="*/ 186 w 202"/>
              <a:gd name="T85" fmla="*/ 67 h 306"/>
              <a:gd name="T86" fmla="*/ 189 w 202"/>
              <a:gd name="T87" fmla="*/ 73 h 306"/>
              <a:gd name="T88" fmla="*/ 192 w 202"/>
              <a:gd name="T89" fmla="*/ 76 h 306"/>
              <a:gd name="T90" fmla="*/ 196 w 202"/>
              <a:gd name="T91" fmla="*/ 80 h 306"/>
              <a:gd name="T92" fmla="*/ 198 w 202"/>
              <a:gd name="T93" fmla="*/ 84 h 306"/>
              <a:gd name="T94" fmla="*/ 200 w 202"/>
              <a:gd name="T95" fmla="*/ 90 h 306"/>
              <a:gd name="T96" fmla="*/ 201 w 202"/>
              <a:gd name="T97" fmla="*/ 99 h 306"/>
              <a:gd name="T98" fmla="*/ 16 w 202"/>
              <a:gd name="T99" fmla="*/ 305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1" name="Arc 15"/>
          <p:cNvSpPr>
            <a:spLocks/>
          </p:cNvSpPr>
          <p:nvPr>
            <p:custDataLst>
              <p:tags r:id="rId12"/>
            </p:custDataLst>
          </p:nvPr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09550 w 21745"/>
              <a:gd name="T3" fmla="*/ 236538 h 21600"/>
              <a:gd name="T4" fmla="*/ 1397 w 21745"/>
              <a:gd name="T5" fmla="*/ 236538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3" name="Oval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5" name="Freeform 19"/>
          <p:cNvSpPr>
            <a:spLocks/>
          </p:cNvSpPr>
          <p:nvPr>
            <p:custDataLst>
              <p:tags r:id="rId16"/>
            </p:custDataLst>
          </p:nvPr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16 w 202"/>
              <a:gd name="T1" fmla="*/ 305 h 306"/>
              <a:gd name="T2" fmla="*/ 0 w 202"/>
              <a:gd name="T3" fmla="*/ 22 h 306"/>
              <a:gd name="T4" fmla="*/ 9 w 202"/>
              <a:gd name="T5" fmla="*/ 13 h 306"/>
              <a:gd name="T6" fmla="*/ 15 w 202"/>
              <a:gd name="T7" fmla="*/ 14 h 306"/>
              <a:gd name="T8" fmla="*/ 21 w 202"/>
              <a:gd name="T9" fmla="*/ 13 h 306"/>
              <a:gd name="T10" fmla="*/ 22 w 202"/>
              <a:gd name="T11" fmla="*/ 10 h 306"/>
              <a:gd name="T12" fmla="*/ 27 w 202"/>
              <a:gd name="T13" fmla="*/ 11 h 306"/>
              <a:gd name="T14" fmla="*/ 31 w 202"/>
              <a:gd name="T15" fmla="*/ 7 h 306"/>
              <a:gd name="T16" fmla="*/ 37 w 202"/>
              <a:gd name="T17" fmla="*/ 9 h 306"/>
              <a:gd name="T18" fmla="*/ 41 w 202"/>
              <a:gd name="T19" fmla="*/ 6 h 306"/>
              <a:gd name="T20" fmla="*/ 46 w 202"/>
              <a:gd name="T21" fmla="*/ 5 h 306"/>
              <a:gd name="T22" fmla="*/ 52 w 202"/>
              <a:gd name="T23" fmla="*/ 3 h 306"/>
              <a:gd name="T24" fmla="*/ 57 w 202"/>
              <a:gd name="T25" fmla="*/ 4 h 306"/>
              <a:gd name="T26" fmla="*/ 62 w 202"/>
              <a:gd name="T27" fmla="*/ 3 h 306"/>
              <a:gd name="T28" fmla="*/ 66 w 202"/>
              <a:gd name="T29" fmla="*/ 0 h 306"/>
              <a:gd name="T30" fmla="*/ 74 w 202"/>
              <a:gd name="T31" fmla="*/ 0 h 306"/>
              <a:gd name="T32" fmla="*/ 80 w 202"/>
              <a:gd name="T33" fmla="*/ 1 h 306"/>
              <a:gd name="T34" fmla="*/ 83 w 202"/>
              <a:gd name="T35" fmla="*/ 1 h 306"/>
              <a:gd name="T36" fmla="*/ 86 w 202"/>
              <a:gd name="T37" fmla="*/ 3 h 306"/>
              <a:gd name="T38" fmla="*/ 92 w 202"/>
              <a:gd name="T39" fmla="*/ 4 h 306"/>
              <a:gd name="T40" fmla="*/ 98 w 202"/>
              <a:gd name="T41" fmla="*/ 7 h 306"/>
              <a:gd name="T42" fmla="*/ 103 w 202"/>
              <a:gd name="T43" fmla="*/ 7 h 306"/>
              <a:gd name="T44" fmla="*/ 111 w 202"/>
              <a:gd name="T45" fmla="*/ 10 h 306"/>
              <a:gd name="T46" fmla="*/ 115 w 202"/>
              <a:gd name="T47" fmla="*/ 12 h 306"/>
              <a:gd name="T48" fmla="*/ 121 w 202"/>
              <a:gd name="T49" fmla="*/ 11 h 306"/>
              <a:gd name="T50" fmla="*/ 125 w 202"/>
              <a:gd name="T51" fmla="*/ 16 h 306"/>
              <a:gd name="T52" fmla="*/ 131 w 202"/>
              <a:gd name="T53" fmla="*/ 17 h 306"/>
              <a:gd name="T54" fmla="*/ 135 w 202"/>
              <a:gd name="T55" fmla="*/ 19 h 306"/>
              <a:gd name="T56" fmla="*/ 140 w 202"/>
              <a:gd name="T57" fmla="*/ 21 h 306"/>
              <a:gd name="T58" fmla="*/ 142 w 202"/>
              <a:gd name="T59" fmla="*/ 24 h 306"/>
              <a:gd name="T60" fmla="*/ 146 w 202"/>
              <a:gd name="T61" fmla="*/ 27 h 306"/>
              <a:gd name="T62" fmla="*/ 151 w 202"/>
              <a:gd name="T63" fmla="*/ 31 h 306"/>
              <a:gd name="T64" fmla="*/ 153 w 202"/>
              <a:gd name="T65" fmla="*/ 35 h 306"/>
              <a:gd name="T66" fmla="*/ 156 w 202"/>
              <a:gd name="T67" fmla="*/ 36 h 306"/>
              <a:gd name="T68" fmla="*/ 160 w 202"/>
              <a:gd name="T69" fmla="*/ 41 h 306"/>
              <a:gd name="T70" fmla="*/ 163 w 202"/>
              <a:gd name="T71" fmla="*/ 44 h 306"/>
              <a:gd name="T72" fmla="*/ 168 w 202"/>
              <a:gd name="T73" fmla="*/ 46 h 306"/>
              <a:gd name="T74" fmla="*/ 172 w 202"/>
              <a:gd name="T75" fmla="*/ 50 h 306"/>
              <a:gd name="T76" fmla="*/ 176 w 202"/>
              <a:gd name="T77" fmla="*/ 53 h 306"/>
              <a:gd name="T78" fmla="*/ 178 w 202"/>
              <a:gd name="T79" fmla="*/ 55 h 306"/>
              <a:gd name="T80" fmla="*/ 182 w 202"/>
              <a:gd name="T81" fmla="*/ 59 h 306"/>
              <a:gd name="T82" fmla="*/ 185 w 202"/>
              <a:gd name="T83" fmla="*/ 62 h 306"/>
              <a:gd name="T84" fmla="*/ 186 w 202"/>
              <a:gd name="T85" fmla="*/ 67 h 306"/>
              <a:gd name="T86" fmla="*/ 189 w 202"/>
              <a:gd name="T87" fmla="*/ 73 h 306"/>
              <a:gd name="T88" fmla="*/ 192 w 202"/>
              <a:gd name="T89" fmla="*/ 76 h 306"/>
              <a:gd name="T90" fmla="*/ 196 w 202"/>
              <a:gd name="T91" fmla="*/ 80 h 306"/>
              <a:gd name="T92" fmla="*/ 198 w 202"/>
              <a:gd name="T93" fmla="*/ 84 h 306"/>
              <a:gd name="T94" fmla="*/ 200 w 202"/>
              <a:gd name="T95" fmla="*/ 90 h 306"/>
              <a:gd name="T96" fmla="*/ 201 w 202"/>
              <a:gd name="T97" fmla="*/ 99 h 306"/>
              <a:gd name="T98" fmla="*/ 16 w 202"/>
              <a:gd name="T99" fmla="*/ 305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6" name="Arc 20"/>
          <p:cNvSpPr>
            <a:spLocks/>
          </p:cNvSpPr>
          <p:nvPr>
            <p:custDataLst>
              <p:tags r:id="rId17"/>
            </p:custDataLst>
          </p:nvPr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09550 w 21745"/>
              <a:gd name="T3" fmla="*/ 236537 h 21600"/>
              <a:gd name="T4" fmla="*/ 1397 w 21745"/>
              <a:gd name="T5" fmla="*/ 23653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7" name="Line 21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8" name="Oval 2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9" name="Line 2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30" name="Rectangle 24"/>
          <p:cNvSpPr>
            <a:spLocks noGrp="1" noChangeArrowheads="1"/>
          </p:cNvSpPr>
          <p:nvPr>
            <p:ph type="title"/>
            <p:custDataLst>
              <p:tags r:id="rId21"/>
            </p:custDataLst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17431" name="Oval 1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32" name="Oval 1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00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1094" y="205711"/>
            <a:ext cx="623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</a:t>
            </a:r>
            <a:r>
              <a:rPr lang="en-US" i="1" dirty="0"/>
              <a:t>made my first picture using camera </a:t>
            </a:r>
            <a:r>
              <a:rPr lang="en-US" i="1" dirty="0" err="1"/>
              <a:t>obscura</a:t>
            </a:r>
            <a:r>
              <a:rPr lang="en-US" i="1" dirty="0"/>
              <a:t> techniques in my darkened living room in 1991</a:t>
            </a:r>
            <a:r>
              <a:rPr lang="en-US" i="1" dirty="0" smtClean="0"/>
              <a:t>.”</a:t>
            </a:r>
          </a:p>
          <a:p>
            <a:r>
              <a:rPr lang="en-US" dirty="0"/>
              <a:t>	</a:t>
            </a:r>
            <a:r>
              <a:rPr lang="en-US" dirty="0" smtClean="0"/>
              <a:t>			-- </a:t>
            </a:r>
            <a:r>
              <a:rPr lang="en-US" dirty="0" err="1" smtClean="0"/>
              <a:t>Abelardo</a:t>
            </a:r>
            <a:r>
              <a:rPr lang="en-US" dirty="0" smtClean="0"/>
              <a:t> </a:t>
            </a:r>
            <a:r>
              <a:rPr lang="en-US" dirty="0" err="1" smtClean="0"/>
              <a:t>Morell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81093" y="1520731"/>
            <a:ext cx="5418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 smtClean="0"/>
          </a:p>
          <a:p>
            <a:r>
              <a:rPr lang="en-US" i="1" dirty="0"/>
              <a:t> </a:t>
            </a:r>
            <a:r>
              <a:rPr lang="en-US" i="1" dirty="0" smtClean="0"/>
              <a:t>                      I </a:t>
            </a:r>
            <a:r>
              <a:rPr lang="en-US" i="1" dirty="0"/>
              <a:t>cover all windows with black plastic in order to achieve total darkness</a:t>
            </a:r>
            <a:r>
              <a:rPr lang="en-US" i="1" dirty="0" smtClean="0"/>
              <a:t>.” </a:t>
            </a:r>
          </a:p>
          <a:p>
            <a:r>
              <a:rPr lang="en-US" i="1" dirty="0"/>
              <a:t>	</a:t>
            </a:r>
            <a:r>
              <a:rPr lang="en-US" i="1" dirty="0" smtClean="0"/>
              <a:t>			</a:t>
            </a:r>
            <a:r>
              <a:rPr lang="en-US" dirty="0"/>
              <a:t>-- </a:t>
            </a:r>
            <a:r>
              <a:rPr lang="en-US" dirty="0" err="1"/>
              <a:t>Abelardo</a:t>
            </a:r>
            <a:r>
              <a:rPr lang="en-US" dirty="0"/>
              <a:t> </a:t>
            </a:r>
            <a:r>
              <a:rPr lang="en-US" dirty="0" err="1" smtClean="0"/>
              <a:t>Morell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84085" y="1523707"/>
            <a:ext cx="5418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“In setting up a room to make this kind of photograph,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367" y="1129041"/>
            <a:ext cx="7166840" cy="56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84 w 865"/>
              <a:gd name="T1" fmla="*/ 0 h 529"/>
              <a:gd name="T2" fmla="*/ 72 w 865"/>
              <a:gd name="T3" fmla="*/ 24 h 529"/>
              <a:gd name="T4" fmla="*/ 72 w 865"/>
              <a:gd name="T5" fmla="*/ 48 h 529"/>
              <a:gd name="T6" fmla="*/ 48 w 865"/>
              <a:gd name="T7" fmla="*/ 72 h 529"/>
              <a:gd name="T8" fmla="*/ 36 w 865"/>
              <a:gd name="T9" fmla="*/ 96 h 529"/>
              <a:gd name="T10" fmla="*/ 36 w 865"/>
              <a:gd name="T11" fmla="*/ 120 h 529"/>
              <a:gd name="T12" fmla="*/ 36 w 865"/>
              <a:gd name="T13" fmla="*/ 144 h 529"/>
              <a:gd name="T14" fmla="*/ 24 w 865"/>
              <a:gd name="T15" fmla="*/ 168 h 529"/>
              <a:gd name="T16" fmla="*/ 12 w 865"/>
              <a:gd name="T17" fmla="*/ 192 h 529"/>
              <a:gd name="T18" fmla="*/ 0 w 865"/>
              <a:gd name="T19" fmla="*/ 216 h 529"/>
              <a:gd name="T20" fmla="*/ 0 w 865"/>
              <a:gd name="T21" fmla="*/ 240 h 529"/>
              <a:gd name="T22" fmla="*/ 0 w 865"/>
              <a:gd name="T23" fmla="*/ 264 h 529"/>
              <a:gd name="T24" fmla="*/ 12 w 865"/>
              <a:gd name="T25" fmla="*/ 288 h 529"/>
              <a:gd name="T26" fmla="*/ 12 w 865"/>
              <a:gd name="T27" fmla="*/ 312 h 529"/>
              <a:gd name="T28" fmla="*/ 24 w 865"/>
              <a:gd name="T29" fmla="*/ 336 h 529"/>
              <a:gd name="T30" fmla="*/ 24 w 865"/>
              <a:gd name="T31" fmla="*/ 360 h 529"/>
              <a:gd name="T32" fmla="*/ 36 w 865"/>
              <a:gd name="T33" fmla="*/ 384 h 529"/>
              <a:gd name="T34" fmla="*/ 36 w 865"/>
              <a:gd name="T35" fmla="*/ 408 h 529"/>
              <a:gd name="T36" fmla="*/ 48 w 865"/>
              <a:gd name="T37" fmla="*/ 432 h 529"/>
              <a:gd name="T38" fmla="*/ 60 w 865"/>
              <a:gd name="T39" fmla="*/ 456 h 529"/>
              <a:gd name="T40" fmla="*/ 852 w 865"/>
              <a:gd name="T41" fmla="*/ 528 h 529"/>
              <a:gd name="T42" fmla="*/ 804 w 865"/>
              <a:gd name="T43" fmla="*/ 480 h 529"/>
              <a:gd name="T44" fmla="*/ 792 w 865"/>
              <a:gd name="T45" fmla="*/ 456 h 529"/>
              <a:gd name="T46" fmla="*/ 780 w 865"/>
              <a:gd name="T47" fmla="*/ 420 h 529"/>
              <a:gd name="T48" fmla="*/ 768 w 865"/>
              <a:gd name="T49" fmla="*/ 396 h 529"/>
              <a:gd name="T50" fmla="*/ 756 w 865"/>
              <a:gd name="T51" fmla="*/ 372 h 529"/>
              <a:gd name="T52" fmla="*/ 744 w 865"/>
              <a:gd name="T53" fmla="*/ 348 h 529"/>
              <a:gd name="T54" fmla="*/ 744 w 865"/>
              <a:gd name="T55" fmla="*/ 324 h 529"/>
              <a:gd name="T56" fmla="*/ 744 w 865"/>
              <a:gd name="T57" fmla="*/ 288 h 529"/>
              <a:gd name="T58" fmla="*/ 744 w 865"/>
              <a:gd name="T59" fmla="*/ 264 h 529"/>
              <a:gd name="T60" fmla="*/ 744 w 865"/>
              <a:gd name="T61" fmla="*/ 240 h 529"/>
              <a:gd name="T62" fmla="*/ 768 w 865"/>
              <a:gd name="T63" fmla="*/ 216 h 529"/>
              <a:gd name="T64" fmla="*/ 768 w 865"/>
              <a:gd name="T65" fmla="*/ 192 h 529"/>
              <a:gd name="T66" fmla="*/ 780 w 865"/>
              <a:gd name="T67" fmla="*/ 168 h 529"/>
              <a:gd name="T68" fmla="*/ 804 w 865"/>
              <a:gd name="T69" fmla="*/ 156 h 529"/>
              <a:gd name="T70" fmla="*/ 804 w 865"/>
              <a:gd name="T71" fmla="*/ 132 h 529"/>
              <a:gd name="T72" fmla="*/ 828 w 865"/>
              <a:gd name="T73" fmla="*/ 108 h 529"/>
              <a:gd name="T74" fmla="*/ 852 w 865"/>
              <a:gd name="T75" fmla="*/ 96 h 529"/>
              <a:gd name="T76" fmla="*/ 864 w 865"/>
              <a:gd name="T77" fmla="*/ 72 h 529"/>
              <a:gd name="T78" fmla="*/ 84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7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336 w 1201"/>
              <a:gd name="T1" fmla="*/ 576 h 1009"/>
              <a:gd name="T2" fmla="*/ 1200 w 1201"/>
              <a:gd name="T3" fmla="*/ 1008 h 1009"/>
              <a:gd name="T4" fmla="*/ 864 w 1201"/>
              <a:gd name="T5" fmla="*/ 432 h 1009"/>
              <a:gd name="T6" fmla="*/ 0 w 1201"/>
              <a:gd name="T7" fmla="*/ 0 h 1009"/>
              <a:gd name="T8" fmla="*/ 336 w 1201"/>
              <a:gd name="T9" fmla="*/ 576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0" name="Freeform 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828 h 1261"/>
              <a:gd name="T2" fmla="*/ 864 w 865"/>
              <a:gd name="T3" fmla="*/ 1260 h 1261"/>
              <a:gd name="T4" fmla="*/ 864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1" name="Freeform 9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02 h 961"/>
              <a:gd name="T2" fmla="*/ 0 w 1105"/>
              <a:gd name="T3" fmla="*/ 960 h 961"/>
              <a:gd name="T4" fmla="*/ 1104 w 1105"/>
              <a:gd name="T5" fmla="*/ 758 h 961"/>
              <a:gd name="T6" fmla="*/ 1104 w 1105"/>
              <a:gd name="T7" fmla="*/ 0 h 961"/>
              <a:gd name="T8" fmla="*/ 0 w 1105"/>
              <a:gd name="T9" fmla="*/ 202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3" name="Freeform 11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6740525" y="3937000"/>
            <a:ext cx="1220788" cy="2001838"/>
          </a:xfrm>
          <a:custGeom>
            <a:avLst/>
            <a:gdLst>
              <a:gd name="T0" fmla="*/ 0 w 865"/>
              <a:gd name="T1" fmla="*/ 828 h 1261"/>
              <a:gd name="T2" fmla="*/ 864 w 865"/>
              <a:gd name="T3" fmla="*/ 1260 h 1261"/>
              <a:gd name="T4" fmla="*/ 864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6" name="Oval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7" name="Oval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8" name="Freeform 18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243 h 244"/>
              <a:gd name="T2" fmla="*/ 148 w 279"/>
              <a:gd name="T3" fmla="*/ 1 h 244"/>
              <a:gd name="T4" fmla="*/ 160 w 279"/>
              <a:gd name="T5" fmla="*/ 0 h 244"/>
              <a:gd name="T6" fmla="*/ 167 w 279"/>
              <a:gd name="T7" fmla="*/ 3 h 244"/>
              <a:gd name="T8" fmla="*/ 168 w 279"/>
              <a:gd name="T9" fmla="*/ 6 h 244"/>
              <a:gd name="T10" fmla="*/ 173 w 279"/>
              <a:gd name="T11" fmla="*/ 5 h 244"/>
              <a:gd name="T12" fmla="*/ 177 w 279"/>
              <a:gd name="T13" fmla="*/ 9 h 244"/>
              <a:gd name="T14" fmla="*/ 182 w 279"/>
              <a:gd name="T15" fmla="*/ 7 h 244"/>
              <a:gd name="T16" fmla="*/ 184 w 279"/>
              <a:gd name="T17" fmla="*/ 12 h 244"/>
              <a:gd name="T18" fmla="*/ 190 w 279"/>
              <a:gd name="T19" fmla="*/ 13 h 244"/>
              <a:gd name="T20" fmla="*/ 196 w 279"/>
              <a:gd name="T21" fmla="*/ 14 h 244"/>
              <a:gd name="T22" fmla="*/ 201 w 279"/>
              <a:gd name="T23" fmla="*/ 15 h 244"/>
              <a:gd name="T24" fmla="*/ 205 w 279"/>
              <a:gd name="T25" fmla="*/ 19 h 244"/>
              <a:gd name="T26" fmla="*/ 210 w 279"/>
              <a:gd name="T27" fmla="*/ 20 h 244"/>
              <a:gd name="T28" fmla="*/ 215 w 279"/>
              <a:gd name="T29" fmla="*/ 23 h 244"/>
              <a:gd name="T30" fmla="*/ 222 w 279"/>
              <a:gd name="T31" fmla="*/ 25 h 244"/>
              <a:gd name="T32" fmla="*/ 226 w 279"/>
              <a:gd name="T33" fmla="*/ 29 h 244"/>
              <a:gd name="T34" fmla="*/ 229 w 279"/>
              <a:gd name="T35" fmla="*/ 32 h 244"/>
              <a:gd name="T36" fmla="*/ 231 w 279"/>
              <a:gd name="T37" fmla="*/ 36 h 244"/>
              <a:gd name="T38" fmla="*/ 235 w 279"/>
              <a:gd name="T39" fmla="*/ 39 h 244"/>
              <a:gd name="T40" fmla="*/ 238 w 279"/>
              <a:gd name="T41" fmla="*/ 45 h 244"/>
              <a:gd name="T42" fmla="*/ 242 w 279"/>
              <a:gd name="T43" fmla="*/ 46 h 244"/>
              <a:gd name="T44" fmla="*/ 248 w 279"/>
              <a:gd name="T45" fmla="*/ 55 h 244"/>
              <a:gd name="T46" fmla="*/ 249 w 279"/>
              <a:gd name="T47" fmla="*/ 58 h 244"/>
              <a:gd name="T48" fmla="*/ 255 w 279"/>
              <a:gd name="T49" fmla="*/ 63 h 244"/>
              <a:gd name="T50" fmla="*/ 256 w 279"/>
              <a:gd name="T51" fmla="*/ 67 h 244"/>
              <a:gd name="T52" fmla="*/ 261 w 279"/>
              <a:gd name="T53" fmla="*/ 71 h 244"/>
              <a:gd name="T54" fmla="*/ 261 w 279"/>
              <a:gd name="T55" fmla="*/ 75 h 244"/>
              <a:gd name="T56" fmla="*/ 264 w 279"/>
              <a:gd name="T57" fmla="*/ 81 h 244"/>
              <a:gd name="T58" fmla="*/ 264 w 279"/>
              <a:gd name="T59" fmla="*/ 86 h 244"/>
              <a:gd name="T60" fmla="*/ 266 w 279"/>
              <a:gd name="T61" fmla="*/ 90 h 244"/>
              <a:gd name="T62" fmla="*/ 266 w 279"/>
              <a:gd name="T63" fmla="*/ 95 h 244"/>
              <a:gd name="T64" fmla="*/ 268 w 279"/>
              <a:gd name="T65" fmla="*/ 99 h 244"/>
              <a:gd name="T66" fmla="*/ 267 w 279"/>
              <a:gd name="T67" fmla="*/ 103 h 244"/>
              <a:gd name="T68" fmla="*/ 268 w 279"/>
              <a:gd name="T69" fmla="*/ 109 h 244"/>
              <a:gd name="T70" fmla="*/ 269 w 279"/>
              <a:gd name="T71" fmla="*/ 113 h 244"/>
              <a:gd name="T72" fmla="*/ 273 w 279"/>
              <a:gd name="T73" fmla="*/ 119 h 244"/>
              <a:gd name="T74" fmla="*/ 274 w 279"/>
              <a:gd name="T75" fmla="*/ 124 h 244"/>
              <a:gd name="T76" fmla="*/ 275 w 279"/>
              <a:gd name="T77" fmla="*/ 128 h 244"/>
              <a:gd name="T78" fmla="*/ 276 w 279"/>
              <a:gd name="T79" fmla="*/ 134 h 244"/>
              <a:gd name="T80" fmla="*/ 277 w 279"/>
              <a:gd name="T81" fmla="*/ 138 h 244"/>
              <a:gd name="T82" fmla="*/ 277 w 279"/>
              <a:gd name="T83" fmla="*/ 143 h 244"/>
              <a:gd name="T84" fmla="*/ 277 w 279"/>
              <a:gd name="T85" fmla="*/ 147 h 244"/>
              <a:gd name="T86" fmla="*/ 274 w 279"/>
              <a:gd name="T87" fmla="*/ 153 h 244"/>
              <a:gd name="T88" fmla="*/ 276 w 279"/>
              <a:gd name="T89" fmla="*/ 156 h 244"/>
              <a:gd name="T90" fmla="*/ 277 w 279"/>
              <a:gd name="T91" fmla="*/ 162 h 244"/>
              <a:gd name="T92" fmla="*/ 278 w 279"/>
              <a:gd name="T93" fmla="*/ 167 h 244"/>
              <a:gd name="T94" fmla="*/ 275 w 279"/>
              <a:gd name="T95" fmla="*/ 172 h 244"/>
              <a:gd name="T96" fmla="*/ 271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9" name="Arc 19"/>
          <p:cNvSpPr>
            <a:spLocks/>
          </p:cNvSpPr>
          <p:nvPr>
            <p:custDataLst>
              <p:tags r:id="rId16"/>
            </p:custDataLst>
          </p:nvPr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1138 w 21745"/>
              <a:gd name="T3" fmla="*/ 236537 h 21600"/>
              <a:gd name="T4" fmla="*/ 1408 w 21745"/>
              <a:gd name="T5" fmla="*/ 23653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0" name="Line 20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1" name="Oval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2" name="Line 2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3" name="Freeform 2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243 h 244"/>
              <a:gd name="T2" fmla="*/ 148 w 279"/>
              <a:gd name="T3" fmla="*/ 1 h 244"/>
              <a:gd name="T4" fmla="*/ 160 w 279"/>
              <a:gd name="T5" fmla="*/ 0 h 244"/>
              <a:gd name="T6" fmla="*/ 167 w 279"/>
              <a:gd name="T7" fmla="*/ 3 h 244"/>
              <a:gd name="T8" fmla="*/ 168 w 279"/>
              <a:gd name="T9" fmla="*/ 6 h 244"/>
              <a:gd name="T10" fmla="*/ 173 w 279"/>
              <a:gd name="T11" fmla="*/ 5 h 244"/>
              <a:gd name="T12" fmla="*/ 177 w 279"/>
              <a:gd name="T13" fmla="*/ 9 h 244"/>
              <a:gd name="T14" fmla="*/ 182 w 279"/>
              <a:gd name="T15" fmla="*/ 7 h 244"/>
              <a:gd name="T16" fmla="*/ 184 w 279"/>
              <a:gd name="T17" fmla="*/ 12 h 244"/>
              <a:gd name="T18" fmla="*/ 190 w 279"/>
              <a:gd name="T19" fmla="*/ 13 h 244"/>
              <a:gd name="T20" fmla="*/ 196 w 279"/>
              <a:gd name="T21" fmla="*/ 14 h 244"/>
              <a:gd name="T22" fmla="*/ 201 w 279"/>
              <a:gd name="T23" fmla="*/ 15 h 244"/>
              <a:gd name="T24" fmla="*/ 205 w 279"/>
              <a:gd name="T25" fmla="*/ 19 h 244"/>
              <a:gd name="T26" fmla="*/ 210 w 279"/>
              <a:gd name="T27" fmla="*/ 20 h 244"/>
              <a:gd name="T28" fmla="*/ 215 w 279"/>
              <a:gd name="T29" fmla="*/ 23 h 244"/>
              <a:gd name="T30" fmla="*/ 222 w 279"/>
              <a:gd name="T31" fmla="*/ 25 h 244"/>
              <a:gd name="T32" fmla="*/ 226 w 279"/>
              <a:gd name="T33" fmla="*/ 29 h 244"/>
              <a:gd name="T34" fmla="*/ 229 w 279"/>
              <a:gd name="T35" fmla="*/ 32 h 244"/>
              <a:gd name="T36" fmla="*/ 231 w 279"/>
              <a:gd name="T37" fmla="*/ 36 h 244"/>
              <a:gd name="T38" fmla="*/ 235 w 279"/>
              <a:gd name="T39" fmla="*/ 39 h 244"/>
              <a:gd name="T40" fmla="*/ 238 w 279"/>
              <a:gd name="T41" fmla="*/ 45 h 244"/>
              <a:gd name="T42" fmla="*/ 242 w 279"/>
              <a:gd name="T43" fmla="*/ 46 h 244"/>
              <a:gd name="T44" fmla="*/ 248 w 279"/>
              <a:gd name="T45" fmla="*/ 55 h 244"/>
              <a:gd name="T46" fmla="*/ 249 w 279"/>
              <a:gd name="T47" fmla="*/ 58 h 244"/>
              <a:gd name="T48" fmla="*/ 255 w 279"/>
              <a:gd name="T49" fmla="*/ 63 h 244"/>
              <a:gd name="T50" fmla="*/ 256 w 279"/>
              <a:gd name="T51" fmla="*/ 67 h 244"/>
              <a:gd name="T52" fmla="*/ 261 w 279"/>
              <a:gd name="T53" fmla="*/ 71 h 244"/>
              <a:gd name="T54" fmla="*/ 261 w 279"/>
              <a:gd name="T55" fmla="*/ 75 h 244"/>
              <a:gd name="T56" fmla="*/ 264 w 279"/>
              <a:gd name="T57" fmla="*/ 81 h 244"/>
              <a:gd name="T58" fmla="*/ 264 w 279"/>
              <a:gd name="T59" fmla="*/ 86 h 244"/>
              <a:gd name="T60" fmla="*/ 266 w 279"/>
              <a:gd name="T61" fmla="*/ 90 h 244"/>
              <a:gd name="T62" fmla="*/ 266 w 279"/>
              <a:gd name="T63" fmla="*/ 95 h 244"/>
              <a:gd name="T64" fmla="*/ 268 w 279"/>
              <a:gd name="T65" fmla="*/ 99 h 244"/>
              <a:gd name="T66" fmla="*/ 267 w 279"/>
              <a:gd name="T67" fmla="*/ 103 h 244"/>
              <a:gd name="T68" fmla="*/ 268 w 279"/>
              <a:gd name="T69" fmla="*/ 109 h 244"/>
              <a:gd name="T70" fmla="*/ 269 w 279"/>
              <a:gd name="T71" fmla="*/ 113 h 244"/>
              <a:gd name="T72" fmla="*/ 273 w 279"/>
              <a:gd name="T73" fmla="*/ 119 h 244"/>
              <a:gd name="T74" fmla="*/ 274 w 279"/>
              <a:gd name="T75" fmla="*/ 124 h 244"/>
              <a:gd name="T76" fmla="*/ 275 w 279"/>
              <a:gd name="T77" fmla="*/ 128 h 244"/>
              <a:gd name="T78" fmla="*/ 276 w 279"/>
              <a:gd name="T79" fmla="*/ 134 h 244"/>
              <a:gd name="T80" fmla="*/ 277 w 279"/>
              <a:gd name="T81" fmla="*/ 138 h 244"/>
              <a:gd name="T82" fmla="*/ 277 w 279"/>
              <a:gd name="T83" fmla="*/ 143 h 244"/>
              <a:gd name="T84" fmla="*/ 277 w 279"/>
              <a:gd name="T85" fmla="*/ 147 h 244"/>
              <a:gd name="T86" fmla="*/ 274 w 279"/>
              <a:gd name="T87" fmla="*/ 153 h 244"/>
              <a:gd name="T88" fmla="*/ 276 w 279"/>
              <a:gd name="T89" fmla="*/ 156 h 244"/>
              <a:gd name="T90" fmla="*/ 277 w 279"/>
              <a:gd name="T91" fmla="*/ 162 h 244"/>
              <a:gd name="T92" fmla="*/ 278 w 279"/>
              <a:gd name="T93" fmla="*/ 167 h 244"/>
              <a:gd name="T94" fmla="*/ 275 w 279"/>
              <a:gd name="T95" fmla="*/ 172 h 244"/>
              <a:gd name="T96" fmla="*/ 271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4" name="Arc 24"/>
          <p:cNvSpPr>
            <a:spLocks/>
          </p:cNvSpPr>
          <p:nvPr>
            <p:custDataLst>
              <p:tags r:id="rId21"/>
            </p:custDataLst>
          </p:nvPr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1138 w 21745"/>
              <a:gd name="T3" fmla="*/ 236537 h 21600"/>
              <a:gd name="T4" fmla="*/ 1408 w 21745"/>
              <a:gd name="T5" fmla="*/ 23653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5" name="Line 2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6" name="Oval 2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7" name="Line 27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8" name="Rectangle 28"/>
          <p:cNvSpPr>
            <a:spLocks noGrp="1" noChangeArrowheads="1"/>
          </p:cNvSpPr>
          <p:nvPr>
            <p:ph type="title"/>
            <p:custDataLst>
              <p:tags r:id="rId25"/>
            </p:custDataLst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76200" y="4754563"/>
            <a:ext cx="5943600" cy="200660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1800" smtClean="0"/>
              <a:t>reproject image planes onto a common</a:t>
            </a:r>
          </a:p>
          <a:p>
            <a:pPr>
              <a:lnSpc>
                <a:spcPct val="80000"/>
              </a:lnSpc>
            </a:pPr>
            <a:r>
              <a:rPr lang="en-US" sz="1800" smtClean="0"/>
              <a:t>	plane parallel to the line between optical centers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180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1800" smtClean="0"/>
              <a:t>two homographies (3x3 transform), one for each input image reprojection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400" smtClean="0"/>
              <a:t>C. Loop and Z. Zhang. </a:t>
            </a:r>
            <a:r>
              <a:rPr lang="en-US" sz="1400" smtClean="0">
                <a:hlinkClick r:id="rId36"/>
              </a:rPr>
              <a:t>Computing Rectifying Homographies for Stereo Vision</a:t>
            </a:r>
            <a:r>
              <a:rPr lang="en-US" sz="1400" smtClean="0"/>
              <a:t>. IEEE Conf. Computer Vision and Pattern Recognition, 1999</a:t>
            </a:r>
            <a:r>
              <a:rPr lang="en-US" sz="1600" smtClean="0"/>
              <a:t>.</a:t>
            </a:r>
          </a:p>
        </p:txBody>
      </p:sp>
      <p:sp>
        <p:nvSpPr>
          <p:cNvPr id="18460" name="Line 3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852988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61" name="Line 3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4845050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6798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3624263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6799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56400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6806" name="Line 38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4852988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65" name="Oval 14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16750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66" name="Oval 15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091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 matching algorithms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r>
              <a:rPr lang="en-US" smtClean="0"/>
              <a:t>Match Pixels in Conjugate Epipolar Lines</a:t>
            </a:r>
          </a:p>
          <a:p>
            <a:pPr lvl="1"/>
            <a:r>
              <a:rPr lang="en-US" smtClean="0"/>
              <a:t>Assume brightness constancy</a:t>
            </a:r>
          </a:p>
          <a:p>
            <a:pPr lvl="1"/>
            <a:r>
              <a:rPr lang="en-US" smtClean="0"/>
              <a:t>This is a tough problem</a:t>
            </a:r>
          </a:p>
          <a:p>
            <a:pPr lvl="1"/>
            <a:r>
              <a:rPr lang="en-US" smtClean="0"/>
              <a:t>Numerous approaches</a:t>
            </a:r>
          </a:p>
          <a:p>
            <a:pPr lvl="2"/>
            <a:r>
              <a:rPr lang="en-US" smtClean="0"/>
              <a:t>A good survey and evaluation:  </a:t>
            </a:r>
            <a:r>
              <a:rPr lang="en-US" sz="1400" smtClean="0">
                <a:hlinkClick r:id="rId5"/>
              </a:rPr>
              <a:t>http://www.middlebury.edu/stereo/</a:t>
            </a:r>
            <a:r>
              <a:rPr lang="en-US" sz="14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9551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Your basic stereo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85800" y="3124200"/>
            <a:ext cx="7772400" cy="1524000"/>
            <a:chOff x="432" y="1968"/>
            <a:chExt cx="4896" cy="960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For each epipolar line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34063" y="3090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85800" y="3081338"/>
            <a:ext cx="7772400" cy="1947862"/>
            <a:chOff x="432" y="1941"/>
            <a:chExt cx="4896" cy="1227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4953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85800" y="2971800"/>
            <a:ext cx="8458200" cy="32004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Improvement:  match </a:t>
              </a:r>
              <a:r>
                <a:rPr lang="en-US" sz="2000" b="1" i="1" smtClean="0">
                  <a:solidFill>
                    <a:srgbClr val="000000"/>
                  </a:solidFill>
                </a:rPr>
                <a:t>windows</a:t>
              </a:r>
            </a:p>
            <a:p>
              <a:pPr marL="800100" lvl="1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This should look familar...</a:t>
              </a:r>
            </a:p>
            <a:p>
              <a:pPr marL="800100" lvl="1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108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Window size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3400" y="4419600"/>
            <a:ext cx="2590800" cy="21336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800" smtClean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smtClean="0"/>
              <a:t> </a:t>
            </a:r>
          </a:p>
          <a:p>
            <a:pPr lvl="2"/>
            <a:r>
              <a:rPr lang="en-US" sz="1600" smtClean="0"/>
              <a:t> </a:t>
            </a:r>
          </a:p>
          <a:p>
            <a:pPr lvl="1"/>
            <a:r>
              <a:rPr lang="en-US" sz="1800" smtClean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smtClean="0"/>
              <a:t> </a:t>
            </a:r>
          </a:p>
          <a:p>
            <a:pPr lvl="2"/>
            <a:r>
              <a:rPr lang="en-US" sz="1600" smtClean="0"/>
              <a:t> </a:t>
            </a:r>
          </a:p>
        </p:txBody>
      </p:sp>
      <p:pic>
        <p:nvPicPr>
          <p:cNvPr id="60420" name="Picture 4" descr="sri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352800" y="1012825"/>
            <a:ext cx="5562600" cy="2949575"/>
            <a:chOff x="2112" y="638"/>
            <a:chExt cx="3504" cy="1858"/>
          </a:xfrm>
        </p:grpSpPr>
        <p:pic>
          <p:nvPicPr>
            <p:cNvPr id="60422" name="Picture 6" descr="SSDWindowSiz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</p:spPr>
        </p:pic>
        <p:sp>
          <p:nvSpPr>
            <p:cNvPr id="60423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sp>
        <p:nvSpPr>
          <p:cNvPr id="6042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33800" y="4191000"/>
            <a:ext cx="5029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Better results with </a:t>
            </a:r>
            <a:r>
              <a:rPr lang="en-US" sz="2400" i="1" smtClean="0">
                <a:solidFill>
                  <a:srgbClr val="000000"/>
                </a:solidFill>
              </a:rPr>
              <a:t>adaptive window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T. Kanade and M. Okutomi,</a:t>
            </a:r>
            <a:r>
              <a:rPr lang="en-US" sz="1400" i="1" smtClean="0">
                <a:solidFill>
                  <a:srgbClr val="000000"/>
                </a:solidFill>
              </a:rPr>
              <a:t> </a:t>
            </a:r>
            <a:r>
              <a:rPr lang="en-US" sz="1400" i="1" smtClean="0">
                <a:solidFill>
                  <a:srgbClr val="000000"/>
                </a:solidFill>
                <a:hlinkClick r:id="rId15"/>
              </a:rPr>
              <a:t>A Stereo Matching Algorithm with an Adaptive Window: Theory and Experiment</a:t>
            </a:r>
            <a:r>
              <a:rPr lang="en-US" sz="1400" smtClean="0">
                <a:solidFill>
                  <a:srgbClr val="000000"/>
                </a:solidFill>
              </a:rPr>
              <a:t>,, Proc. International Conference on Robotics and Automation, 1991.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D. Scharstein and R. Szeliski. </a:t>
            </a:r>
            <a:r>
              <a:rPr lang="en-US" sz="1400" smtClean="0">
                <a:solidFill>
                  <a:srgbClr val="000000"/>
                </a:solidFill>
                <a:hlinkClick r:id="rId16"/>
              </a:rPr>
              <a:t>Stereo matching with nonlinear diffusion</a:t>
            </a:r>
            <a:r>
              <a:rPr lang="en-US" sz="1400" smtClean="0">
                <a:solidFill>
                  <a:srgbClr val="000000"/>
                </a:solidFill>
              </a:rPr>
              <a:t>. International Journal of Computer Vision, 28(2):155-174, July 1998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 smtClean="0">
              <a:solidFill>
                <a:srgbClr val="000000"/>
              </a:solidFill>
            </a:endParaRPr>
          </a:p>
        </p:txBody>
      </p:sp>
      <p:pic>
        <p:nvPicPr>
          <p:cNvPr id="60426" name="Picture 10" descr="sri2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40386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Effect of window size</a:t>
            </a:r>
          </a:p>
        </p:txBody>
      </p:sp>
    </p:spTree>
    <p:extLst>
      <p:ext uri="{BB962C8B-B14F-4D97-AF65-F5344CB8AC3E}">
        <p14:creationId xmlns:p14="http://schemas.microsoft.com/office/powerpoint/2010/main" val="6148221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 results</a:t>
            </a:r>
          </a:p>
        </p:txBody>
      </p:sp>
      <p:pic>
        <p:nvPicPr>
          <p:cNvPr id="22531" name="Picture 3" descr="tru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3163" y="2397125"/>
            <a:ext cx="3644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0" y="5500688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5500688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Scene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990600"/>
            <a:ext cx="8686800" cy="11430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mtClean="0"/>
              <a:t>Data from University of Tsukuba</a:t>
            </a:r>
          </a:p>
          <a:p>
            <a:pPr lvl="1"/>
            <a:r>
              <a:rPr lang="en-US" smtClean="0"/>
              <a:t>Similar results on other images without ground truth</a:t>
            </a:r>
          </a:p>
        </p:txBody>
      </p:sp>
      <p:pic>
        <p:nvPicPr>
          <p:cNvPr id="22535" name="Picture 7" descr="scen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3863" y="2209800"/>
            <a:ext cx="40211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90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Results with window search</a:t>
            </a: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2" name="Image" r:id="rId9" imgW="4422167" imgH="3202259" progId="Photoshop.Image.4">
                  <p:embed/>
                </p:oleObj>
              </mc:Choice>
              <mc:Fallback>
                <p:oleObj name="Image" r:id="rId9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4688" y="5334000"/>
            <a:ext cx="3236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Window-based matching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(best window size)</a:t>
            </a:r>
          </a:p>
        </p:txBody>
      </p:sp>
      <p:graphicFrame>
        <p:nvGraphicFramePr>
          <p:cNvPr id="1027" name="Object 102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730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3" name="Image" r:id="rId11" imgW="4422167" imgH="3202259" progId="Photoshop.Image.4">
                  <p:embed/>
                </p:oleObj>
              </mc:Choice>
              <mc:Fallback>
                <p:oleObj name="Image" r:id="rId11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30826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Better methods exist...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53" name="Image" r:id="rId10" imgW="4422167" imgH="3202259" progId="Photoshop.Image.4">
                  <p:embed/>
                </p:oleObj>
              </mc:Choice>
              <mc:Fallback>
                <p:oleObj name="Image" r:id="rId10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334963" y="5334000"/>
            <a:ext cx="5745163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Better Method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</a:rPr>
              <a:t>Boykov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</a:rPr>
              <a:t> et al.,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  <a:hlinkClick r:id="rId12"/>
              </a:rPr>
              <a:t>Fast Approximate Energy Minimization via Graph Cuts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</a:rPr>
              <a:t>, 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</a:rPr>
              <a:t>International Conference on Computer Vision, September 1999.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381000" y="1676400"/>
            <a:ext cx="4114800" cy="3194050"/>
          </a:xfrm>
          <a:noFill/>
        </p:spPr>
      </p:pic>
      <p:sp>
        <p:nvSpPr>
          <p:cNvPr id="2055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663" y="633730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4"/>
              </a:rPr>
              <a:t>http://www.middlebury.edu/stereo/</a:t>
            </a:r>
            <a:r>
              <a:rPr lang="en-US" sz="20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46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 as energy minimization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038600"/>
            <a:ext cx="7772400" cy="2133600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 smtClean="0"/>
              <a:t>Match quality</a:t>
            </a:r>
          </a:p>
          <a:p>
            <a:pPr marL="1314450" lvl="2" indent="-457200"/>
            <a:r>
              <a:rPr lang="en-US" smtClean="0"/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 smtClean="0"/>
              <a:t>Smoothness</a:t>
            </a:r>
          </a:p>
          <a:p>
            <a:pPr marL="1314450" lvl="2" indent="-457200"/>
            <a:r>
              <a:rPr lang="en-US" smtClean="0"/>
              <a:t>If two pixels are adjacent, they should (usually) move about the same amount </a:t>
            </a:r>
          </a:p>
        </p:txBody>
      </p:sp>
      <p:pic>
        <p:nvPicPr>
          <p:cNvPr id="23556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0400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8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0480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59" name="Straight Arrow Connector 7"/>
          <p:cNvCxnSpPr>
            <a:cxnSpLocks noChangeShapeType="1"/>
            <a:endCxn id="23558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124200"/>
            <a:ext cx="2211388" cy="635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560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61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62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2971800"/>
            <a:ext cx="2209800" cy="79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27243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 as energy minimization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5715000"/>
          </a:xfrm>
        </p:spPr>
        <p:txBody>
          <a:bodyPr>
            <a:normAutofit fontScale="70000" lnSpcReduction="20000"/>
          </a:bodyPr>
          <a:lstStyle/>
          <a:p>
            <a:r>
              <a:rPr lang="en-US" smtClean="0"/>
              <a:t>Expressing this mathematically</a:t>
            </a:r>
          </a:p>
          <a:p>
            <a:pPr marL="914400" lvl="1" indent="-457200">
              <a:buFontTx/>
              <a:buAutoNum type="arabicPeriod"/>
            </a:pPr>
            <a:r>
              <a:rPr lang="en-US" smtClean="0"/>
              <a:t>Match quality</a:t>
            </a:r>
          </a:p>
          <a:p>
            <a:pPr marL="1314450" lvl="2" indent="-457200"/>
            <a:r>
              <a:rPr lang="en-US" smtClean="0"/>
              <a:t>Want each pixel to find a good match in the other image</a:t>
            </a:r>
          </a:p>
          <a:p>
            <a:pPr marL="1314450" lvl="2" indent="-457200"/>
            <a:endParaRPr lang="en-US" smtClean="0"/>
          </a:p>
          <a:p>
            <a:pPr marL="1314450" lvl="2" indent="-457200"/>
            <a:endParaRPr lang="en-US" smtClean="0"/>
          </a:p>
          <a:p>
            <a:pPr marL="914400" lvl="1" indent="-457200">
              <a:buFontTx/>
              <a:buAutoNum type="arabicPeriod"/>
            </a:pPr>
            <a:r>
              <a:rPr lang="en-US" smtClean="0"/>
              <a:t>Smoothness</a:t>
            </a:r>
          </a:p>
          <a:p>
            <a:pPr marL="1314450" lvl="2" indent="-457200"/>
            <a:r>
              <a:rPr lang="en-US" smtClean="0"/>
              <a:t>If two pixels are adjacent, they should (usually) move about the same amount </a:t>
            </a:r>
          </a:p>
          <a:p>
            <a:pPr marL="1314450" lvl="2" indent="-457200"/>
            <a:endParaRPr lang="en-US" smtClean="0"/>
          </a:p>
          <a:p>
            <a:endParaRPr lang="en-US" smtClean="0"/>
          </a:p>
          <a:p>
            <a:r>
              <a:rPr lang="en-US" smtClean="0"/>
              <a:t>We want to minimize</a:t>
            </a:r>
          </a:p>
          <a:p>
            <a:pPr marL="914400" lvl="1" indent="-457200"/>
            <a:r>
              <a:rPr lang="en-US" smtClean="0"/>
              <a:t>This is a special type of energy function known as an </a:t>
            </a:r>
            <a:br>
              <a:rPr lang="en-US" smtClean="0"/>
            </a:br>
            <a:r>
              <a:rPr lang="en-US" smtClean="0"/>
              <a:t>MRF  (Markov Random Field)</a:t>
            </a:r>
          </a:p>
          <a:p>
            <a:pPr marL="1314450" lvl="2" indent="-457200"/>
            <a:r>
              <a:rPr lang="en-US" smtClean="0"/>
              <a:t>Effective and fast algorithms have been recently developed:</a:t>
            </a:r>
          </a:p>
          <a:p>
            <a:pPr marL="1771650" lvl="3" indent="-457200"/>
            <a:r>
              <a:rPr lang="en-US" smtClean="0"/>
              <a:t>Graph cuts, belief propagation….</a:t>
            </a:r>
          </a:p>
          <a:p>
            <a:pPr marL="1771650" lvl="3" indent="-457200"/>
            <a:r>
              <a:rPr lang="en-US" smtClean="0"/>
              <a:t>for more details (and code):  </a:t>
            </a:r>
            <a:r>
              <a:rPr lang="en-US" smtClean="0">
                <a:hlinkClick r:id="rId8"/>
              </a:rPr>
              <a:t>http://vision.middlebury.edu/MRF/</a:t>
            </a:r>
            <a:r>
              <a:rPr lang="en-US" smtClean="0"/>
              <a:t> </a:t>
            </a:r>
          </a:p>
          <a:p>
            <a:pPr marL="1771650" lvl="3" indent="-457200"/>
            <a:r>
              <a:rPr lang="en-US" smtClean="0"/>
              <a:t>Great </a:t>
            </a:r>
            <a:r>
              <a:rPr lang="en-US" smtClean="0">
                <a:hlinkClick r:id="rId9"/>
              </a:rPr>
              <a:t>tutorials</a:t>
            </a:r>
            <a:r>
              <a:rPr lang="en-US" smtClean="0"/>
              <a:t> available online (including video of talks)</a:t>
            </a:r>
          </a:p>
        </p:txBody>
      </p:sp>
      <p:pic>
        <p:nvPicPr>
          <p:cNvPr id="24580" name="Picture 2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12950" y="2160588"/>
            <a:ext cx="46450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3733800"/>
            <a:ext cx="4733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48100" y="4572000"/>
            <a:ext cx="4533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489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743200" y="1447800"/>
            <a:ext cx="3657600" cy="3048000"/>
            <a:chOff x="432" y="2208"/>
            <a:chExt cx="2304" cy="1920"/>
          </a:xfrm>
        </p:grpSpPr>
        <p:sp>
          <p:nvSpPr>
            <p:cNvPr id="25605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6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6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432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728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9" name="Oval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24" y="247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68" y="249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1344" y="249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8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3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25614" name="Oval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2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5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45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043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72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8" name="Text Box 1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8" y="321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256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34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2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41" y="3216"/>
              <a:ext cx="2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x’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01" y="3811"/>
              <a:ext cx="772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baseline</a:t>
              </a:r>
            </a:p>
          </p:txBody>
        </p:sp>
        <p:sp>
          <p:nvSpPr>
            <p:cNvPr id="2562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496" y="249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23" name="Text Box 2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532" y="297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C</a:t>
              </a:r>
              <a:endParaRPr lang="en-US" sz="2200" baseline="-25000" smtClean="0">
                <a:solidFill>
                  <a:srgbClr val="000000"/>
                </a:solidFill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24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C’</a:t>
              </a:r>
              <a:endParaRPr lang="en-US" sz="2200" baseline="-25000" smtClean="0">
                <a:solidFill>
                  <a:srgbClr val="000000"/>
                </a:solidFill>
              </a:endParaRPr>
            </a:p>
          </p:txBody>
        </p:sp>
        <p:sp>
          <p:nvSpPr>
            <p:cNvPr id="2562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04" y="2208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X</a:t>
              </a:r>
              <a:endParaRPr lang="en-US" sz="2200" baseline="-25000" smtClean="0">
                <a:solidFill>
                  <a:srgbClr val="000000"/>
                </a:solidFill>
              </a:endParaRPr>
            </a:p>
          </p:txBody>
        </p:sp>
        <p:sp>
          <p:nvSpPr>
            <p:cNvPr id="25627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6" y="386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28" name="Text Box 2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016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f</a:t>
              </a:r>
            </a:p>
          </p:txBody>
        </p:sp>
      </p:grpSp>
      <p:pic>
        <p:nvPicPr>
          <p:cNvPr id="25604" name="Picture 4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828800" y="5257800"/>
            <a:ext cx="5789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0558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1094" y="205711"/>
            <a:ext cx="623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</a:t>
            </a:r>
            <a:r>
              <a:rPr lang="en-US" i="1" dirty="0"/>
              <a:t>made my first picture using camera </a:t>
            </a:r>
            <a:r>
              <a:rPr lang="en-US" i="1" dirty="0" err="1"/>
              <a:t>obscura</a:t>
            </a:r>
            <a:r>
              <a:rPr lang="en-US" i="1" dirty="0"/>
              <a:t> techniques in my darkened living room in 1991</a:t>
            </a:r>
            <a:r>
              <a:rPr lang="en-US" i="1" dirty="0" smtClean="0"/>
              <a:t>.”</a:t>
            </a:r>
          </a:p>
          <a:p>
            <a:r>
              <a:rPr lang="en-US" dirty="0"/>
              <a:t>	</a:t>
            </a:r>
            <a:r>
              <a:rPr lang="en-US" dirty="0" smtClean="0"/>
              <a:t>			-- </a:t>
            </a:r>
            <a:r>
              <a:rPr lang="en-US" dirty="0" err="1" smtClean="0"/>
              <a:t>Abelardo</a:t>
            </a:r>
            <a:r>
              <a:rPr lang="en-US" dirty="0" smtClean="0"/>
              <a:t> </a:t>
            </a:r>
            <a:r>
              <a:rPr lang="en-US" dirty="0" err="1" smtClean="0"/>
              <a:t>Morell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81093" y="1520731"/>
            <a:ext cx="5418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 smtClean="0"/>
          </a:p>
          <a:p>
            <a:r>
              <a:rPr lang="en-US" i="1" dirty="0"/>
              <a:t> </a:t>
            </a:r>
            <a:r>
              <a:rPr lang="en-US" i="1" dirty="0" smtClean="0"/>
              <a:t>                      I </a:t>
            </a:r>
            <a:r>
              <a:rPr lang="en-US" i="1" dirty="0"/>
              <a:t>cover all windows with black plastic in order to achieve total darkness</a:t>
            </a:r>
            <a:r>
              <a:rPr lang="en-US" i="1" dirty="0" smtClean="0"/>
              <a:t>.” </a:t>
            </a:r>
          </a:p>
          <a:p>
            <a:r>
              <a:rPr lang="en-US" i="1" dirty="0"/>
              <a:t>	</a:t>
            </a:r>
            <a:r>
              <a:rPr lang="en-US" i="1" dirty="0" smtClean="0"/>
              <a:t>			</a:t>
            </a:r>
            <a:r>
              <a:rPr lang="en-US" dirty="0"/>
              <a:t>-- </a:t>
            </a:r>
            <a:r>
              <a:rPr lang="en-US" dirty="0" err="1"/>
              <a:t>Abelardo</a:t>
            </a:r>
            <a:r>
              <a:rPr lang="en-US" dirty="0"/>
              <a:t> </a:t>
            </a:r>
            <a:r>
              <a:rPr lang="en-US" dirty="0" err="1" smtClean="0"/>
              <a:t>Morell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84085" y="1523707"/>
            <a:ext cx="5418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“In setting up a room to make this kind of photograph,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64" y="1129041"/>
            <a:ext cx="7220585" cy="563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2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2" y="0"/>
            <a:ext cx="88842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249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9718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Camera calibration errors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Poor image resolution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Occlusions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Violations of brightness constancy (specular reflections)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Large motions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Low-contrast image regions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Stereo reconstruction pipeline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Steps</a:t>
            </a:r>
          </a:p>
          <a:p>
            <a:pPr lvl="1"/>
            <a:r>
              <a:rPr lang="en-US" smtClean="0"/>
              <a:t>Calibrate cameras</a:t>
            </a:r>
          </a:p>
          <a:p>
            <a:pPr lvl="1"/>
            <a:r>
              <a:rPr lang="en-US" smtClean="0"/>
              <a:t>Rectify images</a:t>
            </a:r>
          </a:p>
          <a:p>
            <a:pPr lvl="1"/>
            <a:r>
              <a:rPr lang="en-US" smtClean="0"/>
              <a:t>Compute disparity</a:t>
            </a:r>
          </a:p>
          <a:p>
            <a:pPr lvl="1"/>
            <a:r>
              <a:rPr lang="en-US" smtClean="0"/>
              <a:t>Estimate depth</a:t>
            </a:r>
          </a:p>
        </p:txBody>
      </p:sp>
      <p:sp>
        <p:nvSpPr>
          <p:cNvPr id="2867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29718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What will cause errors?</a:t>
            </a:r>
          </a:p>
        </p:txBody>
      </p:sp>
    </p:spTree>
    <p:extLst>
      <p:ext uri="{BB962C8B-B14F-4D97-AF65-F5344CB8AC3E}">
        <p14:creationId xmlns:p14="http://schemas.microsoft.com/office/powerpoint/2010/main" val="388953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Active stereo with structured light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77" name="Photo Editor Photo" r:id="rId29" imgW="9142857" imgH="1714739" progId="MSPhotoEd.3">
                  <p:embed/>
                </p:oleObj>
              </mc:Choice>
              <mc:Fallback>
                <p:oleObj name="Photo Editor Photo" r:id="rId29" imgW="9142857" imgH="171473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7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5638800"/>
            <a:ext cx="7772400" cy="990600"/>
          </a:xfrm>
        </p:spPr>
        <p:txBody>
          <a:bodyPr>
            <a:normAutofit fontScale="70000" lnSpcReduction="20000"/>
          </a:bodyPr>
          <a:lstStyle/>
          <a:p>
            <a:r>
              <a:rPr lang="en-US" smtClean="0"/>
              <a:t>Project “structured” light patterns onto the object</a:t>
            </a:r>
          </a:p>
          <a:p>
            <a:pPr lvl="1"/>
            <a:r>
              <a:rPr lang="en-US" smtClean="0"/>
              <a:t>simplifies the correspondence problem</a:t>
            </a:r>
          </a:p>
        </p:txBody>
      </p:sp>
      <p:grpSp>
        <p:nvGrpSpPr>
          <p:cNvPr id="2" name="Group 4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76200" y="3124200"/>
            <a:ext cx="3733800" cy="1936750"/>
            <a:chOff x="48" y="1968"/>
            <a:chExt cx="2352" cy="122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3102" name="Rectangle 12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3" name="Rectangle 11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3100" name="Rectangle 1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1" name="Rectangle 1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3098" name="Rectangle 18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9" name="Rectangle 17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3093" name="Picture 20" descr="Picture1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052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4" name="Text Box 2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camera 2</a:t>
              </a:r>
            </a:p>
          </p:txBody>
        </p:sp>
        <p:sp>
          <p:nvSpPr>
            <p:cNvPr id="3095" name="Text Box 2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camera 1</a:t>
              </a:r>
            </a:p>
          </p:txBody>
        </p:sp>
        <p:sp>
          <p:nvSpPr>
            <p:cNvPr id="3096" name="Text Box 23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projector</a:t>
              </a:r>
            </a:p>
          </p:txBody>
        </p:sp>
        <p:sp>
          <p:nvSpPr>
            <p:cNvPr id="3097" name="Freeform 2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800600" y="3124200"/>
            <a:ext cx="3733800" cy="1905000"/>
            <a:chOff x="3024" y="1968"/>
            <a:chExt cx="2352" cy="1200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3088" name="Rectangle 2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9" name="Rectangle 2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3086" name="Rectangle 32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7" name="Rectangle 33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3082" name="Picture 34" descr="Picture1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Text Box 36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camera 1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projector</a:t>
              </a:r>
            </a:p>
          </p:txBody>
        </p:sp>
        <p:sp>
          <p:nvSpPr>
            <p:cNvPr id="3085" name="Freeform 38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79" name="Rectangle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29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Li Zhang’s one-shot stereo</a:t>
            </a:r>
          </a:p>
        </p:txBody>
      </p:sp>
    </p:spTree>
    <p:extLst>
      <p:ext uri="{BB962C8B-B14F-4D97-AF65-F5344CB8AC3E}">
        <p14:creationId xmlns:p14="http://schemas.microsoft.com/office/powerpoint/2010/main" val="303584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Active stereo with structured light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4098" name="Object 0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909763" y="1490663"/>
          <a:ext cx="5324475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01" name="Photo Editor Photo" r:id="rId7" imgW="5323810" imgH="3877216" progId="MSPhotoEd.3">
                  <p:embed/>
                </p:oleObj>
              </mc:Choice>
              <mc:Fallback>
                <p:oleObj name="Photo Editor Photo" r:id="rId7" imgW="5323810" imgH="387721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9763" y="1490663"/>
                        <a:ext cx="5324475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785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Laser scanning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This is a very precise version of structured light scanning</a:t>
            </a:r>
          </a:p>
        </p:txBody>
      </p:sp>
      <p:pic>
        <p:nvPicPr>
          <p:cNvPr id="29700" name="Picture 4" descr="cyber_triang_geo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canner-head-and-david-head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30763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060950" y="3881438"/>
            <a:ext cx="34734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Digital Michelangelo Project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hlinkClick r:id="rId10"/>
              </a:rPr>
              <a:t>http://graphics.stanford.edu/projects/mich/</a:t>
            </a:r>
            <a:endParaRPr lang="en-US" sz="1400" smtClean="0">
              <a:solidFill>
                <a:srgbClr val="000000"/>
              </a:solidFill>
            </a:endParaRP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3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pic>
        <p:nvPicPr>
          <p:cNvPr id="30723" name="Picture 4" descr="fd35h-csh-s-and-bfd41h-csh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8213" y="1023938"/>
            <a:ext cx="4802187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389732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sp>
        <p:nvSpPr>
          <p:cNvPr id="3174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  <p:pic>
        <p:nvPicPr>
          <p:cNvPr id="31749" name="Picture 6" descr="david-classic-leftlight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846138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32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pic>
        <p:nvPicPr>
          <p:cNvPr id="32771" name="Picture 4" descr="david-righteye-and-hair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2263" y="995363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282976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pic>
        <p:nvPicPr>
          <p:cNvPr id="33796" name="Picture 8" descr="david-eye-qtrmm-ss-annotat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8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29099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pic>
        <p:nvPicPr>
          <p:cNvPr id="34819" name="Picture 4" descr="david-eye-vrip-wireframe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9563" y="1039813"/>
            <a:ext cx="6026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183788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assignment: Making pinhole cameras</a:t>
            </a:r>
            <a:br>
              <a:rPr lang="en-US" dirty="0" smtClean="0"/>
            </a:br>
            <a:r>
              <a:rPr lang="en-US" dirty="0" smtClean="0"/>
              <a:t>(and stereo depth estimation)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4140" y="1310467"/>
            <a:ext cx="658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Groups of 1-2 – find a partner with a good digital camera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327" y="1850866"/>
            <a:ext cx="2989336" cy="3115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9802" y="5117362"/>
            <a:ext cx="5533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en.wikipedia.org</a:t>
            </a:r>
            <a:r>
              <a:rPr lang="en-US" sz="1400" dirty="0"/>
              <a:t>/wiki/Anaglyph_3D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2" y="2247037"/>
            <a:ext cx="3760204" cy="30169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8335" y="5294420"/>
            <a:ext cx="5533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From James Hays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556426" y="6483233"/>
            <a:ext cx="751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a class project from Antonio </a:t>
            </a:r>
            <a:r>
              <a:rPr lang="en-US" dirty="0" err="1" smtClean="0"/>
              <a:t>Torralba’s</a:t>
            </a:r>
            <a:r>
              <a:rPr lang="en-US" dirty="0" smtClean="0"/>
              <a:t> Vision class (MIT).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8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Stereo and Depth Estimation (</a:t>
            </a:r>
            <a:r>
              <a:rPr lang="en-US" dirty="0" err="1" smtClean="0"/>
              <a:t>Sz</a:t>
            </a:r>
            <a:r>
              <a:rPr lang="en-US" dirty="0" smtClean="0"/>
              <a:t> 11)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03650" y="5959475"/>
            <a:ext cx="51689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>
                <a:latin typeface="Arial" pitchFamily="34" charset="0"/>
                <a:cs typeface="Arial" pitchFamily="34" charset="0"/>
              </a:rPr>
              <a:t>cs129: Computational Photography</a:t>
            </a:r>
          </a:p>
          <a:p>
            <a:pPr algn="r"/>
            <a:r>
              <a:rPr lang="en-US">
                <a:latin typeface="Arial" pitchFamily="34" charset="0"/>
                <a:cs typeface="Arial" pitchFamily="34" charset="0"/>
              </a:rPr>
              <a:t>James Hays, Brown, Spring 2011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6583363"/>
            <a:ext cx="3124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Slides from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Steve Seitz and Robert Collins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78180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062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depth estimated?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5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of Flight</a:t>
            </a:r>
            <a:endParaRPr lang="en-US" dirty="0"/>
          </a:p>
        </p:txBody>
      </p:sp>
      <p:pic>
        <p:nvPicPr>
          <p:cNvPr id="21506" name="Picture 2" descr="\\cifs.cs.brown.edu\dfs\home\hays\My Documents\My Dropbox\comp_photo\stereo lecture\images\450px-Lidar_P1270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352800"/>
            <a:ext cx="2286001" cy="3048000"/>
          </a:xfrm>
          <a:prstGeom prst="rect">
            <a:avLst/>
          </a:prstGeom>
          <a:noFill/>
        </p:spPr>
      </p:pic>
      <p:pic>
        <p:nvPicPr>
          <p:cNvPr id="21507" name="Picture 3" descr="\\cifs.cs.brown.edu\dfs\home\hays\My Documents\My Dropbox\comp_photo\stereo lecture\images\470px-Radar_anten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518" y="3429000"/>
            <a:ext cx="2292482" cy="2927871"/>
          </a:xfrm>
          <a:prstGeom prst="rect">
            <a:avLst/>
          </a:prstGeom>
          <a:noFill/>
        </p:spPr>
      </p:pic>
      <p:pic>
        <p:nvPicPr>
          <p:cNvPr id="21508" name="Picture 4" descr="\\cifs.cs.brown.edu\dfs\home\hays\My Documents\My Dropbox\comp_photo\stereo lecture\images\496px-Sonar_Principle_EN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72" y="1371600"/>
            <a:ext cx="3303528" cy="1771650"/>
          </a:xfrm>
          <a:prstGeom prst="rect">
            <a:avLst/>
          </a:prstGeom>
          <a:noFill/>
        </p:spPr>
      </p:pic>
      <p:pic>
        <p:nvPicPr>
          <p:cNvPr id="21509" name="Picture 5" descr="\\cifs.cs.brown.edu\dfs\home\hays\My Documents\My Dropbox\comp_photo\stereo lecture\images\Toothed_whale_sound_produc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8037" y="1447800"/>
            <a:ext cx="3916363" cy="18283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6477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Humans can learn to echolocate!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5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4" y="0"/>
            <a:ext cx="88842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577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 p' F p = 0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8.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matchCost} = \sum_{x,y} \|I(x,y) - J(x+d_{xy},y)\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9"/>
  <p:tag name="PICTUREFILESIZE" val="11580"/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smoothnessCost} = \sum_{neighbor~pixels~p, q} |d_p - d_q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11850"/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em Energy = matchCost + smoothnessCost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4"/>
  <p:tag name="PICTUREFILESIZE" val="10093"/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isparity = x-x'= \frac{baseline * f}{z}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72"/>
  <p:tag name="BOXFONT" val="10"/>
  <p:tag name="BOXWRAP" val="False"/>
  <p:tag name="WORKAROUNDTRANSPARENCYBUG" val="False"/>
  <p:tag name="BITMAPFORMAT" val="bmpmono"/>
  <p:tag name="DEBUGINTERACTIVE" val="True"/>
  <p:tag name="ORIGWIDTH" val="286"/>
  <p:tag name="PICTUREFILESIZE" val="298062"/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l' &amp; = &amp; Fp \\&#10;l &amp; = &amp; p' F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293.25"/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 p' F p =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12.25"/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0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3.75"/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12583</TotalTime>
  <Words>1154</Words>
  <Application>Microsoft Macintosh PowerPoint</Application>
  <PresentationFormat>On-screen Show (4:3)</PresentationFormat>
  <Paragraphs>224</Paragraphs>
  <Slides>49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Photo Editor Photo</vt:lpstr>
      <vt:lpstr>Image</vt:lpstr>
      <vt:lpstr>Computational Photography lecture 8 – (pinhole) stereo cameras CS 590  Spring 2014</vt:lpstr>
      <vt:lpstr>PowerPoint Presentation</vt:lpstr>
      <vt:lpstr>PowerPoint Presentation</vt:lpstr>
      <vt:lpstr>PowerPoint Presentation</vt:lpstr>
      <vt:lpstr>Next assignment: Making pinhole cameras (and stereo depth estimation)</vt:lpstr>
      <vt:lpstr>Stereo and Depth Estimation (Sz 11)</vt:lpstr>
      <vt:lpstr>How is depth estimated?</vt:lpstr>
      <vt:lpstr>Time of Flight</vt:lpstr>
      <vt:lpstr>PowerPoint Presentation</vt:lpstr>
      <vt:lpstr>PowerPoint Presentation</vt:lpstr>
      <vt:lpstr>PowerPoint Presentation</vt:lpstr>
      <vt:lpstr>Stereo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Stereo</vt:lpstr>
      <vt:lpstr>Stereo</vt:lpstr>
      <vt:lpstr>Stereo correspondence</vt:lpstr>
      <vt:lpstr>Fundamental matrix</vt:lpstr>
      <vt:lpstr>Fundamental matrix</vt:lpstr>
      <vt:lpstr>Stereo image rectification</vt:lpstr>
      <vt:lpstr>Stereo image rectification</vt:lpstr>
      <vt:lpstr>Stereo matching algorithms</vt:lpstr>
      <vt:lpstr>Your basic stereo algorithm</vt:lpstr>
      <vt:lpstr>Window size</vt:lpstr>
      <vt:lpstr>Stereo results</vt:lpstr>
      <vt:lpstr>Results with window search</vt:lpstr>
      <vt:lpstr>Better methods exist...</vt:lpstr>
      <vt:lpstr>Stereo as energy minimization</vt:lpstr>
      <vt:lpstr>Stereo as energy minimization</vt:lpstr>
      <vt:lpstr>Depth from disparity</vt:lpstr>
      <vt:lpstr>PowerPoint Presentation</vt:lpstr>
      <vt:lpstr>Stereo reconstruction pipeline</vt:lpstr>
      <vt:lpstr>Active stereo with structured light</vt:lpstr>
      <vt:lpstr>Active stereo with structured light</vt:lpstr>
      <vt:lpstr>Laser scanning</vt:lpstr>
      <vt:lpstr>Laser scanned models</vt:lpstr>
      <vt:lpstr>Laser scanned models</vt:lpstr>
      <vt:lpstr>Laser scanned models</vt:lpstr>
      <vt:lpstr>Laser scanned models</vt:lpstr>
      <vt:lpstr>Laser scanned models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 CSE 527  Spring 2011</dc:title>
  <dc:creator>Alexander Berg</dc:creator>
  <cp:lastModifiedBy>Alexander Berg</cp:lastModifiedBy>
  <cp:revision>78</cp:revision>
  <dcterms:created xsi:type="dcterms:W3CDTF">2011-02-01T16:22:45Z</dcterms:created>
  <dcterms:modified xsi:type="dcterms:W3CDTF">2016-02-22T19:26:37Z</dcterms:modified>
</cp:coreProperties>
</file>