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7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69" r:id="rId10"/>
    <p:sldMasterId id="2147483781" r:id="rId11"/>
  </p:sldMasterIdLst>
  <p:notesMasterIdLst>
    <p:notesMasterId r:id="rId96"/>
  </p:notesMasterIdLst>
  <p:sldIdLst>
    <p:sldId id="607" r:id="rId12"/>
    <p:sldId id="608" r:id="rId13"/>
    <p:sldId id="610" r:id="rId14"/>
    <p:sldId id="575" r:id="rId15"/>
    <p:sldId id="576" r:id="rId16"/>
    <p:sldId id="562" r:id="rId17"/>
    <p:sldId id="563" r:id="rId18"/>
    <p:sldId id="573" r:id="rId19"/>
    <p:sldId id="574" r:id="rId20"/>
    <p:sldId id="564" r:id="rId21"/>
    <p:sldId id="566" r:id="rId22"/>
    <p:sldId id="572" r:id="rId23"/>
    <p:sldId id="603" r:id="rId24"/>
    <p:sldId id="604" r:id="rId25"/>
    <p:sldId id="568" r:id="rId26"/>
    <p:sldId id="565" r:id="rId27"/>
    <p:sldId id="569" r:id="rId28"/>
    <p:sldId id="570" r:id="rId29"/>
    <p:sldId id="571" r:id="rId30"/>
    <p:sldId id="602" r:id="rId31"/>
    <p:sldId id="515" r:id="rId32"/>
    <p:sldId id="516" r:id="rId33"/>
    <p:sldId id="514" r:id="rId34"/>
    <p:sldId id="577" r:id="rId35"/>
    <p:sldId id="578" r:id="rId36"/>
    <p:sldId id="520" r:id="rId37"/>
    <p:sldId id="526" r:id="rId38"/>
    <p:sldId id="521" r:id="rId39"/>
    <p:sldId id="579" r:id="rId40"/>
    <p:sldId id="587" r:id="rId41"/>
    <p:sldId id="580" r:id="rId42"/>
    <p:sldId id="522" r:id="rId43"/>
    <p:sldId id="523" r:id="rId44"/>
    <p:sldId id="524" r:id="rId45"/>
    <p:sldId id="525" r:id="rId46"/>
    <p:sldId id="596" r:id="rId47"/>
    <p:sldId id="591" r:id="rId48"/>
    <p:sldId id="592" r:id="rId49"/>
    <p:sldId id="593" r:id="rId50"/>
    <p:sldId id="594" r:id="rId51"/>
    <p:sldId id="605" r:id="rId52"/>
    <p:sldId id="595" r:id="rId53"/>
    <p:sldId id="450" r:id="rId54"/>
    <p:sldId id="451" r:id="rId55"/>
    <p:sldId id="449" r:id="rId56"/>
    <p:sldId id="452" r:id="rId57"/>
    <p:sldId id="453" r:id="rId58"/>
    <p:sldId id="454" r:id="rId59"/>
    <p:sldId id="455" r:id="rId60"/>
    <p:sldId id="456" r:id="rId61"/>
    <p:sldId id="457" r:id="rId62"/>
    <p:sldId id="458" r:id="rId63"/>
    <p:sldId id="459" r:id="rId64"/>
    <p:sldId id="443" r:id="rId65"/>
    <p:sldId id="527" r:id="rId66"/>
    <p:sldId id="528" r:id="rId67"/>
    <p:sldId id="529" r:id="rId68"/>
    <p:sldId id="530" r:id="rId69"/>
    <p:sldId id="532" r:id="rId70"/>
    <p:sldId id="531" r:id="rId71"/>
    <p:sldId id="533" r:id="rId72"/>
    <p:sldId id="534" r:id="rId73"/>
    <p:sldId id="538" r:id="rId74"/>
    <p:sldId id="535" r:id="rId75"/>
    <p:sldId id="536" r:id="rId76"/>
    <p:sldId id="537" r:id="rId77"/>
    <p:sldId id="539" r:id="rId78"/>
    <p:sldId id="540" r:id="rId79"/>
    <p:sldId id="558" r:id="rId80"/>
    <p:sldId id="541" r:id="rId81"/>
    <p:sldId id="542" r:id="rId82"/>
    <p:sldId id="544" r:id="rId83"/>
    <p:sldId id="545" r:id="rId84"/>
    <p:sldId id="546" r:id="rId85"/>
    <p:sldId id="547" r:id="rId86"/>
    <p:sldId id="548" r:id="rId87"/>
    <p:sldId id="549" r:id="rId88"/>
    <p:sldId id="582" r:id="rId89"/>
    <p:sldId id="583" r:id="rId90"/>
    <p:sldId id="584" r:id="rId91"/>
    <p:sldId id="585" r:id="rId92"/>
    <p:sldId id="586" r:id="rId93"/>
    <p:sldId id="588" r:id="rId94"/>
    <p:sldId id="609" r:id="rId9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>
        <p:scale>
          <a:sx n="85" d="100"/>
          <a:sy n="85" d="100"/>
        </p:scale>
        <p:origin x="-2736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notesMaster" Target="notesMasters/notes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100" Type="http://schemas.openxmlformats.org/officeDocument/2006/relationships/theme" Target="theme/theme1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" Type="http://schemas.openxmlformats.org/officeDocument/2006/relationships/image" Target="../media/image91.png"/><Relationship Id="rId2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(votes</a:t>
            </a:r>
            <a:r>
              <a:rPr lang="en-US" baseline="0" dirty="0" smtClean="0"/>
              <a:t> and comments are their votes for the best homework 1 write-up, and the best image in any of the write-ups.)  Sakai should be open by the time class happens.  I am working to try and combine the </a:t>
            </a:r>
            <a:r>
              <a:rPr lang="en-US" baseline="0" dirty="0" err="1" smtClean="0"/>
              <a:t>sakai</a:t>
            </a:r>
            <a:r>
              <a:rPr lang="en-US" baseline="0" dirty="0" smtClean="0"/>
              <a:t> for 590 and 790, hopefully this will work out </a:t>
            </a:r>
            <a:r>
              <a:rPr lang="en-US" baseline="0" dirty="0" smtClean="0">
                <a:sym typeface="Wingdings"/>
              </a:rPr>
              <a:t>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1E176-9B1D-478C-B1AA-794460EB154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37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38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39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40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42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1A038-7D1C-4A82-8879-B54604B0D0CD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79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80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81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82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59B00-9A03-4612-B4F3-673E2512957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29D2A-F17F-4B81-A7A7-A0DA6E2738CB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57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42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372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094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75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652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79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618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5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006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183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555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935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570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839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211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743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285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7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958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292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4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79AA44E-D3AB-2D4B-A15D-6F962C57C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A8A05FB-31E7-1F4C-BDF2-9B407CCD8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xmlns:p14="http://schemas.microsoft.com/office/powerpoint/2010/main"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0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0.jpeg"/><Relationship Id="rId5" Type="http://schemas.openxmlformats.org/officeDocument/2006/relationships/oleObject" Target="../embeddings/oleObject7.bin"/><Relationship Id="rId6" Type="http://schemas.openxmlformats.org/officeDocument/2006/relationships/image" Target="../media/image4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5.jpg"/><Relationship Id="rId3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56.jpeg"/><Relationship Id="rId5" Type="http://schemas.openxmlformats.org/officeDocument/2006/relationships/image" Target="../media/image28.jpe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EHBgkeXH9lU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0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ct.debevec.org/~debevec/FiatLux/movie/" TargetMode="External"/><Relationship Id="rId3" Type="http://schemas.openxmlformats.org/officeDocument/2006/relationships/hyperlink" Target="http://ict.debevec.org/~debevec/FiatLux/technology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jpeg"/><Relationship Id="rId7" Type="http://schemas.openxmlformats.org/officeDocument/2006/relationships/image" Target="../media/image89.png"/><Relationship Id="rId8" Type="http://schemas.openxmlformats.org/officeDocument/2006/relationships/image" Target="../media/image90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5.xml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20" Type="http://schemas.openxmlformats.org/officeDocument/2006/relationships/oleObject" Target="../embeddings/oleObject16.bin"/><Relationship Id="rId21" Type="http://schemas.openxmlformats.org/officeDocument/2006/relationships/image" Target="../media/image99.png"/><Relationship Id="rId22" Type="http://schemas.openxmlformats.org/officeDocument/2006/relationships/image" Target="../media/image100.jpeg"/><Relationship Id="rId10" Type="http://schemas.openxmlformats.org/officeDocument/2006/relationships/oleObject" Target="../embeddings/oleObject11.bin"/><Relationship Id="rId11" Type="http://schemas.openxmlformats.org/officeDocument/2006/relationships/image" Target="../media/image94.png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95.png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96.png"/><Relationship Id="rId16" Type="http://schemas.openxmlformats.org/officeDocument/2006/relationships/oleObject" Target="../embeddings/oleObject14.bin"/><Relationship Id="rId17" Type="http://schemas.openxmlformats.org/officeDocument/2006/relationships/image" Target="../media/image97.png"/><Relationship Id="rId18" Type="http://schemas.openxmlformats.org/officeDocument/2006/relationships/oleObject" Target="../embeddings/oleObject15.bin"/><Relationship Id="rId19" Type="http://schemas.openxmlformats.org/officeDocument/2006/relationships/image" Target="../media/image9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8.xml"/><Relationship Id="rId3" Type="http://schemas.openxmlformats.org/officeDocument/2006/relationships/notesSlide" Target="../notesSlides/notesSlide5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91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92.png"/><Relationship Id="rId8" Type="http://schemas.openxmlformats.org/officeDocument/2006/relationships/oleObject" Target="../embeddings/oleObject10.bin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8.xml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jpeg"/><Relationship Id="rId12" Type="http://schemas.openxmlformats.org/officeDocument/2006/relationships/image" Target="../media/image114.jpeg"/><Relationship Id="rId13" Type="http://schemas.openxmlformats.org/officeDocument/2006/relationships/image" Target="../media/image115.jpeg"/><Relationship Id="rId14" Type="http://schemas.openxmlformats.org/officeDocument/2006/relationships/image" Target="../media/image116.jpeg"/><Relationship Id="rId15" Type="http://schemas.openxmlformats.org/officeDocument/2006/relationships/image" Target="../media/image117.jpeg"/><Relationship Id="rId16" Type="http://schemas.openxmlformats.org/officeDocument/2006/relationships/image" Target="../media/image118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5.pn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7" Type="http://schemas.openxmlformats.org/officeDocument/2006/relationships/image" Target="../media/image109.jpeg"/><Relationship Id="rId8" Type="http://schemas.openxmlformats.org/officeDocument/2006/relationships/image" Target="../media/image110.jpeg"/><Relationship Id="rId9" Type="http://schemas.openxmlformats.org/officeDocument/2006/relationships/image" Target="../media/image111.jpeg"/><Relationship Id="rId10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hyperlink" Target="http://www1.cs.columbia.edu/CAVE/projects/world_ey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4" Type="http://schemas.openxmlformats.org/officeDocument/2006/relationships/notesSlide" Target="../notesSlides/notesSlide61.xml"/><Relationship Id="rId5" Type="http://schemas.openxmlformats.org/officeDocument/2006/relationships/image" Target="../media/image123.png"/><Relationship Id="rId1" Type="http://schemas.microsoft.com/office/2007/relationships/media" Target="harishrot.wmv" TargetMode="External"/><Relationship Id="rId2" Type="http://schemas.openxmlformats.org/officeDocument/2006/relationships/video" Target="harishrot.wmv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uris8newczerofilled.html" TargetMode="External"/><Relationship Id="rId4" Type="http://schemas.openxmlformats.org/officeDocument/2006/relationships/image" Target="../media/image124.png"/><Relationship Id="rId5" Type="http://schemas.openxmlformats.org/officeDocument/2006/relationships/hyperlink" Target="alexenvmap.html" TargetMode="External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62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emf"/><Relationship Id="rId12" Type="http://schemas.openxmlformats.org/officeDocument/2006/relationships/image" Target="../media/image136.pn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emf"/><Relationship Id="rId7" Type="http://schemas.openxmlformats.org/officeDocument/2006/relationships/image" Target="../media/image132.emf"/><Relationship Id="rId8" Type="http://schemas.openxmlformats.org/officeDocument/2006/relationships/image" Target="../media/image133.emf"/><Relationship Id="rId9" Type="http://schemas.openxmlformats.org/officeDocument/2006/relationships/hyperlink" Target="threeexamples.html" TargetMode="External"/><Relationship Id="rId10" Type="http://schemas.openxmlformats.org/officeDocument/2006/relationships/image" Target="../media/image134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hyperlink" Target="http://www.pauldebevec.com/Research/HDR/debevec-siggraph97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8940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</a:t>
            </a:r>
            <a:r>
              <a:rPr lang="en-US" sz="2800" dirty="0"/>
              <a:t>9</a:t>
            </a:r>
            <a:r>
              <a:rPr lang="en-US" sz="2800" dirty="0" smtClean="0"/>
              <a:t> </a:t>
            </a:r>
            <a:r>
              <a:rPr lang="en-US" sz="2800" dirty="0" smtClean="0"/>
              <a:t>– HDR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590-134 (Future 572) 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Spring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196569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61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057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5145088" cy="294481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  <p:pic>
        <p:nvPicPr>
          <p:cNvPr id="4" name="Content Placeholder 4" descr="mirrorball2latlo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05" b="-5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5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1177756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Mirror ball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172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Reflection </a:t>
            </a:r>
          </a:p>
          <a:p>
            <a:pPr algn="ctr"/>
            <a:r>
              <a:rPr lang="en-US" sz="2200" dirty="0" smtClean="0"/>
              <a:t>vectors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124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of reflection </a:t>
            </a:r>
            <a:r>
              <a:rPr lang="en-US" sz="2200" dirty="0" err="1" smtClean="0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611536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</a:t>
            </a:r>
            <a:r>
              <a:rPr lang="en-US" sz="2200" dirty="0" err="1" smtClean="0"/>
              <a:t>equirectangular</a:t>
            </a:r>
            <a:r>
              <a:rPr lang="en-US" sz="2200" dirty="0" smtClean="0"/>
              <a:t> domain</a:t>
            </a:r>
            <a:endParaRPr lang="en-US" sz="2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1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Problem: Dynamic Range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r="76521" b="49147"/>
          <a:stretch>
            <a:fillRect/>
          </a:stretch>
        </p:blipFill>
        <p:spPr bwMode="auto">
          <a:xfrm>
            <a:off x="1600200" y="2362199"/>
            <a:ext cx="2286000" cy="399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t="50967" r="76521"/>
          <a:stretch>
            <a:fillRect/>
          </a:stretch>
        </p:blipFill>
        <p:spPr bwMode="auto">
          <a:xfrm>
            <a:off x="5029199" y="2209800"/>
            <a:ext cx="244405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Exposure</a:t>
            </a:r>
          </a:p>
        </p:txBody>
      </p:sp>
      <p:sp>
        <p:nvSpPr>
          <p:cNvPr id="1327108" name="Text Box 4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7109" name="Text Box 5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10" name="Line 6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1" name="Line 7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2" name="Line 8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3" name="Line 9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4" name="Line 10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5" name="Line 11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6" name="Line 12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7" name="Line 13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8" name="Line 14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9" name="Line 15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0" name="Line 16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1" name="Line 17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2" name="Line 18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3" name="Text Box 19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24" name="Line 20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5" name="Text Box 21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26" name="Line 22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7" name="Line 23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8" name="Line 24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9" name="Line 25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0" name="Line 26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1" name="Line 27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2" name="Line 28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3" name="Line 29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4" name="Line 30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5" name="Line 31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6" name="Line 32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7" name="Line 33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8" name="Line 34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9" name="Text Box 35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40" name="Line 36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1" name="Rectangle 37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2" name="Rectangle 38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3" name="Text Box 39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1327144" name="Line 40"/>
          <p:cNvSpPr>
            <a:spLocks noChangeShapeType="1"/>
          </p:cNvSpPr>
          <p:nvPr/>
        </p:nvSpPr>
        <p:spPr bwMode="auto">
          <a:xfrm flipH="1">
            <a:off x="4367213" y="4419600"/>
            <a:ext cx="5095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5" name="Line 41"/>
          <p:cNvSpPr>
            <a:spLocks noChangeShapeType="1"/>
          </p:cNvSpPr>
          <p:nvPr/>
        </p:nvSpPr>
        <p:spPr bwMode="auto">
          <a:xfrm flipH="1">
            <a:off x="3505200" y="4419600"/>
            <a:ext cx="5334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6" name="Rectangle 42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7" name="Rectangle 43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8" name="Text Box 44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Exposure</a:t>
            </a:r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2" name="Text Box 20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6" name="Text Box 34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09" name="Rectangle 37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 flipH="1">
            <a:off x="4572000" y="4278313"/>
            <a:ext cx="2109788" cy="14366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 flipH="1">
            <a:off x="3505200" y="4302125"/>
            <a:ext cx="2133600" cy="14128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6" name="Text Box 44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0" y="1708884"/>
            <a:ext cx="9144000" cy="4199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Sign up for one-on-one midterm time.</a:t>
            </a:r>
            <a:endParaRPr lang="en-US" sz="1800" dirty="0" smtClean="0">
              <a:solidFill>
                <a:prstClr val="black"/>
              </a:solidFill>
            </a:endParaRPr>
          </a:p>
          <a:p>
            <a:pPr algn="l" fontAlgn="auto"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</a:endParaRPr>
          </a:p>
          <a:p>
            <a:pPr algn="l" fontAlgn="auto"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Light probes and high dynamic range.</a:t>
            </a:r>
            <a:endParaRPr lang="en-US" sz="1800" dirty="0">
              <a:solidFill>
                <a:prstClr val="black"/>
              </a:solidFill>
            </a:endParaRPr>
          </a:p>
          <a:p>
            <a:pPr algn="l" fontAlgn="auto"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Today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1371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595718" y="52165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824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357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891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424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3957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491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024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558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091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624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158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691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225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7920318" y="52165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595718" y="60547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-4482" y="5643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3957918" y="61309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429000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429000" y="1752600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828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362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895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429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3962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495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029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562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096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629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162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696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229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00200" y="2438400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0" y="2133600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1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267200" y="2743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05200" y="2667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429000" y="2438400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828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362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895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429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3962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495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029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562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096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629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162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696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229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00200" y="34591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343400" y="3657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429000" y="3657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429000" y="34591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465318" y="3530897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…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828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362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895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429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3962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495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029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562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096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629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162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696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229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00200" y="45259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429000" y="4724400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343400" y="4724400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429000" y="45259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0" y="31959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2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0" y="42627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n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41388"/>
          </a:xfrm>
        </p:spPr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Shutter Speed (*)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F/stop (aperture, iris)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Neutral Density (ND) Filters</a:t>
            </a:r>
            <a:endParaRPr lang="en-US" dirty="0">
              <a:solidFill>
                <a:srgbClr val="EAEAEA"/>
              </a:solidFill>
            </a:endParaRP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010400" cy="990600"/>
          </a:xfrm>
        </p:spPr>
        <p:txBody>
          <a:bodyPr/>
          <a:lstStyle/>
          <a:p>
            <a:r>
              <a:rPr lang="en-US" sz="4000"/>
              <a:t>Shutter Speed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5029200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Ranges: </a:t>
            </a:r>
            <a:r>
              <a:rPr lang="en-US" sz="2800" b="1" dirty="0" smtClean="0"/>
              <a:t>Canon EOS-1D X: 30 </a:t>
            </a:r>
            <a:r>
              <a:rPr lang="en-US" sz="2800" b="1" dirty="0"/>
              <a:t>to 1</a:t>
            </a:r>
            <a:r>
              <a:rPr lang="en-US" sz="2800" b="1" dirty="0" smtClean="0"/>
              <a:t>/8,000 </a:t>
            </a:r>
            <a:r>
              <a:rPr lang="en-US" sz="2800" b="1" dirty="0"/>
              <a:t>sec.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b="1" dirty="0"/>
              <a:t>	</a:t>
            </a:r>
            <a:r>
              <a:rPr lang="en-US" sz="2800" b="1" dirty="0" smtClean="0"/>
              <a:t>     </a:t>
            </a:r>
            <a:r>
              <a:rPr lang="en-US" sz="2800" b="1" dirty="0" err="1" smtClean="0"/>
              <a:t>ProCamera</a:t>
            </a:r>
            <a:r>
              <a:rPr lang="en-US" sz="2800" b="1" dirty="0" smtClean="0"/>
              <a:t> for </a:t>
            </a:r>
            <a:r>
              <a:rPr lang="en-US" sz="2800" b="1" dirty="0" err="1" smtClean="0"/>
              <a:t>iOS</a:t>
            </a:r>
            <a:r>
              <a:rPr lang="en-US" sz="2800" b="1" dirty="0" smtClean="0"/>
              <a:t>: ~1/10 </a:t>
            </a:r>
            <a:r>
              <a:rPr lang="en-US" sz="2800" b="1" dirty="0"/>
              <a:t>to </a:t>
            </a:r>
            <a:r>
              <a:rPr lang="en-US" sz="2800" b="1" dirty="0" smtClean="0"/>
              <a:t>1/2,000 sec.</a:t>
            </a:r>
            <a:endParaRPr lang="en-US" sz="2800" b="1" dirty="0"/>
          </a:p>
          <a:p>
            <a:pPr>
              <a:buNone/>
            </a:pPr>
            <a:endParaRPr lang="en-US" sz="2800" b="1" dirty="0" smtClean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FF00"/>
                </a:solidFill>
              </a:rPr>
              <a:t>Pros</a:t>
            </a:r>
            <a:r>
              <a:rPr lang="en-US" sz="2800" b="1" dirty="0">
                <a:solidFill>
                  <a:srgbClr val="00FF00"/>
                </a:solidFill>
              </a:rPr>
              <a:t>:</a:t>
            </a:r>
          </a:p>
          <a:p>
            <a:r>
              <a:rPr lang="en-US" sz="2800" b="1" dirty="0" smtClean="0"/>
              <a:t>Directly </a:t>
            </a:r>
            <a:r>
              <a:rPr lang="en-US" sz="2800" b="1" dirty="0"/>
              <a:t>varies the exposure</a:t>
            </a:r>
          </a:p>
          <a:p>
            <a:r>
              <a:rPr lang="en-US" sz="2800" b="1" dirty="0" smtClean="0"/>
              <a:t>Usually </a:t>
            </a:r>
            <a:r>
              <a:rPr lang="en-US" sz="2800" b="1" dirty="0"/>
              <a:t>accurate and repeatable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Issues</a:t>
            </a:r>
            <a:r>
              <a:rPr lang="en-US" sz="2800" b="1" dirty="0">
                <a:solidFill>
                  <a:srgbClr val="FFFF00"/>
                </a:solidFill>
              </a:rPr>
              <a:t>:</a:t>
            </a:r>
          </a:p>
          <a:p>
            <a:r>
              <a:rPr lang="en-US" sz="2800" b="1" dirty="0" smtClean="0"/>
              <a:t>Noise </a:t>
            </a:r>
            <a:r>
              <a:rPr lang="en-US" sz="2800" b="1" dirty="0"/>
              <a:t>in long exposures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radiance integrated over time:</a:t>
            </a:r>
          </a:p>
          <a:p>
            <a:pPr lvl="1"/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 smtClean="0"/>
          </a:p>
          <a:p>
            <a:r>
              <a:rPr lang="en-US" sz="2800" dirty="0" smtClean="0"/>
              <a:t>Pixel values are non-linearly mapped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Rewrite to form a (not so obvious) linear system: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1219200" y="2362200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5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1239838" y="3276600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6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3276600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2182812" y="4876800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37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2" y="4876800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86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5033434"/>
            <a:ext cx="2438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88" name="Equation" r:id="rId4" imgW="3111480" imgH="469800" progId="Equation.3">
                  <p:embed/>
                </p:oleObj>
              </mc:Choice>
              <mc:Fallback>
                <p:oleObj name="Equation" r:id="rId4" imgW="3111480" imgH="4698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0"/>
                        <a:ext cx="7924800" cy="12278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89" name="Equation" r:id="rId6" imgW="1333440" imgH="152280" progId="Equation.2">
                    <p:embed/>
                  </p:oleObj>
                </mc:Choice>
                <mc:Fallback>
                  <p:oleObj name="Equation" r:id="rId6" imgW="1333440" imgH="152280" progId="Equation.2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776"/>
                          <a:ext cx="2863" cy="31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B(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 smtClean="0">
                <a:latin typeface="Courier New" pitchFamily="49" charset="0"/>
              </a:rPr>
              <a:t>pseudoinverse</a:t>
            </a:r>
            <a:endParaRPr lang="en-US" sz="1400" dirty="0" smtClean="0">
              <a:latin typeface="Courier New" pitchFamily="49" charset="0"/>
            </a:endParaRP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´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from Derek </a:t>
            </a:r>
            <a:r>
              <a:rPr lang="en-US" dirty="0" err="1" smtClean="0"/>
              <a:t>Hoiem</a:t>
            </a:r>
            <a:r>
              <a:rPr lang="en-US" dirty="0" smtClean="0"/>
              <a:t> and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3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58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pic>
        <p:nvPicPr>
          <p:cNvPr id="4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11868"/>
            <a:ext cx="51927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831068"/>
            <a:ext cx="112255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14815E-6 C 0.01407 -0.00371 0.02813 -0.00672 0.04219 -0.01042 C 0.0441 -0.01019 0.06302 -0.00695 0.06563 -0.00626 C 0.09097 0.00161 0.11459 0.01689 0.14063 0.02083 C 0.14931 0.02476 0.15834 0.02731 0.16719 0.03124 C 0.17084 0.03286 0.17344 0.0368 0.17657 0.03958 C 0.17795 0.04073 0.17986 0.0405 0.18125 0.04166 C 0.1974 0.0537 0.18472 0.04745 0.19532 0.05208 C 0.20365 0.06874 0.21493 0.07245 0.22813 0.07916 C 0.23038 0.08032 0.23247 0.08171 0.23438 0.08333 C 0.23663 0.08518 0.2382 0.08819 0.24063 0.08958 C 0.24618 0.09259 0.25226 0.09328 0.25782 0.09583 C 0.26059 0.10671 0.26459 0.10254 0.27188 0.10833 C 0.28056 0.11527 0.28698 0.12384 0.29532 0.13124 C 0.29792 0.13356 0.30434 0.13911 0.30625 0.14166 C 0.30764 0.14351 0.30782 0.14652 0.30938 0.14791 C 0.31216 0.15022 0.31875 0.15208 0.31875 0.15208 C 0.32309 0.16087 0.32865 0.1655 0.33594 0.16874 C 0.34306 0.1831 0.33854 0.17962 0.34688 0.18333 C 0.34844 0.18981 0.35 0.19791 0.35469 0.20208 C 0.35782 0.20485 0.36407 0.21041 0.36407 0.21041 C 0.36806 0.21828 0.37344 0.22291 0.37969 0.22708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05000"/>
            <a:ext cx="2894366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Traditional graphics way</a:t>
            </a:r>
          </a:p>
          <a:p>
            <a:r>
              <a:rPr lang="en-US" sz="2800" dirty="0" smtClean="0"/>
              <a:t>Manually model BRDFs of all room surfaces</a:t>
            </a:r>
          </a:p>
          <a:p>
            <a:r>
              <a:rPr lang="en-US" sz="2800" dirty="0" smtClean="0"/>
              <a:t>Manually model radiance of lights</a:t>
            </a:r>
          </a:p>
          <a:p>
            <a:r>
              <a:rPr lang="en-US" sz="2800" dirty="0" smtClean="0"/>
              <a:t>Do ray tracing to relight object, shadows,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200400"/>
            <a:ext cx="4495800" cy="33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Background Plate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0500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429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Stp1 Panorama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7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8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89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90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91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92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93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94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95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Cubic Map Example</a:t>
            </a:r>
          </a:p>
        </p:txBody>
      </p:sp>
      <p:pic>
        <p:nvPicPr>
          <p:cNvPr id="1483779" name="Picture 3" descr="copper_teap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4038600" cy="3216275"/>
          </a:xfrm>
          <a:prstGeom prst="rect">
            <a:avLst/>
          </a:prstGeom>
          <a:noFill/>
        </p:spPr>
      </p:pic>
      <p:pic>
        <p:nvPicPr>
          <p:cNvPr id="1483780" name="Picture 4" descr="unfolded_c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28800"/>
            <a:ext cx="4292600" cy="322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the paper for next class </a:t>
            </a:r>
            <a:r>
              <a:rPr lang="en-US" dirty="0" smtClean="0"/>
              <a:t>(</a:t>
            </a:r>
            <a:r>
              <a:rPr lang="en-US" dirty="0" smtClean="0"/>
              <a:t>Wed</a:t>
            </a:r>
            <a:r>
              <a:rPr lang="en-US" dirty="0" smtClean="0"/>
              <a:t>)</a:t>
            </a:r>
            <a:r>
              <a:rPr lang="en-US" dirty="0" smtClean="0"/>
              <a:t>, we will go over the math again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1800" dirty="0">
                <a:hlinkClick r:id="rId2"/>
              </a:rPr>
              <a:t>http://www.pauldebevec.com/Research/HDR/debevec-siggraph97.</a:t>
            </a:r>
            <a:r>
              <a:rPr lang="en-US" sz="1800" dirty="0" smtClean="0">
                <a:hlinkClick r:id="rId2"/>
              </a:rPr>
              <a:t>pdf</a:t>
            </a:r>
            <a:endParaRPr lang="en-US" sz="18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Make progress on your assignments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7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pectrum">
    <a:dk1>
      <a:sysClr val="windowText" lastClr="0000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62162</TotalTime>
  <Words>1767</Words>
  <Application>Microsoft Macintosh PowerPoint</Application>
  <PresentationFormat>On-screen Show (4:3)</PresentationFormat>
  <Paragraphs>425</Paragraphs>
  <Slides>84</Slides>
  <Notes>63</Notes>
  <HiddenSlides>11</HiddenSlides>
  <MMClips>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7" baseType="lpstr"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kogray</vt:lpstr>
      <vt:lpstr>3_Office Theme</vt:lpstr>
      <vt:lpstr>4_Office Theme</vt:lpstr>
      <vt:lpstr>Equation</vt:lpstr>
      <vt:lpstr>Image</vt:lpstr>
      <vt:lpstr>Computational Photography lecture 9 – HDR CS 590-134 (Future 572)  Spring 2016</vt:lpstr>
      <vt:lpstr>PowerPoint Presentation</vt:lpstr>
      <vt:lpstr>PowerPoint Presentation</vt:lpstr>
      <vt:lpstr>How to render an object inserted into an image?</vt:lpstr>
      <vt:lpstr>How to render an object inserted into an image?</vt:lpstr>
      <vt:lpstr>How to render an object inserted into an image?</vt:lpstr>
      <vt:lpstr>Key ideas for Image-based Lighting</vt:lpstr>
      <vt:lpstr>Cubic Map Example</vt:lpstr>
      <vt:lpstr>Spherical Map Example</vt:lpstr>
      <vt:lpstr>Key ideas for Image-based Lighting</vt:lpstr>
      <vt:lpstr>Mirrored Sphere</vt:lpstr>
      <vt:lpstr>PowerPoint Presentation</vt:lpstr>
      <vt:lpstr>Mirror ball -&gt; equirectangular</vt:lpstr>
      <vt:lpstr>Mirror ball -&gt; equirectangular</vt:lpstr>
      <vt:lpstr>One small snag</vt:lpstr>
      <vt:lpstr>Key ideas for Image-based Lighting</vt:lpstr>
      <vt:lpstr>Problem: Dynamic Range</vt:lpstr>
      <vt:lpstr>Long Exposure</vt:lpstr>
      <vt:lpstr>Short Exposure</vt:lpstr>
      <vt:lpstr>LDR-&gt;HDR by merging exposures</vt:lpstr>
      <vt:lpstr>Ways to vary exposure</vt:lpstr>
      <vt:lpstr>Shutter Speed</vt:lpstr>
      <vt:lpstr>Recovering High Dynamic Range Radiance Maps from Photographs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Differential Rendering</vt:lpstr>
      <vt:lpstr>The Lighting Computation</vt:lpstr>
      <vt:lpstr>Rendering into the Scene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Stp1 Panorama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Summary</vt:lpstr>
      <vt:lpstr>Take away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Alexander Berg</cp:lastModifiedBy>
  <cp:revision>224</cp:revision>
  <dcterms:created xsi:type="dcterms:W3CDTF">2009-12-16T02:55:56Z</dcterms:created>
  <dcterms:modified xsi:type="dcterms:W3CDTF">2016-03-08T14:19:12Z</dcterms:modified>
</cp:coreProperties>
</file>