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3" r:id="rId3"/>
    <p:sldId id="373" r:id="rId4"/>
    <p:sldId id="379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77" r:id="rId13"/>
    <p:sldId id="380" r:id="rId14"/>
    <p:sldId id="381" r:id="rId15"/>
    <p:sldId id="384" r:id="rId16"/>
    <p:sldId id="382" r:id="rId17"/>
    <p:sldId id="383" r:id="rId18"/>
    <p:sldId id="385" r:id="rId19"/>
    <p:sldId id="386" r:id="rId20"/>
    <p:sldId id="33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1" autoAdjust="0"/>
    <p:restoredTop sz="84244" autoAdjust="0"/>
  </p:normalViewPr>
  <p:slideViewPr>
    <p:cSldViewPr snapToGrid="0" snapToObjects="1">
      <p:cViewPr>
        <p:scale>
          <a:sx n="81" d="100"/>
          <a:sy n="81" d="100"/>
        </p:scale>
        <p:origin x="-1704" y="-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4/6/15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251E6-7D3A-BC44-AEA0-502AAD62EE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2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4/6/15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4/6/15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ondonScienceMuseumsReplicaDifferenceEngine.jpg" TargetMode="External"/><Relationship Id="rId4" Type="http://schemas.openxmlformats.org/officeDocument/2006/relationships/image" Target="../media/image1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Machine Learning with Discriminative Methods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Lecture </a:t>
            </a:r>
            <a:r>
              <a:rPr lang="en-US" sz="2400" dirty="0" smtClean="0">
                <a:latin typeface="Helvetica Neue Light"/>
                <a:cs typeface="Helvetica Neue Light"/>
              </a:rPr>
              <a:t>19 </a:t>
            </a:r>
            <a:r>
              <a:rPr lang="en-US" sz="2400" dirty="0" smtClean="0">
                <a:latin typeface="Helvetica Neue Light"/>
                <a:cs typeface="Helvetica Neue Light"/>
              </a:rPr>
              <a:t>– </a:t>
            </a:r>
            <a:r>
              <a:rPr lang="en-US" sz="2400" dirty="0" smtClean="0">
                <a:latin typeface="Helvetica Neue Light"/>
                <a:cs typeface="Helvetica Neue Light"/>
              </a:rPr>
              <a:t>Deep learning 1</a:t>
            </a:r>
            <a:r>
              <a:rPr lang="en-US" sz="2400" dirty="0" smtClean="0"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CS 790-134  Spring 2015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75185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Alex Berg</a:t>
            </a: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90297" cy="19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133" y="1619590"/>
            <a:ext cx="2409152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Fast computational resource: GPUs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9193" y="3208465"/>
            <a:ext cx="2040711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Diverse large-scale annotated data: ILSVRC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428" y="3110511"/>
            <a:ext cx="207070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Powerful algorithm: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Convolutional neural network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5333" y="4451193"/>
            <a:ext cx="6520576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The ILSVRC data provided </a:t>
            </a:r>
          </a:p>
          <a:p>
            <a:pPr marL="457200" indent="-457200">
              <a:buAutoNum type="arabicParenBoth"/>
            </a:pPr>
            <a:r>
              <a:rPr lang="en-US" sz="2400" dirty="0" smtClean="0">
                <a:latin typeface="Helvetica Neue Light"/>
                <a:cs typeface="Helvetica Neue Light"/>
              </a:rPr>
              <a:t>A large-scale and diverse </a:t>
            </a:r>
            <a:r>
              <a:rPr lang="en-US" sz="2400" dirty="0" smtClean="0">
                <a:solidFill>
                  <a:schemeClr val="accent2"/>
                </a:solidFill>
                <a:latin typeface="Helvetica Neue Light"/>
                <a:cs typeface="Helvetica Neue Light"/>
              </a:rPr>
              <a:t>training</a:t>
            </a:r>
            <a:r>
              <a:rPr lang="en-US" sz="2400" dirty="0" smtClean="0">
                <a:latin typeface="Helvetica Neue Light"/>
                <a:cs typeface="Helvetica Neue Light"/>
              </a:rPr>
              <a:t> set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(2) A </a:t>
            </a:r>
            <a:r>
              <a:rPr lang="en-US" sz="2400" dirty="0" smtClean="0">
                <a:solidFill>
                  <a:srgbClr val="C0504D"/>
                </a:solidFill>
                <a:latin typeface="Helvetica Neue Light"/>
                <a:cs typeface="Helvetica Neue Light"/>
              </a:rPr>
              <a:t>testing </a:t>
            </a:r>
            <a:r>
              <a:rPr lang="en-US" sz="2400" dirty="0" smtClean="0">
                <a:latin typeface="Helvetica Neue Light"/>
                <a:cs typeface="Helvetica Neue Light"/>
              </a:rPr>
              <a:t>platform to showcase results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035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133" y="1619590"/>
            <a:ext cx="2409152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Fast computational resource: GPUs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9193" y="3208465"/>
            <a:ext cx="2040711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Diverse large-scale annotated data: ILSVRC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428" y="3110511"/>
            <a:ext cx="207070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Powerful algorithm: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Convolutional neural network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5333" y="4451193"/>
            <a:ext cx="6520576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The ILSVRC data provided </a:t>
            </a:r>
          </a:p>
          <a:p>
            <a:pPr marL="457200" indent="-457200">
              <a:buAutoNum type="arabicParenBoth"/>
            </a:pPr>
            <a:r>
              <a:rPr lang="en-US" sz="2400" dirty="0" smtClean="0">
                <a:latin typeface="Helvetica Neue Light"/>
                <a:cs typeface="Helvetica Neue Light"/>
              </a:rPr>
              <a:t>A large-scale and diverse </a:t>
            </a:r>
            <a:r>
              <a:rPr lang="en-US" sz="2400" dirty="0" smtClean="0">
                <a:solidFill>
                  <a:schemeClr val="accent2"/>
                </a:solidFill>
                <a:latin typeface="Helvetica Neue Light"/>
                <a:cs typeface="Helvetica Neue Light"/>
              </a:rPr>
              <a:t>training</a:t>
            </a:r>
            <a:r>
              <a:rPr lang="en-US" sz="2400" dirty="0" smtClean="0">
                <a:latin typeface="Helvetica Neue Light"/>
                <a:cs typeface="Helvetica Neue Light"/>
              </a:rPr>
              <a:t> set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(2) A </a:t>
            </a:r>
            <a:r>
              <a:rPr lang="en-US" sz="2400" dirty="0" smtClean="0">
                <a:solidFill>
                  <a:srgbClr val="C0504D"/>
                </a:solidFill>
                <a:latin typeface="Helvetica Neue Light"/>
                <a:cs typeface="Helvetica Neue Light"/>
              </a:rPr>
              <a:t>testing </a:t>
            </a:r>
            <a:r>
              <a:rPr lang="en-US" sz="2400" dirty="0" smtClean="0">
                <a:latin typeface="Helvetica Neue Light"/>
                <a:cs typeface="Helvetica Neue Light"/>
              </a:rPr>
              <a:t>platform to showcase results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Also (3) </a:t>
            </a:r>
            <a:r>
              <a:rPr lang="en-US" sz="2400" dirty="0" smtClean="0">
                <a:solidFill>
                  <a:schemeClr val="accent2"/>
                </a:solidFill>
                <a:latin typeface="Helvetica Neue Light"/>
                <a:cs typeface="Helvetica Neue Light"/>
              </a:rPr>
              <a:t>Trained models </a:t>
            </a:r>
            <a:r>
              <a:rPr lang="en-US" sz="2400" dirty="0" smtClean="0">
                <a:latin typeface="Helvetica Neue Light"/>
                <a:cs typeface="Helvetica Neue Light"/>
              </a:rPr>
              <a:t>useful for other tasks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666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What are neural networks?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A bunch of bits that look like linear models, composed in layers.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Early mistakes involved falling in love with multiple layers without realizing that a bit of separation is required between them!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Remember! Many layers aren’t “necessary”, but they do seem to help.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Structured prediction models!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60" y="2688622"/>
            <a:ext cx="2123440" cy="45841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3348691"/>
            <a:ext cx="3291840" cy="46750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653444" y="635861"/>
            <a:ext cx="2164080" cy="1846580"/>
            <a:chOff x="6653444" y="635861"/>
            <a:chExt cx="2164080" cy="184658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544" y="1330367"/>
              <a:ext cx="1603924" cy="220723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529" y="2222091"/>
              <a:ext cx="234950" cy="26035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444" y="2183959"/>
              <a:ext cx="209550" cy="26035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624" y="2183991"/>
              <a:ext cx="215900" cy="26035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34" y="635861"/>
              <a:ext cx="165100" cy="20955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897284" y="1124779"/>
              <a:ext cx="1920240" cy="63373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>
              <a:endCxn id="18" idx="4"/>
            </p:cNvCxnSpPr>
            <p:nvPr/>
          </p:nvCxnSpPr>
          <p:spPr>
            <a:xfrm flipV="1">
              <a:off x="6897284" y="1758509"/>
              <a:ext cx="96012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8" idx="4"/>
            </p:cNvCxnSpPr>
            <p:nvPr/>
          </p:nvCxnSpPr>
          <p:spPr>
            <a:xfrm flipV="1">
              <a:off x="7293524" y="1758509"/>
              <a:ext cx="56388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18" idx="4"/>
            </p:cNvCxnSpPr>
            <p:nvPr/>
          </p:nvCxnSpPr>
          <p:spPr>
            <a:xfrm flipV="1">
              <a:off x="7730404" y="1758509"/>
              <a:ext cx="12700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7857404" y="1758509"/>
              <a:ext cx="18796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8" idx="4"/>
            </p:cNvCxnSpPr>
            <p:nvPr/>
          </p:nvCxnSpPr>
          <p:spPr>
            <a:xfrm flipH="1" flipV="1">
              <a:off x="7857404" y="1758509"/>
              <a:ext cx="73660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544" y="2250031"/>
              <a:ext cx="338321" cy="45719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>
              <a:stCxn id="18" idx="0"/>
            </p:cNvCxnSpPr>
            <p:nvPr/>
          </p:nvCxnSpPr>
          <p:spPr>
            <a:xfrm flipV="1">
              <a:off x="7857404" y="863159"/>
              <a:ext cx="0" cy="26162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6011024" y="4640519"/>
            <a:ext cx="2819205" cy="1674372"/>
            <a:chOff x="6011024" y="4640519"/>
            <a:chExt cx="2819205" cy="1674372"/>
          </a:xfrm>
        </p:grpSpPr>
        <p:grpSp>
          <p:nvGrpSpPr>
            <p:cNvPr id="61" name="Group 60"/>
            <p:cNvGrpSpPr/>
            <p:nvPr/>
          </p:nvGrpSpPr>
          <p:grpSpPr>
            <a:xfrm>
              <a:off x="6011024" y="4640519"/>
              <a:ext cx="463333" cy="414532"/>
              <a:chOff x="4850679" y="5681980"/>
              <a:chExt cx="463333" cy="41453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850679" y="594360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5083724" y="568198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6586449" y="4640519"/>
              <a:ext cx="463333" cy="414532"/>
              <a:chOff x="5426104" y="5671820"/>
              <a:chExt cx="463333" cy="414532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426104" y="593344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659149" y="567182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7202182" y="4640519"/>
              <a:ext cx="463333" cy="414532"/>
              <a:chOff x="6041837" y="5681980"/>
              <a:chExt cx="463333" cy="414532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6041837" y="594360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V="1">
                <a:off x="6274882" y="568198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7791672" y="4640519"/>
              <a:ext cx="463333" cy="414532"/>
              <a:chOff x="6631327" y="5732463"/>
              <a:chExt cx="463333" cy="414532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6631327" y="5994083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V="1">
                <a:off x="6864372" y="5732463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8366896" y="4640519"/>
              <a:ext cx="463333" cy="414532"/>
              <a:chOff x="7206551" y="5653918"/>
              <a:chExt cx="463333" cy="414532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7206551" y="5915538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V="1">
                <a:off x="7439596" y="5653918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Oval 62"/>
            <p:cNvSpPr/>
            <p:nvPr/>
          </p:nvSpPr>
          <p:spPr>
            <a:xfrm>
              <a:off x="6652390" y="55523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/>
            <p:cNvCxnSpPr>
              <a:stCxn id="63" idx="0"/>
              <a:endCxn id="43" idx="4"/>
            </p:cNvCxnSpPr>
            <p:nvPr/>
          </p:nvCxnSpPr>
          <p:spPr>
            <a:xfrm flipH="1" flipV="1">
              <a:off x="6242691" y="5055051"/>
              <a:ext cx="641366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63" idx="0"/>
              <a:endCxn id="49" idx="4"/>
            </p:cNvCxnSpPr>
            <p:nvPr/>
          </p:nvCxnSpPr>
          <p:spPr>
            <a:xfrm flipH="1" flipV="1">
              <a:off x="6818116" y="5055051"/>
              <a:ext cx="65941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63" idx="0"/>
              <a:endCxn id="53" idx="4"/>
            </p:cNvCxnSpPr>
            <p:nvPr/>
          </p:nvCxnSpPr>
          <p:spPr>
            <a:xfrm flipV="1">
              <a:off x="6884057" y="5055051"/>
              <a:ext cx="113928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63" idx="0"/>
              <a:endCxn id="51" idx="4"/>
            </p:cNvCxnSpPr>
            <p:nvPr/>
          </p:nvCxnSpPr>
          <p:spPr>
            <a:xfrm flipV="1">
              <a:off x="6884057" y="5055051"/>
              <a:ext cx="54979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63" idx="0"/>
              <a:endCxn id="55" idx="4"/>
            </p:cNvCxnSpPr>
            <p:nvPr/>
          </p:nvCxnSpPr>
          <p:spPr>
            <a:xfrm flipV="1">
              <a:off x="6884057" y="5055051"/>
              <a:ext cx="1714506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7328339" y="5569304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/>
            <p:cNvCxnSpPr>
              <a:stCxn id="96" idx="0"/>
              <a:endCxn id="43" idx="4"/>
            </p:cNvCxnSpPr>
            <p:nvPr/>
          </p:nvCxnSpPr>
          <p:spPr>
            <a:xfrm flipH="1" flipV="1">
              <a:off x="6242691" y="5055051"/>
              <a:ext cx="1317315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6" idx="0"/>
            </p:cNvCxnSpPr>
            <p:nvPr/>
          </p:nvCxnSpPr>
          <p:spPr>
            <a:xfrm flipH="1" flipV="1">
              <a:off x="6819494" y="5071976"/>
              <a:ext cx="74051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96" idx="0"/>
              <a:endCxn id="53" idx="4"/>
            </p:cNvCxnSpPr>
            <p:nvPr/>
          </p:nvCxnSpPr>
          <p:spPr>
            <a:xfrm flipV="1">
              <a:off x="7560006" y="5055051"/>
              <a:ext cx="463333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96" idx="0"/>
              <a:endCxn id="51" idx="4"/>
            </p:cNvCxnSpPr>
            <p:nvPr/>
          </p:nvCxnSpPr>
          <p:spPr>
            <a:xfrm flipH="1" flipV="1">
              <a:off x="7433849" y="5055051"/>
              <a:ext cx="126157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96" idx="0"/>
              <a:endCxn id="55" idx="4"/>
            </p:cNvCxnSpPr>
            <p:nvPr/>
          </p:nvCxnSpPr>
          <p:spPr>
            <a:xfrm flipV="1">
              <a:off x="7560006" y="5055051"/>
              <a:ext cx="1038557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/>
            <p:cNvSpPr/>
            <p:nvPr/>
          </p:nvSpPr>
          <p:spPr>
            <a:xfrm>
              <a:off x="6197861" y="60095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970515" y="60095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848707" y="6009067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>
              <a:stCxn id="109" idx="0"/>
              <a:endCxn id="63" idx="4"/>
            </p:cNvCxnSpPr>
            <p:nvPr/>
          </p:nvCxnSpPr>
          <p:spPr>
            <a:xfrm flipV="1">
              <a:off x="6429528" y="5705291"/>
              <a:ext cx="454529" cy="30428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09" idx="0"/>
              <a:endCxn id="96" idx="4"/>
            </p:cNvCxnSpPr>
            <p:nvPr/>
          </p:nvCxnSpPr>
          <p:spPr>
            <a:xfrm flipV="1">
              <a:off x="6429528" y="5722216"/>
              <a:ext cx="1130478" cy="28736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0" idx="0"/>
              <a:endCxn id="63" idx="4"/>
            </p:cNvCxnSpPr>
            <p:nvPr/>
          </p:nvCxnSpPr>
          <p:spPr>
            <a:xfrm flipH="1" flipV="1">
              <a:off x="6884057" y="5705291"/>
              <a:ext cx="318125" cy="30428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10" idx="0"/>
              <a:endCxn id="96" idx="4"/>
            </p:cNvCxnSpPr>
            <p:nvPr/>
          </p:nvCxnSpPr>
          <p:spPr>
            <a:xfrm flipV="1">
              <a:off x="7202182" y="5722216"/>
              <a:ext cx="357824" cy="28736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1" idx="0"/>
              <a:endCxn id="63" idx="4"/>
            </p:cNvCxnSpPr>
            <p:nvPr/>
          </p:nvCxnSpPr>
          <p:spPr>
            <a:xfrm flipH="1" flipV="1">
              <a:off x="6884057" y="5705291"/>
              <a:ext cx="1196317" cy="30377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11" idx="0"/>
              <a:endCxn id="96" idx="4"/>
            </p:cNvCxnSpPr>
            <p:nvPr/>
          </p:nvCxnSpPr>
          <p:spPr>
            <a:xfrm flipH="1" flipV="1">
              <a:off x="7560006" y="5722216"/>
              <a:ext cx="520368" cy="286851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endCxn id="109" idx="4"/>
            </p:cNvCxnSpPr>
            <p:nvPr/>
          </p:nvCxnSpPr>
          <p:spPr>
            <a:xfrm flipV="1">
              <a:off x="6429528" y="6162491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V="1">
              <a:off x="7208074" y="6176241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8086753" y="6161979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86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5724232"/>
            <a:ext cx="9164320" cy="68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0320" y="1596571"/>
            <a:ext cx="9164320" cy="4127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“Recent” History</a:t>
            </a:r>
            <a:r>
              <a:rPr lang="en-US" baseline="30000" dirty="0" smtClean="0">
                <a:latin typeface="Helvetica Neue Light"/>
                <a:cs typeface="Helvetica Neue Light"/>
              </a:rPr>
              <a:t>***</a:t>
            </a:r>
            <a:endParaRPr lang="en-US" baseline="30000" dirty="0">
              <a:latin typeface="Helvetica Neue Light"/>
              <a:cs typeface="Helvetica Neue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1286" y="1016000"/>
            <a:ext cx="7801428" cy="517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1970’s		1980’s		1990’s		2000’s		2010’s 	2015…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382" y="1596571"/>
            <a:ext cx="109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1984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PAC Learning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7313" y="1596571"/>
            <a:ext cx="104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2010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Turing Award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035" y="2570697"/>
            <a:ext cx="18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2008/2011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Dual Coordinate Descent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Pegasos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16816"/>
            <a:ext cx="914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1957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Perceptron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Rosenblatt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843" y="4721241"/>
            <a:ext cx="2326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1969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No XOR,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no benefit from naïve multi-layer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Minsky</a:t>
            </a:r>
            <a:r>
              <a:rPr lang="en-US" sz="1200" dirty="0" smtClean="0">
                <a:latin typeface="Helvetica Neue Light"/>
                <a:cs typeface="Helvetica Neue Light"/>
              </a:rPr>
              <a:t> &amp; </a:t>
            </a:r>
            <a:r>
              <a:rPr lang="en-US" sz="1200" dirty="0" err="1" smtClean="0">
                <a:latin typeface="Helvetica Neue Light"/>
                <a:cs typeface="Helvetica Neue Light"/>
              </a:rPr>
              <a:t>Papert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146" y="3697373"/>
            <a:ext cx="988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Multi-layer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Back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Propagation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Werbos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0043" y="6488668"/>
            <a:ext cx="442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**</a:t>
            </a:r>
            <a:r>
              <a:rPr lang="en-US" baseline="30000" dirty="0" smtClean="0"/>
              <a:t>* </a:t>
            </a:r>
            <a:r>
              <a:rPr lang="en-US" dirty="0" smtClean="0"/>
              <a:t>Many others too, this is just a sketch!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68428" y="3697373"/>
            <a:ext cx="1082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1979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Convolutional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NNs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smtClean="0">
                <a:latin typeface="Helvetica Neue Light"/>
                <a:cs typeface="Helvetica Neue Light"/>
              </a:rPr>
              <a:t>Fukushima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6393" y="3688302"/>
            <a:ext cx="1467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ConvNets</a:t>
            </a:r>
            <a:r>
              <a:rPr lang="en-US" sz="1200" dirty="0" smtClean="0">
                <a:latin typeface="Helvetica Neue Light"/>
                <a:cs typeface="Helvetica Neue Light"/>
              </a:rPr>
              <a:t> for Digits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LeCun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7642" y="5742012"/>
            <a:ext cx="1153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2006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Deep Learning</a:t>
            </a:r>
          </a:p>
          <a:p>
            <a:r>
              <a:rPr lang="en-US" sz="1200" dirty="0">
                <a:latin typeface="Helvetica Neue Light"/>
                <a:cs typeface="Helvetica Neue Light"/>
              </a:rPr>
              <a:t>(</a:t>
            </a:r>
            <a:r>
              <a:rPr lang="en-US" sz="1200" dirty="0" smtClean="0">
                <a:latin typeface="Helvetica Neue Light"/>
                <a:cs typeface="Helvetica Neue Light"/>
              </a:rPr>
              <a:t>Hinton)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7641" y="3697373"/>
            <a:ext cx="9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2012</a:t>
            </a:r>
            <a:r>
              <a:rPr lang="en-US" sz="1200" b="1" dirty="0" smtClean="0">
                <a:latin typeface="Helvetica Neue"/>
                <a:cs typeface="Helvetica Neue"/>
              </a:rPr>
              <a:t>*</a:t>
            </a:r>
          </a:p>
          <a:p>
            <a:r>
              <a:rPr lang="en-US" sz="1200" dirty="0" err="1"/>
              <a:t>Krizhevsky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err="1" smtClean="0"/>
              <a:t>Sutskever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&amp;  Hinton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3697373"/>
            <a:ext cx="77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1960s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Adaline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Madaline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5270" y="574201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1982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Self Organizing Maps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Kohonen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20320" y="5762332"/>
            <a:ext cx="54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1949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Hebb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25090" y="5742012"/>
            <a:ext cx="17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Unsupervised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0320" y="1636877"/>
            <a:ext cx="141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upervised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7471" y="2623452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1970s 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Support Vector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Machines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Vapnik</a:t>
            </a:r>
            <a:r>
              <a:rPr lang="en-US" sz="1200" dirty="0" smtClean="0">
                <a:latin typeface="Helvetica Neue Light"/>
                <a:cs typeface="Helvetica Neue Light"/>
              </a:rPr>
              <a:t> et al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0776" y="260530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1975s - 1990s-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Efficient 1</a:t>
            </a:r>
            <a:r>
              <a:rPr lang="en-US" sz="1200" baseline="30000" dirty="0" smtClean="0">
                <a:latin typeface="Helvetica Neue Light"/>
                <a:cs typeface="Helvetica Neue Light"/>
              </a:rPr>
              <a:t>st</a:t>
            </a:r>
            <a:r>
              <a:rPr lang="en-US" sz="1200" dirty="0" smtClean="0">
                <a:latin typeface="Helvetica Neue Light"/>
                <a:cs typeface="Helvetica Neue Light"/>
              </a:rPr>
              <a:t> order methods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Nemirovski</a:t>
            </a:r>
            <a:r>
              <a:rPr lang="en-US" sz="1200" dirty="0" smtClean="0">
                <a:latin typeface="Helvetica Neue Light"/>
                <a:cs typeface="Helvetica Neue Light"/>
              </a:rPr>
              <a:t> &amp; </a:t>
            </a:r>
            <a:r>
              <a:rPr lang="en-US" sz="1200" dirty="0" err="1" smtClean="0">
                <a:latin typeface="Helvetica Neue Light"/>
                <a:cs typeface="Helvetica Neue Light"/>
              </a:rPr>
              <a:t>Nesterov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682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5724232"/>
            <a:ext cx="9164320" cy="68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0320" y="1596571"/>
            <a:ext cx="9164320" cy="4127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“Recent” History</a:t>
            </a:r>
            <a:r>
              <a:rPr lang="en-US" baseline="30000" dirty="0" smtClean="0">
                <a:latin typeface="Helvetica Neue Light"/>
                <a:cs typeface="Helvetica Neue Light"/>
              </a:rPr>
              <a:t>***</a:t>
            </a:r>
            <a:endParaRPr lang="en-US" baseline="30000" dirty="0">
              <a:latin typeface="Helvetica Neue Light"/>
              <a:cs typeface="Helvetica Neue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1286" y="1016000"/>
            <a:ext cx="7801428" cy="517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1970’s		1980’s		1990’s		2000’s		2010’s 	2015…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382" y="1596571"/>
            <a:ext cx="109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1984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PAC Learning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7313" y="1596571"/>
            <a:ext cx="104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2010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Turing Award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035" y="2570697"/>
            <a:ext cx="18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2008/2011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Dual Coordinate Descent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Pegasos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16816"/>
            <a:ext cx="914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1957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Perceptron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Rosenblatt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843" y="4721241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Helvetica Neue"/>
                <a:cs typeface="Helvetica Neue"/>
              </a:rPr>
              <a:t>1969</a:t>
            </a:r>
          </a:p>
          <a:p>
            <a:r>
              <a:rPr lang="en-US" sz="1200" b="1" dirty="0" smtClean="0">
                <a:latin typeface="Helvetica Neue"/>
                <a:cs typeface="Helvetica Neue"/>
              </a:rPr>
              <a:t>No XOR, </a:t>
            </a:r>
          </a:p>
          <a:p>
            <a:r>
              <a:rPr lang="en-US" sz="1200" b="1" dirty="0" smtClean="0">
                <a:latin typeface="Helvetica Neue"/>
                <a:cs typeface="Helvetica Neue"/>
              </a:rPr>
              <a:t>no benefit from naïve multi-layer</a:t>
            </a:r>
            <a:endParaRPr lang="en-US" sz="1200" b="1" dirty="0" smtClean="0">
              <a:latin typeface="Helvetica Neue"/>
              <a:cs typeface="Helvetica Neue"/>
            </a:endParaRPr>
          </a:p>
          <a:p>
            <a:r>
              <a:rPr lang="en-US" sz="1200" b="1" dirty="0" err="1" smtClean="0">
                <a:latin typeface="Helvetica Neue"/>
                <a:cs typeface="Helvetica Neue"/>
              </a:rPr>
              <a:t>Minsky</a:t>
            </a:r>
            <a:r>
              <a:rPr lang="en-US" sz="1200" b="1" dirty="0" smtClean="0">
                <a:latin typeface="Helvetica Neue"/>
                <a:cs typeface="Helvetica Neue"/>
              </a:rPr>
              <a:t> &amp; </a:t>
            </a:r>
            <a:r>
              <a:rPr lang="en-US" sz="1200" b="1" dirty="0" err="1" smtClean="0">
                <a:latin typeface="Helvetica Neue"/>
                <a:cs typeface="Helvetica Neue"/>
              </a:rPr>
              <a:t>Papert</a:t>
            </a:r>
            <a:endParaRPr lang="en-US" sz="1200" b="1" dirty="0">
              <a:latin typeface="Helvetica Neue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146" y="3697373"/>
            <a:ext cx="988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Multi-layer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Back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Propagation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Werbos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0043" y="6488668"/>
            <a:ext cx="442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**</a:t>
            </a:r>
            <a:r>
              <a:rPr lang="en-US" baseline="30000" dirty="0" smtClean="0"/>
              <a:t>* </a:t>
            </a:r>
            <a:r>
              <a:rPr lang="en-US" dirty="0" smtClean="0"/>
              <a:t>Many others too, this is just a sketch!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68428" y="3697373"/>
            <a:ext cx="1082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1979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Convolutional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NNs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smtClean="0">
                <a:latin typeface="Helvetica Neue Light"/>
                <a:cs typeface="Helvetica Neue Light"/>
              </a:rPr>
              <a:t>Fukushima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6393" y="3688302"/>
            <a:ext cx="1467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ConvNets</a:t>
            </a:r>
            <a:r>
              <a:rPr lang="en-US" sz="1200" dirty="0" smtClean="0">
                <a:latin typeface="Helvetica Neue Light"/>
                <a:cs typeface="Helvetica Neue Light"/>
              </a:rPr>
              <a:t> for Digits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LeCun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7642" y="5742012"/>
            <a:ext cx="1153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2006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Deep Learning</a:t>
            </a:r>
          </a:p>
          <a:p>
            <a:r>
              <a:rPr lang="en-US" sz="1200" dirty="0">
                <a:latin typeface="Helvetica Neue Light"/>
                <a:cs typeface="Helvetica Neue Light"/>
              </a:rPr>
              <a:t>(</a:t>
            </a:r>
            <a:r>
              <a:rPr lang="en-US" sz="1200" dirty="0" smtClean="0">
                <a:latin typeface="Helvetica Neue Light"/>
                <a:cs typeface="Helvetica Neue Light"/>
              </a:rPr>
              <a:t>Hinton)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7641" y="3697373"/>
            <a:ext cx="9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2012</a:t>
            </a:r>
            <a:r>
              <a:rPr lang="en-US" sz="1200" b="1" dirty="0" smtClean="0">
                <a:latin typeface="Helvetica Neue"/>
                <a:cs typeface="Helvetica Neue"/>
              </a:rPr>
              <a:t>*</a:t>
            </a:r>
          </a:p>
          <a:p>
            <a:r>
              <a:rPr lang="en-US" sz="1200" dirty="0" err="1"/>
              <a:t>Krizhevsky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err="1" smtClean="0"/>
              <a:t>Sutskever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&amp;  Hinton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3697373"/>
            <a:ext cx="77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1960s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Adaline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Madaline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5270" y="574201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1982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Self Organizing Maps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Kohonen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20320" y="5762332"/>
            <a:ext cx="54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1949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Hebb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25090" y="5742012"/>
            <a:ext cx="17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Unsupervised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0320" y="1636877"/>
            <a:ext cx="141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upervised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7471" y="2623452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1970s 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Support Vector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Machines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Vapnik</a:t>
            </a:r>
            <a:r>
              <a:rPr lang="en-US" sz="1200" dirty="0" smtClean="0">
                <a:latin typeface="Helvetica Neue Light"/>
                <a:cs typeface="Helvetica Neue Light"/>
              </a:rPr>
              <a:t> et al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0776" y="263578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1975s - 1990s-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Efficient 1</a:t>
            </a:r>
            <a:r>
              <a:rPr lang="en-US" sz="1200" baseline="30000" dirty="0" smtClean="0">
                <a:latin typeface="Helvetica Neue Light"/>
                <a:cs typeface="Helvetica Neue Light"/>
              </a:rPr>
              <a:t>st</a:t>
            </a:r>
            <a:r>
              <a:rPr lang="en-US" sz="1200" dirty="0" smtClean="0">
                <a:latin typeface="Helvetica Neue Light"/>
                <a:cs typeface="Helvetica Neue Light"/>
              </a:rPr>
              <a:t> order methods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Nemirovski</a:t>
            </a:r>
            <a:r>
              <a:rPr lang="en-US" sz="1200" dirty="0" smtClean="0">
                <a:latin typeface="Helvetica Neue Light"/>
                <a:cs typeface="Helvetica Neue Light"/>
              </a:rPr>
              <a:t> &amp; </a:t>
            </a:r>
            <a:r>
              <a:rPr lang="en-US" sz="1200" dirty="0" err="1" smtClean="0">
                <a:latin typeface="Helvetica Neue Light"/>
                <a:cs typeface="Helvetica Neue Light"/>
              </a:rPr>
              <a:t>Nesterov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704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735"/>
            <a:ext cx="9144000" cy="6874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On Hype… 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 smtClean="0">
                <a:latin typeface="Helvetica Neue Light"/>
                <a:cs typeface="Helvetica Neue Light"/>
              </a:rPr>
              <a:t>(not just in the 1980s!)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Much of the criticism for neural networks is also a criticism of lack of generalization  or over-fitting in machine learning in general.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Neural Networks are perhaps subject to more hype and subsequent back-lash due to naming and a generally false connection to physiology.</a:t>
            </a: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It is now considered forward thinking to refer to them simply as “networks” these days, e.g., “convolutional networks” or “</a:t>
            </a:r>
            <a:r>
              <a:rPr lang="en-US" sz="2400" dirty="0" err="1" smtClean="0">
                <a:latin typeface="Helvetica Neue Light"/>
                <a:cs typeface="Helvetica Neue Light"/>
              </a:rPr>
              <a:t>convnets</a:t>
            </a:r>
            <a:r>
              <a:rPr lang="en-US" sz="2400" dirty="0" smtClean="0">
                <a:latin typeface="Helvetica Neue Light"/>
                <a:cs typeface="Helvetica Neue Light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167611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320" y="110830"/>
            <a:ext cx="3579188" cy="687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1958 New York Times…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50"/>
            <a:ext cx="2804160" cy="682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609600"/>
            <a:ext cx="3025707" cy="624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67" y="1889760"/>
            <a:ext cx="3057265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9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99"/>
            <a:ext cx="4287520" cy="623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80" y="101600"/>
            <a:ext cx="4146301" cy="488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0942"/>
          <a:stretch/>
        </p:blipFill>
        <p:spPr>
          <a:xfrm>
            <a:off x="4554220" y="5249250"/>
            <a:ext cx="4569460" cy="1496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058"/>
          <a:stretch/>
        </p:blipFill>
        <p:spPr>
          <a:xfrm>
            <a:off x="2292350" y="2773680"/>
            <a:ext cx="4569460" cy="1554480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77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quiz…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66800" y="1808480"/>
            <a:ext cx="0" cy="2479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19760" y="3810000"/>
            <a:ext cx="30175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99360" y="3193534"/>
            <a:ext cx="32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+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0065" y="3193534"/>
            <a:ext cx="2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-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5905" y="2391787"/>
            <a:ext cx="2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-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3520" y="2391787"/>
            <a:ext cx="32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+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55440" y="1439148"/>
            <a:ext cx="4588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We already know no linear classifier works…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2" y="1847093"/>
            <a:ext cx="1755330" cy="3159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07840" y="2514878"/>
            <a:ext cx="3976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a</a:t>
            </a:r>
            <a:r>
              <a:rPr lang="en-US" dirty="0" smtClean="0">
                <a:latin typeface="Helvetica Neue Light"/>
                <a:cs typeface="Helvetica Neue Light"/>
              </a:rPr>
              <a:t>nd that no additive classifier works…</a:t>
            </a:r>
          </a:p>
          <a:p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1" y="2941922"/>
            <a:ext cx="2162567" cy="2597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07840" y="4109998"/>
            <a:ext cx="38661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Design a two layer network to do it…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2" y="2112388"/>
            <a:ext cx="236667" cy="157778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70299"/>
            <a:ext cx="243839" cy="157778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43" y="5390623"/>
            <a:ext cx="2373165" cy="767581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2" y="4743275"/>
            <a:ext cx="1850948" cy="3666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12935" y="4730527"/>
            <a:ext cx="22323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Individual nodes like: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28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8" grpId="0"/>
      <p:bldP spid="20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Propagation is just </a:t>
            </a:r>
            <a:r>
              <a:rPr lang="en-US" smtClean="0"/>
              <a:t>(sub-)gradient </a:t>
            </a:r>
            <a:r>
              <a:rPr lang="en-US" dirty="0" smtClean="0"/>
              <a:t>descent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918737" y="4373961"/>
            <a:ext cx="2819205" cy="1674372"/>
            <a:chOff x="6011024" y="4640519"/>
            <a:chExt cx="2819205" cy="1674372"/>
          </a:xfrm>
        </p:grpSpPr>
        <p:grpSp>
          <p:nvGrpSpPr>
            <p:cNvPr id="5" name="Group 4"/>
            <p:cNvGrpSpPr/>
            <p:nvPr/>
          </p:nvGrpSpPr>
          <p:grpSpPr>
            <a:xfrm>
              <a:off x="6011024" y="4640519"/>
              <a:ext cx="463333" cy="414532"/>
              <a:chOff x="4850679" y="5681980"/>
              <a:chExt cx="463333" cy="41453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4850679" y="594360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V="1">
                <a:off x="5083724" y="568198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6586449" y="4640519"/>
              <a:ext cx="463333" cy="414532"/>
              <a:chOff x="5426104" y="5671820"/>
              <a:chExt cx="463333" cy="414532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426104" y="593344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659149" y="567182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7202182" y="4640519"/>
              <a:ext cx="463333" cy="414532"/>
              <a:chOff x="6041837" y="5681980"/>
              <a:chExt cx="463333" cy="414532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6041837" y="5943600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6274882" y="5681980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7791672" y="4640519"/>
              <a:ext cx="463333" cy="414532"/>
              <a:chOff x="6631327" y="5732463"/>
              <a:chExt cx="463333" cy="41453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6631327" y="5994083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V="1">
                <a:off x="6864372" y="5732463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8366896" y="4640519"/>
              <a:ext cx="463333" cy="414532"/>
              <a:chOff x="7206551" y="5653918"/>
              <a:chExt cx="463333" cy="414532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7206551" y="5915538"/>
                <a:ext cx="463333" cy="15291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V="1">
                <a:off x="7439596" y="5653918"/>
                <a:ext cx="0" cy="261620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6652390" y="55523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10" idx="0"/>
              <a:endCxn id="42" idx="4"/>
            </p:cNvCxnSpPr>
            <p:nvPr/>
          </p:nvCxnSpPr>
          <p:spPr>
            <a:xfrm flipH="1" flipV="1">
              <a:off x="6242691" y="5055051"/>
              <a:ext cx="641366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0" idx="0"/>
              <a:endCxn id="40" idx="4"/>
            </p:cNvCxnSpPr>
            <p:nvPr/>
          </p:nvCxnSpPr>
          <p:spPr>
            <a:xfrm flipH="1" flipV="1">
              <a:off x="6818116" y="5055051"/>
              <a:ext cx="65941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0"/>
              <a:endCxn id="36" idx="4"/>
            </p:cNvCxnSpPr>
            <p:nvPr/>
          </p:nvCxnSpPr>
          <p:spPr>
            <a:xfrm flipV="1">
              <a:off x="6884057" y="5055051"/>
              <a:ext cx="113928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0"/>
              <a:endCxn id="38" idx="4"/>
            </p:cNvCxnSpPr>
            <p:nvPr/>
          </p:nvCxnSpPr>
          <p:spPr>
            <a:xfrm flipV="1">
              <a:off x="6884057" y="5055051"/>
              <a:ext cx="54979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0"/>
              <a:endCxn id="34" idx="4"/>
            </p:cNvCxnSpPr>
            <p:nvPr/>
          </p:nvCxnSpPr>
          <p:spPr>
            <a:xfrm flipV="1">
              <a:off x="6884057" y="5055051"/>
              <a:ext cx="1714506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328339" y="5569304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6" idx="0"/>
              <a:endCxn id="42" idx="4"/>
            </p:cNvCxnSpPr>
            <p:nvPr/>
          </p:nvCxnSpPr>
          <p:spPr>
            <a:xfrm flipH="1" flipV="1">
              <a:off x="6242691" y="5055051"/>
              <a:ext cx="1317315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</p:cNvCxnSpPr>
            <p:nvPr/>
          </p:nvCxnSpPr>
          <p:spPr>
            <a:xfrm flipH="1" flipV="1">
              <a:off x="6819494" y="5071976"/>
              <a:ext cx="740512" cy="49732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0"/>
              <a:endCxn id="36" idx="4"/>
            </p:cNvCxnSpPr>
            <p:nvPr/>
          </p:nvCxnSpPr>
          <p:spPr>
            <a:xfrm flipV="1">
              <a:off x="7560006" y="5055051"/>
              <a:ext cx="463333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0"/>
              <a:endCxn id="38" idx="4"/>
            </p:cNvCxnSpPr>
            <p:nvPr/>
          </p:nvCxnSpPr>
          <p:spPr>
            <a:xfrm flipH="1" flipV="1">
              <a:off x="7433849" y="5055051"/>
              <a:ext cx="126157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6" idx="0"/>
              <a:endCxn id="34" idx="4"/>
            </p:cNvCxnSpPr>
            <p:nvPr/>
          </p:nvCxnSpPr>
          <p:spPr>
            <a:xfrm flipV="1">
              <a:off x="7560006" y="5055051"/>
              <a:ext cx="1038557" cy="51425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197861" y="60095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970515" y="6009579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848707" y="6009067"/>
              <a:ext cx="463333" cy="15291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2" idx="0"/>
              <a:endCxn id="10" idx="4"/>
            </p:cNvCxnSpPr>
            <p:nvPr/>
          </p:nvCxnSpPr>
          <p:spPr>
            <a:xfrm flipV="1">
              <a:off x="6429528" y="5705291"/>
              <a:ext cx="454529" cy="30428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0"/>
              <a:endCxn id="16" idx="4"/>
            </p:cNvCxnSpPr>
            <p:nvPr/>
          </p:nvCxnSpPr>
          <p:spPr>
            <a:xfrm flipV="1">
              <a:off x="6429528" y="5722216"/>
              <a:ext cx="1130478" cy="28736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0"/>
              <a:endCxn id="10" idx="4"/>
            </p:cNvCxnSpPr>
            <p:nvPr/>
          </p:nvCxnSpPr>
          <p:spPr>
            <a:xfrm flipH="1" flipV="1">
              <a:off x="6884057" y="5705291"/>
              <a:ext cx="318125" cy="304288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3" idx="0"/>
              <a:endCxn id="16" idx="4"/>
            </p:cNvCxnSpPr>
            <p:nvPr/>
          </p:nvCxnSpPr>
          <p:spPr>
            <a:xfrm flipV="1">
              <a:off x="7202182" y="5722216"/>
              <a:ext cx="357824" cy="287363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0"/>
              <a:endCxn id="10" idx="4"/>
            </p:cNvCxnSpPr>
            <p:nvPr/>
          </p:nvCxnSpPr>
          <p:spPr>
            <a:xfrm flipH="1" flipV="1">
              <a:off x="6884057" y="5705291"/>
              <a:ext cx="1196317" cy="30377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0"/>
              <a:endCxn id="16" idx="4"/>
            </p:cNvCxnSpPr>
            <p:nvPr/>
          </p:nvCxnSpPr>
          <p:spPr>
            <a:xfrm flipH="1" flipV="1">
              <a:off x="7560006" y="5722216"/>
              <a:ext cx="520368" cy="286851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2" idx="4"/>
            </p:cNvCxnSpPr>
            <p:nvPr/>
          </p:nvCxnSpPr>
          <p:spPr>
            <a:xfrm flipV="1">
              <a:off x="6429528" y="6162491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208074" y="6176241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8086753" y="6161979"/>
              <a:ext cx="0" cy="1386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281124" y="1672511"/>
            <a:ext cx="1823085" cy="1555614"/>
            <a:chOff x="6653444" y="635861"/>
            <a:chExt cx="2164080" cy="1846580"/>
          </a:xfrm>
        </p:grpSpPr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544" y="1330367"/>
              <a:ext cx="1603924" cy="220723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529" y="2222091"/>
              <a:ext cx="234950" cy="26035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444" y="2183959"/>
              <a:ext cx="209550" cy="26035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624" y="2183991"/>
              <a:ext cx="215900" cy="26035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34" y="635861"/>
              <a:ext cx="165100" cy="209550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6897284" y="1124779"/>
              <a:ext cx="1920240" cy="63373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>
              <a:endCxn id="50" idx="4"/>
            </p:cNvCxnSpPr>
            <p:nvPr/>
          </p:nvCxnSpPr>
          <p:spPr>
            <a:xfrm flipV="1">
              <a:off x="6897284" y="1758509"/>
              <a:ext cx="96012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50" idx="4"/>
            </p:cNvCxnSpPr>
            <p:nvPr/>
          </p:nvCxnSpPr>
          <p:spPr>
            <a:xfrm flipV="1">
              <a:off x="7293524" y="1758509"/>
              <a:ext cx="56388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50" idx="4"/>
            </p:cNvCxnSpPr>
            <p:nvPr/>
          </p:nvCxnSpPr>
          <p:spPr>
            <a:xfrm flipV="1">
              <a:off x="7730404" y="1758509"/>
              <a:ext cx="12700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7857404" y="1758509"/>
              <a:ext cx="18796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50" idx="4"/>
            </p:cNvCxnSpPr>
            <p:nvPr/>
          </p:nvCxnSpPr>
          <p:spPr>
            <a:xfrm flipH="1" flipV="1">
              <a:off x="7857404" y="1758509"/>
              <a:ext cx="736600" cy="42545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544" y="2250031"/>
              <a:ext cx="338321" cy="45719"/>
            </a:xfrm>
            <a:prstGeom prst="rect">
              <a:avLst/>
            </a:prstGeom>
          </p:spPr>
        </p:pic>
        <p:cxnSp>
          <p:nvCxnSpPr>
            <p:cNvPr id="57" name="Straight Arrow Connector 56"/>
            <p:cNvCxnSpPr>
              <a:stCxn id="50" idx="0"/>
            </p:cNvCxnSpPr>
            <p:nvPr/>
          </p:nvCxnSpPr>
          <p:spPr>
            <a:xfrm flipV="1">
              <a:off x="7857404" y="863159"/>
              <a:ext cx="0" cy="26162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1" y="1748373"/>
            <a:ext cx="5424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1. Proceed from some measure of error in output,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2. Apply chain rule to compute gradient direction for the w’s to reduce error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3…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4. Profit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" y="3882946"/>
            <a:ext cx="60456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Unlike a linear classifier, this is not convex, even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for nice loss functions on the output.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Rectified linear units make convergence much nicer than</a:t>
            </a:r>
          </a:p>
          <a:p>
            <a:r>
              <a:rPr lang="en-US" dirty="0">
                <a:latin typeface="Helvetica Neue Light"/>
                <a:cs typeface="Helvetica Neue Light"/>
              </a:rPr>
              <a:t>s</a:t>
            </a:r>
            <a:r>
              <a:rPr lang="en-US" dirty="0" smtClean="0">
                <a:latin typeface="Helvetica Neue Light"/>
                <a:cs typeface="Helvetica Neue Light"/>
              </a:rPr>
              <a:t>igmoid activation functions.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Still many questions about how to do this optimization well.</a:t>
            </a:r>
            <a:r>
              <a:rPr lang="en-US" dirty="0" smtClean="0">
                <a:latin typeface="Helvetica Neue Light"/>
                <a:cs typeface="Helvetica Neue Light"/>
              </a:rPr>
              <a:t> 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065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Today’s class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Recent history</a:t>
            </a:r>
            <a:endParaRPr lang="en-US" dirty="0" smtClean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Intuition about deep learning structures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SSGD for deep learning</a:t>
            </a:r>
            <a:endParaRPr lang="en-US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50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or 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98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Read the </a:t>
            </a:r>
            <a:r>
              <a:rPr lang="en-US" sz="2400" b="1" dirty="0" err="1" smtClean="0"/>
              <a:t>caffe</a:t>
            </a:r>
            <a:r>
              <a:rPr lang="en-US" sz="2400" dirty="0" smtClean="0"/>
              <a:t> paper from the website.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7193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5724232"/>
            <a:ext cx="9164320" cy="68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0320" y="1596571"/>
            <a:ext cx="9164320" cy="4127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“Recent” History</a:t>
            </a:r>
            <a:r>
              <a:rPr lang="en-US" baseline="30000" dirty="0" smtClean="0">
                <a:latin typeface="Helvetica Neue Light"/>
                <a:cs typeface="Helvetica Neue Light"/>
              </a:rPr>
              <a:t>***</a:t>
            </a:r>
            <a:endParaRPr lang="en-US" baseline="30000" dirty="0">
              <a:latin typeface="Helvetica Neue Light"/>
              <a:cs typeface="Helvetica Neue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1286" y="1016000"/>
            <a:ext cx="7801428" cy="517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1970’s		1980’s		1990’s		2000’s		2010’s 	2015…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382" y="1596571"/>
            <a:ext cx="109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1984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PAC Learning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7313" y="1596571"/>
            <a:ext cx="104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2010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Leslie Valiant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Turing Award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035" y="2570697"/>
            <a:ext cx="18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2008/2011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Dual Coordinate Descent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Pegasos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16816"/>
            <a:ext cx="914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1957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Perceptron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Rosenblatt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843" y="4721241"/>
            <a:ext cx="230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1969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No XOR,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no benefit from naïve multi-layer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Minsky</a:t>
            </a:r>
            <a:r>
              <a:rPr lang="en-US" sz="1200" dirty="0" smtClean="0">
                <a:latin typeface="Helvetica Neue Light"/>
                <a:cs typeface="Helvetica Neue Light"/>
              </a:rPr>
              <a:t> &amp; </a:t>
            </a:r>
            <a:r>
              <a:rPr lang="en-US" sz="1200" dirty="0" err="1" smtClean="0">
                <a:latin typeface="Helvetica Neue Light"/>
                <a:cs typeface="Helvetica Neue Light"/>
              </a:rPr>
              <a:t>Papert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146" y="3697373"/>
            <a:ext cx="988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Multi-layer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Back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Propagation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Werbos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0043" y="6488668"/>
            <a:ext cx="442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**</a:t>
            </a:r>
            <a:r>
              <a:rPr lang="en-US" baseline="30000" dirty="0" smtClean="0"/>
              <a:t>* </a:t>
            </a:r>
            <a:r>
              <a:rPr lang="en-US" dirty="0" smtClean="0"/>
              <a:t>Many others too, this is just a sketch!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68428" y="3697373"/>
            <a:ext cx="1082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1979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Convolutional 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NNs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smtClean="0">
                <a:latin typeface="Helvetica Neue Light"/>
                <a:cs typeface="Helvetica Neue Light"/>
              </a:rPr>
              <a:t>Fukushima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6393" y="3688302"/>
            <a:ext cx="1467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ConvNets</a:t>
            </a:r>
            <a:r>
              <a:rPr lang="en-US" sz="1200" dirty="0" smtClean="0">
                <a:latin typeface="Helvetica Neue Light"/>
                <a:cs typeface="Helvetica Neue Light"/>
              </a:rPr>
              <a:t> for Digits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LeCun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7642" y="5742012"/>
            <a:ext cx="1153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2006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Deep Learning</a:t>
            </a:r>
          </a:p>
          <a:p>
            <a:r>
              <a:rPr lang="en-US" sz="1200" dirty="0">
                <a:latin typeface="Helvetica Neue Light"/>
                <a:cs typeface="Helvetica Neue Light"/>
              </a:rPr>
              <a:t>(</a:t>
            </a:r>
            <a:r>
              <a:rPr lang="en-US" sz="1200" dirty="0" smtClean="0">
                <a:latin typeface="Helvetica Neue Light"/>
                <a:cs typeface="Helvetica Neue Light"/>
              </a:rPr>
              <a:t>Hinton)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1484" y="4528370"/>
            <a:ext cx="1392187" cy="600164"/>
          </a:xfrm>
          <a:prstGeom prst="rect">
            <a:avLst/>
          </a:prstGeom>
          <a:solidFill>
            <a:srgbClr val="FFC299"/>
          </a:solidFill>
        </p:spPr>
        <p:txBody>
          <a:bodyPr wrap="square">
            <a:spAutoFit/>
          </a:bodyPr>
          <a:lstStyle/>
          <a:p>
            <a:r>
              <a:rPr lang="en-US" sz="1100" dirty="0" smtClean="0"/>
              <a:t>2xNVidia GTX580    </a:t>
            </a:r>
          </a:p>
          <a:p>
            <a:r>
              <a:rPr lang="en-US" sz="1100" dirty="0" smtClean="0"/>
              <a:t>~2x1581 </a:t>
            </a:r>
            <a:r>
              <a:rPr lang="en-US" sz="1100" dirty="0" err="1" smtClean="0"/>
              <a:t>GFlops</a:t>
            </a:r>
            <a:r>
              <a:rPr lang="en-US" sz="1100" dirty="0" smtClean="0"/>
              <a:t>   </a:t>
            </a:r>
          </a:p>
          <a:p>
            <a:r>
              <a:rPr lang="en-US" sz="1100" dirty="0" smtClean="0"/>
              <a:t>~$1000 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6967641" y="3697373"/>
            <a:ext cx="9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2012</a:t>
            </a:r>
            <a:r>
              <a:rPr lang="en-US" sz="1200" b="1" dirty="0" smtClean="0">
                <a:latin typeface="Helvetica Neue"/>
                <a:cs typeface="Helvetica Neue"/>
              </a:rPr>
              <a:t>*</a:t>
            </a:r>
          </a:p>
          <a:p>
            <a:r>
              <a:rPr lang="en-US" sz="1200" dirty="0" err="1"/>
              <a:t>Krizhevsky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err="1" smtClean="0"/>
              <a:t>Sutskever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&amp;  Hinton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33890" y="4530461"/>
            <a:ext cx="1392187" cy="600164"/>
          </a:xfrm>
          <a:prstGeom prst="rect">
            <a:avLst/>
          </a:prstGeom>
          <a:solidFill>
            <a:srgbClr val="FFC299"/>
          </a:solidFill>
        </p:spPr>
        <p:txBody>
          <a:bodyPr wrap="square">
            <a:spAutoFit/>
          </a:bodyPr>
          <a:lstStyle/>
          <a:p>
            <a:r>
              <a:rPr lang="en-US" sz="1100" dirty="0" smtClean="0"/>
              <a:t>Titan X</a:t>
            </a:r>
          </a:p>
          <a:p>
            <a:r>
              <a:rPr lang="en-US" sz="1100" dirty="0" smtClean="0"/>
              <a:t>~7000 </a:t>
            </a:r>
            <a:r>
              <a:rPr lang="en-US" sz="1100" dirty="0" err="1" smtClean="0"/>
              <a:t>GFlops</a:t>
            </a:r>
            <a:r>
              <a:rPr lang="en-US" sz="1100" dirty="0" smtClean="0"/>
              <a:t>   </a:t>
            </a:r>
          </a:p>
          <a:p>
            <a:r>
              <a:rPr lang="en-US" sz="1100" dirty="0" smtClean="0"/>
              <a:t>~$1000 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3697373"/>
            <a:ext cx="77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1960s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Adaline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Madaline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5270" y="574201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1982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Self Organizing Maps</a:t>
            </a:r>
            <a:endParaRPr lang="en-US" sz="1200" dirty="0" smtClean="0">
              <a:latin typeface="Helvetica Neue Light"/>
              <a:cs typeface="Helvetica Neue Light"/>
            </a:endParaRP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Kohonen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20320" y="5762332"/>
            <a:ext cx="54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1949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Hebb</a:t>
            </a:r>
            <a:endParaRPr lang="en-US" sz="1200" dirty="0" smtClean="0"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25090" y="5742012"/>
            <a:ext cx="175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Unsupervised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0320" y="1636877"/>
            <a:ext cx="141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Helvetica Neue"/>
                <a:cs typeface="Helvetica Neue"/>
              </a:rPr>
              <a:t>upervised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7471" y="2623452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1970s 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Support Vector Machines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Vapnik</a:t>
            </a:r>
            <a:r>
              <a:rPr lang="en-US" sz="1200" dirty="0" smtClean="0">
                <a:latin typeface="Helvetica Neue Light"/>
                <a:cs typeface="Helvetica Neue Light"/>
              </a:rPr>
              <a:t> et al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50776" y="2635784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1975s - 1990s-</a:t>
            </a:r>
          </a:p>
          <a:p>
            <a:r>
              <a:rPr lang="en-US" sz="1200" dirty="0" smtClean="0">
                <a:latin typeface="Helvetica Neue Light"/>
                <a:cs typeface="Helvetica Neue Light"/>
              </a:rPr>
              <a:t>Efficient 1</a:t>
            </a:r>
            <a:r>
              <a:rPr lang="en-US" sz="1200" baseline="30000" dirty="0" smtClean="0">
                <a:latin typeface="Helvetica Neue Light"/>
                <a:cs typeface="Helvetica Neue Light"/>
              </a:rPr>
              <a:t>st</a:t>
            </a:r>
            <a:r>
              <a:rPr lang="en-US" sz="1200" dirty="0" smtClean="0">
                <a:latin typeface="Helvetica Neue Light"/>
                <a:cs typeface="Helvetica Neue Light"/>
              </a:rPr>
              <a:t> order methods</a:t>
            </a:r>
          </a:p>
          <a:p>
            <a:r>
              <a:rPr lang="en-US" sz="1200" dirty="0" err="1" smtClean="0">
                <a:latin typeface="Helvetica Neue Light"/>
                <a:cs typeface="Helvetica Neue Light"/>
              </a:rPr>
              <a:t>Nemirovski</a:t>
            </a:r>
            <a:r>
              <a:rPr lang="en-US" sz="1200" dirty="0" smtClean="0">
                <a:latin typeface="Helvetica Neue Light"/>
                <a:cs typeface="Helvetica Neue Light"/>
              </a:rPr>
              <a:t> &amp; </a:t>
            </a:r>
            <a:r>
              <a:rPr lang="en-US" sz="1200" dirty="0" err="1" smtClean="0">
                <a:latin typeface="Helvetica Neue Light"/>
                <a:cs typeface="Helvetica Neue Light"/>
              </a:rPr>
              <a:t>Nesterov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2809" y="1596571"/>
            <a:ext cx="1801331" cy="3887380"/>
            <a:chOff x="3075468" y="1564320"/>
            <a:chExt cx="1801331" cy="38873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4359" y="1973958"/>
              <a:ext cx="1772440" cy="2360675"/>
            </a:xfrm>
            <a:prstGeom prst="rect">
              <a:avLst/>
            </a:prstGeom>
            <a:ln w="38100" cmpd="sng">
              <a:solidFill>
                <a:srgbClr val="7F7F7F"/>
              </a:solidFill>
            </a:ln>
          </p:spPr>
        </p:pic>
        <p:cxnSp>
          <p:nvCxnSpPr>
            <p:cNvPr id="18" name="Straight Arrow Connector 17"/>
            <p:cNvCxnSpPr>
              <a:stCxn id="16" idx="0"/>
            </p:cNvCxnSpPr>
            <p:nvPr/>
          </p:nvCxnSpPr>
          <p:spPr>
            <a:xfrm flipV="1">
              <a:off x="3990579" y="1564320"/>
              <a:ext cx="0" cy="409638"/>
            </a:xfrm>
            <a:prstGeom prst="straightConnector1">
              <a:avLst/>
            </a:prstGeom>
            <a:ln>
              <a:solidFill>
                <a:srgbClr val="7F7F7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75468" y="4343704"/>
              <a:ext cx="1801331" cy="11079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rgbClr val="7F7F7F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I played with </a:t>
              </a:r>
              <a:r>
                <a:rPr lang="en-US" sz="1100" dirty="0" err="1" smtClean="0"/>
                <a:t>Kohonen</a:t>
              </a:r>
              <a:r>
                <a:rPr lang="en-US" sz="1100" dirty="0" smtClean="0"/>
                <a:t> Feature Maps on a</a:t>
              </a:r>
            </a:p>
            <a:p>
              <a:r>
                <a:rPr lang="en-US" sz="1100" dirty="0" smtClean="0"/>
                <a:t>2xIBM 3090</a:t>
              </a:r>
              <a:r>
                <a:rPr lang="en-US" sz="1100" dirty="0"/>
                <a:t>-600S   </a:t>
              </a:r>
              <a:r>
                <a:rPr lang="en-US" sz="1100" dirty="0" smtClean="0"/>
                <a:t>   </a:t>
              </a:r>
            </a:p>
            <a:p>
              <a:r>
                <a:rPr lang="en-US" sz="1100" dirty="0" smtClean="0"/>
                <a:t>6+6 processors     </a:t>
              </a:r>
            </a:p>
            <a:p>
              <a:r>
                <a:rPr lang="en-US" sz="1100" dirty="0" smtClean="0"/>
                <a:t>~1.6 </a:t>
              </a:r>
              <a:r>
                <a:rPr lang="en-US" sz="1100" dirty="0" err="1" smtClean="0"/>
                <a:t>GFlops</a:t>
              </a:r>
              <a:r>
                <a:rPr lang="en-US" sz="1100" dirty="0" smtClean="0"/>
                <a:t>   </a:t>
              </a:r>
            </a:p>
            <a:p>
              <a:r>
                <a:rPr lang="en-US" sz="1100" dirty="0" smtClean="0"/>
                <a:t>~$25M 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50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20" grpId="0" animBg="1"/>
      <p:bldP spid="20" grpId="1" animBg="1"/>
      <p:bldP spid="21" grpId="0"/>
      <p:bldP spid="25" grpId="0" animBg="1"/>
      <p:bldP spid="25" grpId="1" animBg="1"/>
      <p:bldP spid="26" grpId="0"/>
      <p:bldP spid="29" grpId="0"/>
      <p:bldP spid="33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920"/>
            <a:ext cx="9144000" cy="687471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Helvetica Neue Light"/>
                <a:cs typeface="Helvetica Neue Light"/>
              </a:rPr>
              <a:t>When did things </a:t>
            </a:r>
            <a:r>
              <a:rPr lang="en-US" sz="3200" dirty="0" smtClean="0">
                <a:latin typeface="Helvetica Neue Light"/>
                <a:cs typeface="Helvetica Neue Light"/>
              </a:rPr>
              <a:t>change? </a:t>
            </a:r>
            <a:br>
              <a:rPr lang="en-US" sz="3200" dirty="0" smtClean="0">
                <a:latin typeface="Helvetica Neue Light"/>
                <a:cs typeface="Helvetica Neue Light"/>
              </a:rPr>
            </a:br>
            <a:r>
              <a:rPr lang="en-US" sz="3200" dirty="0" smtClean="0">
                <a:latin typeface="Helvetica Neue Light"/>
                <a:cs typeface="Helvetica Neue Light"/>
              </a:rPr>
              <a:t>(computer-vision-centric</a:t>
            </a:r>
            <a:r>
              <a:rPr lang="en-US" sz="3200" dirty="0">
                <a:latin typeface="Helvetica Neue Light"/>
                <a:cs typeface="Helvetica Neue Light"/>
              </a:rPr>
              <a:t>!</a:t>
            </a:r>
            <a:r>
              <a:rPr lang="en-US" sz="3200" dirty="0" smtClean="0">
                <a:latin typeface="Helvetica Neue Light"/>
                <a:cs typeface="Helvetica Neue Light"/>
              </a:rPr>
              <a:t>)</a:t>
            </a:r>
            <a:r>
              <a:rPr lang="en-US" sz="3200" dirty="0">
                <a:latin typeface="Helvetica Neue Light"/>
                <a:cs typeface="Helvetica Neue Light"/>
              </a:rPr>
              <a:t/>
            </a:r>
            <a:br>
              <a:rPr lang="en-US" sz="3200" dirty="0">
                <a:latin typeface="Helvetica Neue Light"/>
                <a:cs typeface="Helvetica Neue Light"/>
              </a:rPr>
            </a:br>
            <a:r>
              <a:rPr lang="en-US" sz="3200" dirty="0" smtClean="0">
                <a:latin typeface="Helvetica Neue Light"/>
                <a:cs typeface="Helvetica Neue Light"/>
              </a:rPr>
              <a:t>(ILSVRC-centric!</a:t>
            </a:r>
            <a:r>
              <a:rPr lang="en-US" sz="3200" dirty="0">
                <a:latin typeface="Helvetica Neue Light"/>
                <a:cs typeface="Helvetica Neue Light"/>
              </a:rPr>
              <a:t>)</a:t>
            </a:r>
            <a:endParaRPr lang="en-US" sz="3200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1617" y="2540001"/>
            <a:ext cx="38220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Helvetica Neue"/>
                <a:cs typeface="Helvetica Neue"/>
              </a:rPr>
              <a:t>ILSVRC 2012</a:t>
            </a:r>
          </a:p>
          <a:p>
            <a:pPr algn="ctr"/>
            <a:r>
              <a:rPr lang="en-US" sz="1600" dirty="0" err="1" smtClean="0">
                <a:latin typeface="Helvetica Neue Light"/>
                <a:cs typeface="Helvetica Neue Light"/>
              </a:rPr>
              <a:t>Krizhevsky</a:t>
            </a:r>
            <a:r>
              <a:rPr lang="en-US" sz="1600" dirty="0" smtClean="0">
                <a:latin typeface="Helvetica Neue Light"/>
                <a:cs typeface="Helvetica Neue Light"/>
              </a:rPr>
              <a:t>, </a:t>
            </a:r>
            <a:r>
              <a:rPr lang="en-US" sz="1600" dirty="0" err="1" smtClean="0">
                <a:latin typeface="Helvetica Neue Light"/>
                <a:cs typeface="Helvetica Neue Light"/>
              </a:rPr>
              <a:t>Sutskever</a:t>
            </a:r>
            <a:r>
              <a:rPr lang="en-US" sz="1600" dirty="0" smtClean="0">
                <a:latin typeface="Helvetica Neue Light"/>
                <a:cs typeface="Helvetica Neue Light"/>
              </a:rPr>
              <a:t>, &amp;  Hinton</a:t>
            </a:r>
          </a:p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Network for</a:t>
            </a:r>
          </a:p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Image Classification</a:t>
            </a:r>
          </a:p>
          <a:p>
            <a:endParaRPr lang="en-US" sz="1600" dirty="0">
              <a:latin typeface="Helvetica Neue Light"/>
              <a:cs typeface="Helvetica Neue Light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Helvetica Neue Light"/>
                <a:cs typeface="Helvetica Neue Light"/>
              </a:rPr>
              <a:t>Keys to success of their deep network: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Helvetica Neue Light"/>
                <a:cs typeface="Helvetica Neue Light"/>
              </a:rPr>
              <a:t>1) Large Labeled </a:t>
            </a:r>
            <a:r>
              <a:rPr lang="en-US" sz="1600" dirty="0">
                <a:latin typeface="Helvetica Neue Light"/>
                <a:cs typeface="Helvetica Neue Light"/>
              </a:rPr>
              <a:t>D</a:t>
            </a:r>
            <a:r>
              <a:rPr lang="en-US" sz="1600" dirty="0" smtClean="0">
                <a:latin typeface="Helvetica Neue Light"/>
                <a:cs typeface="Helvetica Neue Light"/>
              </a:rPr>
              <a:t>ata to train and evaluate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Helvetica Neue Light"/>
                <a:cs typeface="Helvetica Neue Light"/>
              </a:rPr>
              <a:t>2) GPUs for faster iteration and improvement of design</a:t>
            </a:r>
          </a:p>
          <a:p>
            <a:pPr>
              <a:spcAft>
                <a:spcPts val="600"/>
              </a:spcAft>
            </a:pPr>
            <a:endParaRPr lang="en-US" sz="1600" dirty="0" smtClean="0">
              <a:latin typeface="Helvetica Neue Light"/>
              <a:cs typeface="Helvetica Neue Light"/>
            </a:endParaRPr>
          </a:p>
          <a:p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4952" y="1542153"/>
            <a:ext cx="6229048" cy="423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Helvetica Neue Light"/>
                <a:cs typeface="Helvetica Neue Light"/>
              </a:rPr>
              <a:t>ImageNet</a:t>
            </a:r>
            <a:r>
              <a:rPr lang="en-US" sz="1600" dirty="0" smtClean="0">
                <a:latin typeface="Helvetica Neue Light"/>
                <a:cs typeface="Helvetica Neue Light"/>
              </a:rPr>
              <a:t> Large Scale Visual Recognition Challenge (ILSVRC)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4952" y="1989675"/>
            <a:ext cx="3132667" cy="423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Image Classification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7619" y="1989675"/>
            <a:ext cx="3096381" cy="423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Object Detection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70" y="2842391"/>
            <a:ext cx="2576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Labeled datasets were too small or artificial.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  <a:cs typeface="Helvetica Neue Light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Computation limited iterating designs.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  <a:cs typeface="Helvetica Neue Light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Confusion about most useful  strategy for deep learning.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5151" y="2801273"/>
            <a:ext cx="27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That one network provided features for improvement across many recognition tasks outside of ILSVRC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  <a:cs typeface="Helvetica Neue Light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Hundreds of newspaper articles, many millions of dollars for startups, new market for GPUs!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  <a:cs typeface="Helvetica Neue Light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New research labs including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Face Book’s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  <a:cs typeface="Helvetica Neue Light"/>
              </a:rPr>
              <a:t>FAIR, etc.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542153"/>
            <a:ext cx="1644952" cy="423332"/>
          </a:xfrm>
          <a:prstGeom prst="rect">
            <a:avLst/>
          </a:prstGeom>
          <a:solidFill>
            <a:srgbClr val="A2CAFB"/>
          </a:solidFill>
          <a:ln>
            <a:solidFill>
              <a:srgbClr val="62A7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Light"/>
                <a:cs typeface="Helvetica Neue Light"/>
              </a:rPr>
              <a:t>Pascal VOC, etc.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989675"/>
            <a:ext cx="1644952" cy="423332"/>
          </a:xfrm>
          <a:prstGeom prst="rect">
            <a:avLst/>
          </a:prstGeom>
          <a:solidFill>
            <a:srgbClr val="A2CAFB"/>
          </a:solidFill>
          <a:ln>
            <a:solidFill>
              <a:srgbClr val="62A7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4324" y="1542153"/>
            <a:ext cx="1279676" cy="423332"/>
          </a:xfrm>
          <a:prstGeom prst="rect">
            <a:avLst/>
          </a:prstGeom>
          <a:solidFill>
            <a:srgbClr val="A2CAFB"/>
          </a:solidFill>
          <a:ln>
            <a:solidFill>
              <a:srgbClr val="62A7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???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64324" y="1989675"/>
            <a:ext cx="1279676" cy="423332"/>
          </a:xfrm>
          <a:prstGeom prst="rect">
            <a:avLst/>
          </a:prstGeom>
          <a:solidFill>
            <a:srgbClr val="A2CAFB"/>
          </a:solidFill>
          <a:ln>
            <a:solidFill>
              <a:srgbClr val="62A7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???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248" y="2534568"/>
            <a:ext cx="815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 Neue"/>
                <a:cs typeface="Helvetica Neue"/>
              </a:rPr>
              <a:t>before</a:t>
            </a:r>
            <a:endParaRPr lang="en-US" sz="1600" b="1" dirty="0">
              <a:latin typeface="Helvetica Neue"/>
              <a:cs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889" y="2534568"/>
            <a:ext cx="1148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"/>
                <a:cs typeface="Helvetica Neue"/>
              </a:rPr>
              <a:t>after</a:t>
            </a:r>
            <a:endParaRPr lang="en-US" sz="1600" b="1" dirty="0">
              <a:latin typeface="Helvetica Neue"/>
              <a:cs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64633" y="5798427"/>
            <a:ext cx="2364632" cy="93134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Proving progress with evaluation is critical to impact.</a:t>
            </a:r>
            <a:endParaRPr lang="en-US" sz="16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445930" y="4724401"/>
            <a:ext cx="318703" cy="10740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7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2238"/>
            <a:ext cx="9143999" cy="339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atin typeface="Helvetica Neue Light"/>
                <a:cs typeface="Helvetica Neue Light"/>
              </a:rPr>
              <a:t>Funny joke… from Olga </a:t>
            </a:r>
            <a:r>
              <a:rPr lang="en-US" sz="3600" dirty="0" err="1" smtClean="0">
                <a:latin typeface="Helvetica Neue Light"/>
                <a:cs typeface="Helvetica Neue Light"/>
              </a:rPr>
              <a:t>Russakovsky</a:t>
            </a:r>
            <a:r>
              <a:rPr lang="en-US" sz="3600" dirty="0" smtClean="0">
                <a:latin typeface="Helvetica Neue Light"/>
                <a:cs typeface="Helvetica Neue Light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Helvetica Neue Light"/>
                <a:cs typeface="Helvetica Neue Light"/>
              </a:rPr>
              <a:t>(grad student </a:t>
            </a:r>
            <a:r>
              <a:rPr lang="en-US" sz="3600" dirty="0" err="1" smtClean="0">
                <a:latin typeface="Helvetica Neue Light"/>
                <a:cs typeface="Helvetica Neue Light"/>
              </a:rPr>
              <a:t>collabroator</a:t>
            </a:r>
            <a:r>
              <a:rPr lang="en-US" sz="3600" dirty="0" smtClean="0">
                <a:latin typeface="Helvetica Neue Light"/>
                <a:cs typeface="Helvetica Neue Light"/>
              </a:rPr>
              <a:t> at Stanford)</a:t>
            </a:r>
          </a:p>
          <a:p>
            <a:pPr>
              <a:lnSpc>
                <a:spcPct val="120000"/>
              </a:lnSpc>
            </a:pPr>
            <a:endParaRPr lang="en-US" sz="3600" dirty="0" smtClean="0"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Helvetica Neue Light"/>
                <a:cs typeface="Helvetica Neue Light"/>
              </a:rPr>
              <a:t>T</a:t>
            </a:r>
            <a:r>
              <a:rPr lang="en-US" sz="3600" dirty="0" smtClean="0">
                <a:latin typeface="Helvetica Neue Light"/>
                <a:cs typeface="Helvetica Neue Light"/>
              </a:rPr>
              <a:t>he union of large-scale visual recognition and deep learning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4526019" y="4126385"/>
            <a:ext cx="3945955" cy="1860989"/>
            <a:chOff x="1751929" y="2059215"/>
            <a:chExt cx="6141615" cy="3845945"/>
          </a:xfrm>
        </p:grpSpPr>
        <p:grpSp>
          <p:nvGrpSpPr>
            <p:cNvPr id="72" name="Group 71"/>
            <p:cNvGrpSpPr/>
            <p:nvPr/>
          </p:nvGrpSpPr>
          <p:grpSpPr>
            <a:xfrm>
              <a:off x="3875921" y="3336429"/>
              <a:ext cx="1499340" cy="1268770"/>
              <a:chOff x="3875921" y="3336429"/>
              <a:chExt cx="1499340" cy="1268770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3875921" y="3341264"/>
                <a:ext cx="1455795" cy="1263935"/>
                <a:chOff x="3884394" y="3317074"/>
                <a:chExt cx="1455795" cy="1263935"/>
              </a:xfrm>
            </p:grpSpPr>
            <p:cxnSp>
              <p:nvCxnSpPr>
                <p:cNvPr id="89" name="Straight Connector 88"/>
                <p:cNvCxnSpPr/>
                <p:nvPr/>
              </p:nvCxnSpPr>
              <p:spPr>
                <a:xfrm rot="17408124" flipV="1">
                  <a:off x="4196513" y="3192118"/>
                  <a:ext cx="831557" cy="1455795"/>
                </a:xfrm>
                <a:prstGeom prst="line">
                  <a:avLst/>
                </a:prstGeom>
                <a:ln w="152400" cmpd="sng">
                  <a:solidFill>
                    <a:srgbClr val="F7964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flipV="1">
                  <a:off x="4124477" y="3317074"/>
                  <a:ext cx="901901" cy="1263935"/>
                </a:xfrm>
                <a:prstGeom prst="line">
                  <a:avLst/>
                </a:prstGeom>
                <a:ln w="152400" cmpd="sng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Connector 86"/>
              <p:cNvCxnSpPr/>
              <p:nvPr/>
            </p:nvCxnSpPr>
            <p:spPr>
              <a:xfrm flipV="1">
                <a:off x="4111169" y="3336429"/>
                <a:ext cx="901901" cy="1263935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17408124" flipV="1">
                <a:off x="4231585" y="3259853"/>
                <a:ext cx="831557" cy="1455795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1751929" y="2059215"/>
              <a:ext cx="6141615" cy="3845945"/>
              <a:chOff x="1945449" y="1649366"/>
              <a:chExt cx="6141615" cy="38459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Title 1"/>
              <p:cNvSpPr txBox="1">
                <a:spLocks/>
              </p:cNvSpPr>
              <p:nvPr/>
            </p:nvSpPr>
            <p:spPr>
              <a:xfrm>
                <a:off x="1945449" y="1649366"/>
                <a:ext cx="2453574" cy="135461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 cmpd="sng">
                <a:solidFill>
                  <a:schemeClr val="accent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dirty="0" smtClean="0">
                    <a:solidFill>
                      <a:srgbClr val="000000"/>
                    </a:solidFill>
                    <a:latin typeface="Helvetica Neue Light"/>
                    <a:cs typeface="Helvetica Neue Light"/>
                  </a:rPr>
                  <a:t>Data Diversity</a:t>
                </a:r>
              </a:p>
            </p:txBody>
          </p:sp>
          <p:sp>
            <p:nvSpPr>
              <p:cNvPr id="79" name="Title 1"/>
              <p:cNvSpPr txBox="1">
                <a:spLocks/>
              </p:cNvSpPr>
              <p:nvPr/>
            </p:nvSpPr>
            <p:spPr>
              <a:xfrm>
                <a:off x="5276027" y="4071095"/>
                <a:ext cx="2644024" cy="1424216"/>
              </a:xfrm>
              <a:prstGeom prst="rect">
                <a:avLst/>
              </a:prstGeom>
              <a:solidFill>
                <a:srgbClr val="DBEEF4"/>
              </a:solidFill>
              <a:ln w="38100" cmpd="sng">
                <a:solidFill>
                  <a:srgbClr val="F7964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dirty="0" smtClean="0">
                    <a:solidFill>
                      <a:srgbClr val="000000"/>
                    </a:solidFill>
                    <a:latin typeface="Helvetica Neue Light"/>
                    <a:cs typeface="Helvetica Neue Light"/>
                  </a:rPr>
                  <a:t>Algorithm Speed</a:t>
                </a:r>
              </a:p>
            </p:txBody>
          </p:sp>
          <p:cxnSp>
            <p:nvCxnSpPr>
              <p:cNvPr id="80" name="Straight Connector 79"/>
              <p:cNvCxnSpPr>
                <a:stCxn id="78" idx="2"/>
                <a:endCxn id="85" idx="0"/>
              </p:cNvCxnSpPr>
              <p:nvPr/>
            </p:nvCxnSpPr>
            <p:spPr>
              <a:xfrm flipH="1">
                <a:off x="3168910" y="3003985"/>
                <a:ext cx="3326" cy="1093919"/>
              </a:xfrm>
              <a:prstGeom prst="line">
                <a:avLst/>
              </a:prstGeom>
              <a:ln w="152400" cmpd="sng">
                <a:solidFill>
                  <a:srgbClr val="F796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78" idx="3"/>
                <a:endCxn id="84" idx="1"/>
              </p:cNvCxnSpPr>
              <p:nvPr/>
            </p:nvCxnSpPr>
            <p:spPr>
              <a:xfrm>
                <a:off x="4399023" y="2326676"/>
                <a:ext cx="734182" cy="4483"/>
              </a:xfrm>
              <a:prstGeom prst="line">
                <a:avLst/>
              </a:prstGeom>
              <a:ln w="152400" cmpd="sng">
                <a:solidFill>
                  <a:srgbClr val="F796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84" idx="2"/>
                <a:endCxn id="79" idx="0"/>
              </p:cNvCxnSpPr>
              <p:nvPr/>
            </p:nvCxnSpPr>
            <p:spPr>
              <a:xfrm flipH="1">
                <a:off x="6598039" y="3006223"/>
                <a:ext cx="12095" cy="1064872"/>
              </a:xfrm>
              <a:prstGeom prst="line">
                <a:avLst/>
              </a:prstGeom>
              <a:ln w="152400" cmpd="sng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85" idx="3"/>
                <a:endCxn id="79" idx="1"/>
              </p:cNvCxnSpPr>
              <p:nvPr/>
            </p:nvCxnSpPr>
            <p:spPr>
              <a:xfrm flipV="1">
                <a:off x="4392371" y="4783203"/>
                <a:ext cx="883656" cy="1864"/>
              </a:xfrm>
              <a:prstGeom prst="line">
                <a:avLst/>
              </a:prstGeom>
              <a:ln w="152400" cmpd="sng">
                <a:solidFill>
                  <a:srgbClr val="F7964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itle 1"/>
              <p:cNvSpPr txBox="1">
                <a:spLocks/>
              </p:cNvSpPr>
              <p:nvPr/>
            </p:nvSpPr>
            <p:spPr>
              <a:xfrm>
                <a:off x="5133204" y="1656093"/>
                <a:ext cx="2953860" cy="13501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 cmpd="sng">
                <a:solidFill>
                  <a:srgbClr val="F7964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dirty="0" smtClean="0">
                    <a:solidFill>
                      <a:srgbClr val="000000"/>
                    </a:solidFill>
                    <a:latin typeface="Helvetica Neue Light"/>
                    <a:cs typeface="Helvetica Neue Light"/>
                  </a:rPr>
                  <a:t>Algorithm complexity</a:t>
                </a:r>
              </a:p>
            </p:txBody>
          </p:sp>
          <p:sp>
            <p:nvSpPr>
              <p:cNvPr id="85" name="Title 1"/>
              <p:cNvSpPr txBox="1">
                <a:spLocks/>
              </p:cNvSpPr>
              <p:nvPr/>
            </p:nvSpPr>
            <p:spPr>
              <a:xfrm>
                <a:off x="1945449" y="4097904"/>
                <a:ext cx="2446922" cy="137432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 cmpd="sng">
                <a:solidFill>
                  <a:srgbClr val="F7964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>
                <a:normAutofit fontScale="92500" lnSpcReduction="1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dirty="0" smtClean="0">
                    <a:solidFill>
                      <a:srgbClr val="000000"/>
                    </a:solidFill>
                    <a:latin typeface="Helvetica Neue Light"/>
                    <a:cs typeface="Helvetica Neue Light"/>
                  </a:rPr>
                  <a:t>Data Annotation</a:t>
                </a:r>
              </a:p>
            </p:txBody>
          </p:sp>
        </p:grpSp>
        <p:cxnSp>
          <p:nvCxnSpPr>
            <p:cNvPr id="74" name="Straight Connector 73"/>
            <p:cNvCxnSpPr>
              <a:stCxn id="78" idx="2"/>
              <a:endCxn id="85" idx="0"/>
            </p:cNvCxnSpPr>
            <p:nvPr/>
          </p:nvCxnSpPr>
          <p:spPr>
            <a:xfrm flipH="1">
              <a:off x="2975390" y="3413834"/>
              <a:ext cx="3326" cy="1093919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8" idx="3"/>
              <a:endCxn id="84" idx="1"/>
            </p:cNvCxnSpPr>
            <p:nvPr/>
          </p:nvCxnSpPr>
          <p:spPr>
            <a:xfrm>
              <a:off x="4205503" y="2736525"/>
              <a:ext cx="734182" cy="448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79" idx="0"/>
              <a:endCxn id="84" idx="2"/>
            </p:cNvCxnSpPr>
            <p:nvPr/>
          </p:nvCxnSpPr>
          <p:spPr>
            <a:xfrm flipV="1">
              <a:off x="6404519" y="3416072"/>
              <a:ext cx="12095" cy="1064872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9" idx="1"/>
              <a:endCxn id="85" idx="3"/>
            </p:cNvCxnSpPr>
            <p:nvPr/>
          </p:nvCxnSpPr>
          <p:spPr>
            <a:xfrm flipH="1">
              <a:off x="4198851" y="5193052"/>
              <a:ext cx="883656" cy="1864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4336968" y="3918856"/>
            <a:ext cx="4354932" cy="2334381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012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915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9193" y="3208465"/>
            <a:ext cx="2040711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Diverse large-scale annotated data: ILSVRC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908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9193" y="3208465"/>
            <a:ext cx="2040711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Diverse large-scale annotated data: ILSVRC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428" y="3110511"/>
            <a:ext cx="207070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Powerful algorithm: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Convolutional neural network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649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time was right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3" y="1860302"/>
            <a:ext cx="4851400" cy="427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133" y="1619590"/>
            <a:ext cx="2409152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Fast computational resource: GPUs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9193" y="3208465"/>
            <a:ext cx="2040711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Diverse large-scale annotated data: ILSVRC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428" y="3110511"/>
            <a:ext cx="207070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Powerful algorithm: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Convolutional neural network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88" y="6371473"/>
            <a:ext cx="80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A.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Krizhevsky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et al. </a:t>
            </a:r>
            <a:r>
              <a:rPr lang="en-US" sz="1400" dirty="0" err="1" smtClean="0">
                <a:solidFill>
                  <a:srgbClr val="1F497D"/>
                </a:solidFill>
                <a:latin typeface="Helvetica Neue Light"/>
                <a:cs typeface="Helvetica Neue Light"/>
              </a:rPr>
              <a:t>ImageNet</a:t>
            </a:r>
            <a:r>
              <a:rPr lang="en-US" sz="1400" dirty="0" smtClean="0">
                <a:solidFill>
                  <a:srgbClr val="1F497D"/>
                </a:solidFill>
                <a:latin typeface="Helvetica Neue Light"/>
                <a:cs typeface="Helvetica Neue Light"/>
              </a:rPr>
              <a:t> Classification with Deep Convolutional Neural Networks. NIPS 2012</a:t>
            </a:r>
            <a:endParaRPr lang="en-US" sz="1400" dirty="0">
              <a:solidFill>
                <a:srgbClr val="1F497D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521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36701</TotalTime>
  <Words>1119</Words>
  <Application>Microsoft Macintosh PowerPoint</Application>
  <PresentationFormat>On-screen Show (4:3)</PresentationFormat>
  <Paragraphs>300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Machine Learning with Discriminative Methods  Lecture 19 – Deep learning 1 CS 790-134  Spring 2015</vt:lpstr>
      <vt:lpstr>Today’s class</vt:lpstr>
      <vt:lpstr>“Recent” History***</vt:lpstr>
      <vt:lpstr>When did things change?  (computer-vision-centric!) (ILSVRC-centric!)</vt:lpstr>
      <vt:lpstr>PowerPoint Presentation</vt:lpstr>
      <vt:lpstr>The time was right</vt:lpstr>
      <vt:lpstr>The time was right</vt:lpstr>
      <vt:lpstr>The time was right</vt:lpstr>
      <vt:lpstr>The time was right</vt:lpstr>
      <vt:lpstr>The time was right</vt:lpstr>
      <vt:lpstr>The time was right</vt:lpstr>
      <vt:lpstr>What are neural networks?</vt:lpstr>
      <vt:lpstr>“Recent” History***</vt:lpstr>
      <vt:lpstr>“Recent” History***</vt:lpstr>
      <vt:lpstr>On Hype…  (not just in the 1980s!)</vt:lpstr>
      <vt:lpstr>1958 New York Times…</vt:lpstr>
      <vt:lpstr>PowerPoint Presentation</vt:lpstr>
      <vt:lpstr>Design quiz…</vt:lpstr>
      <vt:lpstr>Back Propagation is just (sub-)gradient descent</vt:lpstr>
      <vt:lpstr>For next class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232</cp:revision>
  <dcterms:created xsi:type="dcterms:W3CDTF">2011-02-01T16:22:45Z</dcterms:created>
  <dcterms:modified xsi:type="dcterms:W3CDTF">2015-04-07T16:32:29Z</dcterms:modified>
</cp:coreProperties>
</file>