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notesMasterIdLst>
    <p:notesMasterId r:id="rId25"/>
  </p:notesMasterIdLst>
  <p:sldIdLst>
    <p:sldId id="256" r:id="rId2"/>
    <p:sldId id="258" r:id="rId3"/>
    <p:sldId id="263" r:id="rId4"/>
    <p:sldId id="259" r:id="rId5"/>
    <p:sldId id="260" r:id="rId6"/>
    <p:sldId id="261" r:id="rId7"/>
    <p:sldId id="262" r:id="rId8"/>
    <p:sldId id="275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 showGuides="1">
      <p:cViewPr varScale="1">
        <p:scale>
          <a:sx n="78" d="100"/>
          <a:sy n="78" d="100"/>
        </p:scale>
        <p:origin x="-8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91D98-8E01-1948-B5AA-57382DA50952}" type="datetimeFigureOut">
              <a:rPr lang="en-US" smtClean="0"/>
              <a:pPr/>
              <a:t>8/31/10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3F6AB-B58A-7F44-A918-F3649D141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189A2-B3FD-B347-87BF-6A777C35DF63}" type="slidenum">
              <a:rPr lang="en-US"/>
              <a:pPr/>
              <a:t>2</a:t>
            </a:fld>
            <a:endParaRPr lang="en-US"/>
          </a:p>
        </p:txBody>
      </p:sp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Helvetica Neue Light"/>
            </a:endParaRPr>
          </a:p>
        </p:txBody>
      </p:sp>
      <p:sp>
        <p:nvSpPr>
          <p:cNvPr id="198659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189A2-B3FD-B347-87BF-6A777C35DF63}" type="slidenum">
              <a:rPr lang="en-US"/>
              <a:pPr/>
              <a:t>3</a:t>
            </a:fld>
            <a:endParaRPr lang="en-US"/>
          </a:p>
        </p:txBody>
      </p:sp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Helvetica Neue Light"/>
            </a:endParaRPr>
          </a:p>
        </p:txBody>
      </p:sp>
      <p:sp>
        <p:nvSpPr>
          <p:cNvPr id="198659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19F0E-AF03-8942-9854-315B93294AB2}" type="slidenum">
              <a:rPr lang="en-US"/>
              <a:pPr/>
              <a:t>4</a:t>
            </a:fld>
            <a:endParaRPr lang="en-US"/>
          </a:p>
        </p:txBody>
      </p:sp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Helvetica Neue Light"/>
            </a:endParaRPr>
          </a:p>
        </p:txBody>
      </p:sp>
      <p:sp>
        <p:nvSpPr>
          <p:cNvPr id="210947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E0247-0ABE-344C-98DA-CF4280FB1758}" type="slidenum">
              <a:rPr lang="en-US"/>
              <a:pPr/>
              <a:t>5</a:t>
            </a:fld>
            <a:endParaRPr lang="en-US"/>
          </a:p>
        </p:txBody>
      </p:sp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Helvetica Neue Light"/>
            </a:endParaRPr>
          </a:p>
        </p:txBody>
      </p:sp>
      <p:sp>
        <p:nvSpPr>
          <p:cNvPr id="212995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6DF120-3B3A-2D40-9FAD-59FC2AA75CB3}" type="slidenum">
              <a:rPr lang="en-US"/>
              <a:pPr/>
              <a:t>6</a:t>
            </a:fld>
            <a:endParaRPr lang="en-US"/>
          </a:p>
        </p:txBody>
      </p:sp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Helvetica Neue Light"/>
            </a:endParaRPr>
          </a:p>
        </p:txBody>
      </p:sp>
      <p:sp>
        <p:nvSpPr>
          <p:cNvPr id="215043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7B45C-3735-7649-B9E7-D65060ED6CC9}" type="slidenum">
              <a:rPr lang="en-US"/>
              <a:pPr/>
              <a:t>7</a:t>
            </a:fld>
            <a:endParaRPr lang="en-US"/>
          </a:p>
        </p:txBody>
      </p:sp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Helvetica Neue Light"/>
            </a:endParaRPr>
          </a:p>
        </p:txBody>
      </p:sp>
      <p:sp>
        <p:nvSpPr>
          <p:cNvPr id="217091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Camera models, point spread functions, depth dependent </a:t>
            </a:r>
            <a:r>
              <a:rPr lang="en-US" dirty="0" err="1" smtClean="0"/>
              <a:t>deblurring</a:t>
            </a:r>
            <a:r>
              <a:rPr lang="en-US" dirty="0" smtClean="0"/>
              <a:t>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F6AB-B58A-7F44-A918-F3649D14176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2E0B70-EEA4-F849-B44B-453DCE4CD8ED}" type="slidenum">
              <a:rPr lang="en-US"/>
              <a:pPr/>
              <a:t>18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C252-F03B-8F4E-8D12-271FE1B39350}" type="datetimeFigureOut">
              <a:rPr lang="en-US" smtClean="0"/>
              <a:pPr/>
              <a:t>8/31/10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9CC8-044D-7343-BC34-1B5C3106F0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C252-F03B-8F4E-8D12-271FE1B39350}" type="datetimeFigureOut">
              <a:rPr lang="en-US" smtClean="0"/>
              <a:pPr/>
              <a:t>8/31/10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9CC8-044D-7343-BC34-1B5C3106F0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C252-F03B-8F4E-8D12-271FE1B39350}" type="datetimeFigureOut">
              <a:rPr lang="en-US" smtClean="0"/>
              <a:pPr/>
              <a:t>8/31/10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9CC8-044D-7343-BC34-1B5C3106F0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C252-F03B-8F4E-8D12-271FE1B39350}" type="datetimeFigureOut">
              <a:rPr lang="en-US" smtClean="0"/>
              <a:pPr/>
              <a:t>8/31/10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9CC8-044D-7343-BC34-1B5C3106F0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C252-F03B-8F4E-8D12-271FE1B39350}" type="datetimeFigureOut">
              <a:rPr lang="en-US" smtClean="0"/>
              <a:pPr/>
              <a:t>8/31/10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9CC8-044D-7343-BC34-1B5C3106F0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C252-F03B-8F4E-8D12-271FE1B39350}" type="datetimeFigureOut">
              <a:rPr lang="en-US" smtClean="0"/>
              <a:pPr/>
              <a:t>8/31/10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9CC8-044D-7343-BC34-1B5C3106F0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C252-F03B-8F4E-8D12-271FE1B39350}" type="datetimeFigureOut">
              <a:rPr lang="en-US" smtClean="0"/>
              <a:pPr/>
              <a:t>8/31/10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9CC8-044D-7343-BC34-1B5C3106F0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C252-F03B-8F4E-8D12-271FE1B39350}" type="datetimeFigureOut">
              <a:rPr lang="en-US" smtClean="0"/>
              <a:pPr/>
              <a:t>8/31/10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9CC8-044D-7343-BC34-1B5C3106F0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C252-F03B-8F4E-8D12-271FE1B39350}" type="datetimeFigureOut">
              <a:rPr lang="en-US" smtClean="0"/>
              <a:pPr/>
              <a:t>8/31/10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9CC8-044D-7343-BC34-1B5C3106F0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C252-F03B-8F4E-8D12-271FE1B39350}" type="datetimeFigureOut">
              <a:rPr lang="en-US" smtClean="0"/>
              <a:pPr/>
              <a:t>8/31/10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9CC8-044D-7343-BC34-1B5C3106F0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C252-F03B-8F4E-8D12-271FE1B39350}" type="datetimeFigureOut">
              <a:rPr lang="en-US" smtClean="0"/>
              <a:pPr/>
              <a:t>8/31/10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9CC8-044D-7343-BC34-1B5C3106F0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24D4C252-F03B-8F4E-8D12-271FE1B39350}" type="datetimeFigureOut">
              <a:rPr lang="en-US" smtClean="0"/>
              <a:pPr/>
              <a:t>8/31/10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0FDF9CC8-044D-7343-BC34-1B5C3106F0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Helvetica Neue Light"/>
          <a:ea typeface="+mj-ea"/>
          <a:cs typeface="Helvetica Neue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Computer 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r>
              <a:rPr lang="en-US" dirty="0" smtClean="0"/>
              <a:t>CSE 615</a:t>
            </a:r>
          </a:p>
          <a:p>
            <a:r>
              <a:rPr lang="en-US" dirty="0" smtClean="0"/>
              <a:t>Alex Berg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Explore</a:t>
            </a:r>
            <a:r>
              <a:rPr lang="en-US" dirty="0" smtClean="0"/>
              <a:t> aspects of computer vision </a:t>
            </a:r>
            <a:r>
              <a:rPr lang="en-US" u="sng" dirty="0" smtClean="0"/>
              <a:t>in detail</a:t>
            </a:r>
            <a:endParaRPr lang="en-US" dirty="0" smtClean="0"/>
          </a:p>
          <a:p>
            <a:pPr lvl="1"/>
            <a:r>
              <a:rPr lang="en-US" dirty="0" smtClean="0"/>
              <a:t>Mainly </a:t>
            </a:r>
            <a:r>
              <a:rPr lang="en-US" dirty="0" smtClean="0"/>
              <a:t>at the level of current research papers</a:t>
            </a:r>
          </a:p>
          <a:p>
            <a:r>
              <a:rPr lang="en-US" dirty="0" smtClean="0"/>
              <a:t>Project oriented</a:t>
            </a:r>
          </a:p>
          <a:p>
            <a:pPr lvl="1"/>
            <a:r>
              <a:rPr lang="en-US" dirty="0" smtClean="0"/>
              <a:t>Work individually or in groups </a:t>
            </a:r>
          </a:p>
          <a:p>
            <a:pPr lvl="1"/>
            <a:r>
              <a:rPr lang="en-US" dirty="0" smtClean="0"/>
              <a:t>Idea is to find a problem you are interested in and</a:t>
            </a:r>
            <a:r>
              <a:rPr lang="en-US" dirty="0" smtClean="0"/>
              <a:t> </a:t>
            </a:r>
            <a:r>
              <a:rPr lang="en-US" dirty="0" smtClean="0"/>
              <a:t>implement </a:t>
            </a:r>
            <a:r>
              <a:rPr lang="en-US" dirty="0" smtClean="0"/>
              <a:t>the </a:t>
            </a:r>
            <a:r>
              <a:rPr lang="en-US" dirty="0" smtClean="0"/>
              <a:t>methods relevant to that problem</a:t>
            </a:r>
          </a:p>
          <a:p>
            <a:r>
              <a:rPr lang="en-US" dirty="0" smtClean="0"/>
              <a:t>Some</a:t>
            </a:r>
            <a:r>
              <a:rPr lang="en-US" dirty="0" smtClean="0"/>
              <a:t> (3?) small </a:t>
            </a:r>
            <a:r>
              <a:rPr lang="en-US" dirty="0" smtClean="0"/>
              <a:t>homework </a:t>
            </a:r>
            <a:r>
              <a:rPr lang="en-US" dirty="0" smtClean="0"/>
              <a:t>assignments e.g.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Hand implement simple rendering and recognition</a:t>
            </a:r>
          </a:p>
          <a:p>
            <a:pPr lvl="1"/>
            <a:r>
              <a:rPr lang="en-US" dirty="0" smtClean="0"/>
              <a:t>Implement, train, and evaluate </a:t>
            </a:r>
            <a:r>
              <a:rPr lang="en-US" dirty="0" smtClean="0"/>
              <a:t>SVM for structured prediction</a:t>
            </a:r>
          </a:p>
          <a:p>
            <a:pPr lvl="1"/>
            <a:r>
              <a:rPr lang="en-US" dirty="0" smtClean="0"/>
              <a:t>Estimate probability distributions in a </a:t>
            </a:r>
            <a:r>
              <a:rPr lang="en-US" dirty="0" err="1" smtClean="0"/>
              <a:t>B</a:t>
            </a:r>
            <a:r>
              <a:rPr lang="en-US" dirty="0" err="1" smtClean="0"/>
              <a:t>ayes</a:t>
            </a:r>
            <a:r>
              <a:rPr lang="en-US" dirty="0" smtClean="0"/>
              <a:t> net</a:t>
            </a:r>
          </a:p>
          <a:p>
            <a:pPr lvl="1"/>
            <a:r>
              <a:rPr lang="en-US" dirty="0" smtClean="0"/>
              <a:t>Implement feature transforms</a:t>
            </a:r>
          </a:p>
          <a:p>
            <a:pPr lvl="1"/>
            <a:r>
              <a:rPr lang="en-US" dirty="0" smtClean="0"/>
              <a:t>Collect data using Amazon’s </a:t>
            </a:r>
            <a:r>
              <a:rPr lang="en-US" dirty="0" smtClean="0"/>
              <a:t>M</a:t>
            </a:r>
            <a:r>
              <a:rPr lang="en-US" dirty="0" smtClean="0"/>
              <a:t>echanical Turk</a:t>
            </a:r>
          </a:p>
          <a:p>
            <a:r>
              <a:rPr lang="en-US" dirty="0" smtClean="0"/>
              <a:t>A presentation to the class </a:t>
            </a:r>
            <a:r>
              <a:rPr lang="en-US" dirty="0" smtClean="0"/>
              <a:t>(e.g. </a:t>
            </a:r>
            <a:r>
              <a:rPr lang="en-US" dirty="0" smtClean="0"/>
              <a:t>paper or project)</a:t>
            </a:r>
          </a:p>
          <a:p>
            <a:r>
              <a:rPr lang="en-US" dirty="0" smtClean="0"/>
              <a:t>Final Project due by last day of </a:t>
            </a:r>
            <a:r>
              <a:rPr lang="en-US" dirty="0" smtClean="0"/>
              <a:t>classes</a:t>
            </a:r>
          </a:p>
          <a:p>
            <a:pPr lvl="1"/>
            <a:r>
              <a:rPr lang="en-US" dirty="0" smtClean="0"/>
              <a:t>Multiple project check points over the semester</a:t>
            </a:r>
            <a:endParaRPr lang="en-US" dirty="0" smtClean="0"/>
          </a:p>
          <a:p>
            <a:r>
              <a:rPr lang="en-US" dirty="0" smtClean="0"/>
              <a:t>Please align course project with your own research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Either in terms of the data or methods</a:t>
            </a:r>
          </a:p>
          <a:p>
            <a:r>
              <a:rPr lang="en-US" dirty="0" smtClean="0"/>
              <a:t>Grading: Project 50%, </a:t>
            </a:r>
            <a:r>
              <a:rPr lang="en-US" dirty="0" smtClean="0"/>
              <a:t>HW 25%, Participation 25%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</a:t>
            </a:r>
          </a:p>
          <a:p>
            <a:pPr lvl="1"/>
            <a:r>
              <a:rPr lang="en-US" dirty="0" err="1" smtClean="0"/>
              <a:t>Matlab</a:t>
            </a:r>
            <a:r>
              <a:rPr lang="en-US" dirty="0" smtClean="0"/>
              <a:t> and/or C++</a:t>
            </a:r>
          </a:p>
          <a:p>
            <a:r>
              <a:rPr lang="en-US" dirty="0" smtClean="0"/>
              <a:t>Some</a:t>
            </a:r>
            <a:r>
              <a:rPr lang="en-US" dirty="0" smtClean="0"/>
              <a:t> math</a:t>
            </a:r>
            <a:endParaRPr lang="en-US" dirty="0" smtClean="0"/>
          </a:p>
          <a:p>
            <a:pPr lvl="2"/>
            <a:r>
              <a:rPr lang="en-US" dirty="0" smtClean="0"/>
              <a:t>Mainly linear algebra </a:t>
            </a:r>
          </a:p>
          <a:p>
            <a:pPr lvl="3"/>
            <a:r>
              <a:rPr lang="en-US" dirty="0" smtClean="0"/>
              <a:t>Matrix operations, linear transforms, geometry</a:t>
            </a:r>
          </a:p>
          <a:p>
            <a:pPr lvl="2"/>
            <a:r>
              <a:rPr lang="en-US" dirty="0" smtClean="0"/>
              <a:t>Some</a:t>
            </a:r>
            <a:r>
              <a:rPr lang="en-US" dirty="0" smtClean="0"/>
              <a:t> calculus</a:t>
            </a:r>
            <a:endParaRPr lang="en-US" dirty="0" smtClean="0"/>
          </a:p>
          <a:p>
            <a:pPr lvl="3"/>
            <a:r>
              <a:rPr lang="en-US" dirty="0" smtClean="0"/>
              <a:t>Derivatives &amp; Optimization </a:t>
            </a:r>
            <a:r>
              <a:rPr lang="en-US" dirty="0" smtClean="0"/>
              <a:t>using gradient descent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course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fields</a:t>
            </a:r>
          </a:p>
          <a:p>
            <a:r>
              <a:rPr lang="en-US" dirty="0" smtClean="0"/>
              <a:t>Features</a:t>
            </a:r>
          </a:p>
          <a:p>
            <a:r>
              <a:rPr lang="en-US" dirty="0" smtClean="0"/>
              <a:t>Detection</a:t>
            </a:r>
          </a:p>
          <a:p>
            <a:r>
              <a:rPr lang="en-US" dirty="0" smtClean="0"/>
              <a:t>Categorization</a:t>
            </a:r>
          </a:p>
          <a:p>
            <a:r>
              <a:rPr lang="en-US" dirty="0" smtClean="0"/>
              <a:t>Retrieval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fields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28800"/>
            <a:ext cx="5105400" cy="40843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6172200"/>
            <a:ext cx="31854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7F7F7F"/>
                </a:solidFill>
                <a:latin typeface="Helvetica Neue Light"/>
                <a:cs typeface="Helvetica Neue Light"/>
              </a:rPr>
              <a:t>http://nae-lab.org/~yuichi/project/TransCAIP</a:t>
            </a:r>
            <a:r>
              <a:rPr lang="en-US" sz="120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/</a:t>
            </a:r>
            <a:endParaRPr lang="en-US" sz="1200" dirty="0">
              <a:solidFill>
                <a:srgbClr val="7F7F7F"/>
              </a:solidFill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/ Representation</a:t>
            </a:r>
            <a:endParaRPr lang="en-US" dirty="0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440766" y="1993532"/>
            <a:ext cx="3224213" cy="2454275"/>
            <a:chOff x="202" y="1961"/>
            <a:chExt cx="2031" cy="1546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 rot="521353">
              <a:off x="202" y="1959"/>
              <a:ext cx="2030" cy="1546"/>
              <a:chOff x="284" y="2993"/>
              <a:chExt cx="700" cy="533"/>
            </a:xfrm>
          </p:grpSpPr>
          <p:sp>
            <p:nvSpPr>
              <p:cNvPr id="7" name="AutoShape 6"/>
              <p:cNvSpPr>
                <a:spLocks noChangeArrowheads="1"/>
              </p:cNvSpPr>
              <p:nvPr/>
            </p:nvSpPr>
            <p:spPr bwMode="auto">
              <a:xfrm rot="-7118937">
                <a:off x="572" y="3070"/>
                <a:ext cx="413" cy="362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Helvetica Neue Light"/>
                </a:endParaRPr>
              </a:p>
            </p:txBody>
          </p:sp>
          <p:sp>
            <p:nvSpPr>
              <p:cNvPr id="8" name="AutoShape 7"/>
              <p:cNvSpPr>
                <a:spLocks noChangeArrowheads="1"/>
              </p:cNvSpPr>
              <p:nvPr/>
            </p:nvSpPr>
            <p:spPr bwMode="auto">
              <a:xfrm>
                <a:off x="284" y="3058"/>
                <a:ext cx="700" cy="468"/>
              </a:xfrm>
              <a:prstGeom prst="cube">
                <a:avLst>
                  <a:gd name="adj" fmla="val 1150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Helvetica Neue Light"/>
                </a:endParaRPr>
              </a:p>
            </p:txBody>
          </p:sp>
          <p:sp>
            <p:nvSpPr>
              <p:cNvPr id="9" name="AutoShape 8"/>
              <p:cNvSpPr>
                <a:spLocks noChangeArrowheads="1"/>
              </p:cNvSpPr>
              <p:nvPr/>
            </p:nvSpPr>
            <p:spPr bwMode="auto">
              <a:xfrm>
                <a:off x="509" y="2993"/>
                <a:ext cx="184" cy="120"/>
              </a:xfrm>
              <a:prstGeom prst="cube">
                <a:avLst>
                  <a:gd name="adj" fmla="val 1150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Helvetica Neue Light"/>
                </a:endParaRPr>
              </a:p>
            </p:txBody>
          </p:sp>
        </p:grpSp>
        <p:pic>
          <p:nvPicPr>
            <p:cNvPr id="6" name="Picture 25"/>
            <p:cNvPicPr>
              <a:picLocks noChangeAspect="1" noChangeArrowheads="1"/>
            </p:cNvPicPr>
            <p:nvPr/>
          </p:nvPicPr>
          <p:blipFill>
            <a:blip r:embed="rId2"/>
            <a:srcRect l="-63" t="-76" r="63" b="14099"/>
            <a:stretch>
              <a:fillRect/>
            </a:stretch>
          </p:blipFill>
          <p:spPr bwMode="auto">
            <a:xfrm rot="546069">
              <a:off x="230" y="2338"/>
              <a:ext cx="1769" cy="1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TextBox 9"/>
          <p:cNvSpPr txBox="1"/>
          <p:nvPr/>
        </p:nvSpPr>
        <p:spPr>
          <a:xfrm>
            <a:off x="4572000" y="3399651"/>
            <a:ext cx="296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 Neue Light"/>
                <a:cs typeface="Helvetica Neue Light"/>
              </a:rPr>
              <a:t>D</a:t>
            </a:r>
            <a:r>
              <a:rPr lang="en-US" dirty="0" err="1" smtClean="0">
                <a:latin typeface="Helvetica Neue Light"/>
                <a:cs typeface="Helvetica Neue Light"/>
              </a:rPr>
              <a:t>(image</a:t>
            </a:r>
            <a:r>
              <a:rPr lang="en-US" dirty="0" smtClean="0">
                <a:latin typeface="Helvetica Neue Light"/>
                <a:cs typeface="Helvetica Neue Light"/>
              </a:rPr>
              <a:t>)   or   D( </a:t>
            </a:r>
            <a:r>
              <a:rPr lang="en-US" dirty="0" err="1" smtClean="0">
                <a:latin typeface="Helvetica Neue Light"/>
                <a:cs typeface="Helvetica Neue Light"/>
              </a:rPr>
              <a:t>F(image</a:t>
            </a:r>
            <a:r>
              <a:rPr lang="en-US" dirty="0" smtClean="0">
                <a:latin typeface="Helvetica Neue Light"/>
                <a:cs typeface="Helvetica Neue Light"/>
              </a:rPr>
              <a:t>) )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4120634"/>
            <a:ext cx="4095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Really D( F</a:t>
            </a:r>
            <a:r>
              <a:rPr lang="en-US" baseline="-25000" dirty="0" smtClean="0">
                <a:latin typeface="Helvetica Neue Light"/>
                <a:cs typeface="Helvetica Neue Light"/>
              </a:rPr>
              <a:t>1</a:t>
            </a:r>
            <a:r>
              <a:rPr lang="en-US" dirty="0" smtClean="0">
                <a:latin typeface="Helvetica Neue Light"/>
                <a:cs typeface="Helvetica Neue Light"/>
              </a:rPr>
              <a:t>(image) )  or   </a:t>
            </a:r>
            <a:r>
              <a:rPr lang="en-US" dirty="0" smtClean="0">
                <a:latin typeface="Helvetica Neue Light"/>
                <a:cs typeface="Helvetica Neue Light"/>
              </a:rPr>
              <a:t>D( </a:t>
            </a:r>
            <a:r>
              <a:rPr lang="en-US" dirty="0" smtClean="0">
                <a:latin typeface="Helvetica Neue Light"/>
                <a:cs typeface="Helvetica Neue Light"/>
              </a:rPr>
              <a:t>F</a:t>
            </a:r>
            <a:r>
              <a:rPr lang="en-US" baseline="-25000" dirty="0" smtClean="0">
                <a:latin typeface="Helvetica Neue Light"/>
                <a:cs typeface="Helvetica Neue Light"/>
              </a:rPr>
              <a:t>2</a:t>
            </a:r>
            <a:r>
              <a:rPr lang="en-US" dirty="0" smtClean="0">
                <a:latin typeface="Helvetica Neue Light"/>
                <a:cs typeface="Helvetica Neue Light"/>
              </a:rPr>
              <a:t>(</a:t>
            </a:r>
            <a:r>
              <a:rPr lang="en-US" dirty="0" smtClean="0">
                <a:latin typeface="Helvetica Neue Light"/>
                <a:cs typeface="Helvetica Neue Light"/>
              </a:rPr>
              <a:t>image) ) 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2678668"/>
            <a:ext cx="3172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 Neue Light"/>
                <a:cs typeface="Helvetica Neue Light"/>
              </a:rPr>
              <a:t>D</a:t>
            </a:r>
            <a:r>
              <a:rPr lang="en-US" dirty="0" err="1" smtClean="0">
                <a:latin typeface="Helvetica Neue Light"/>
                <a:cs typeface="Helvetica Neue Light"/>
              </a:rPr>
              <a:t>(image</a:t>
            </a:r>
            <a:r>
              <a:rPr lang="en-US" dirty="0" smtClean="0">
                <a:latin typeface="Helvetica Neue Light"/>
                <a:cs typeface="Helvetica Neue Light"/>
              </a:rPr>
              <a:t>) = # of cows present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4841617"/>
            <a:ext cx="2756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Really D( F</a:t>
            </a:r>
            <a:r>
              <a:rPr lang="en-US" baseline="-25000" dirty="0" smtClean="0">
                <a:latin typeface="Helvetica Neue Light"/>
                <a:cs typeface="Helvetica Neue Light"/>
              </a:rPr>
              <a:t>1</a:t>
            </a:r>
            <a:r>
              <a:rPr lang="en-US" dirty="0" smtClean="0">
                <a:latin typeface="Helvetica Neue Light"/>
                <a:cs typeface="Helvetica Neue Light"/>
              </a:rPr>
              <a:t> </a:t>
            </a:r>
            <a:r>
              <a:rPr lang="en-US" dirty="0" smtClean="0">
                <a:latin typeface="Helvetica Neue Light"/>
                <a:cs typeface="Helvetica Neue Light"/>
              </a:rPr>
              <a:t>( </a:t>
            </a:r>
            <a:r>
              <a:rPr lang="en-US" dirty="0" smtClean="0">
                <a:latin typeface="Helvetica Neue Light"/>
                <a:cs typeface="Helvetica Neue Light"/>
              </a:rPr>
              <a:t>F</a:t>
            </a:r>
            <a:r>
              <a:rPr lang="en-US" baseline="-25000" dirty="0" smtClean="0">
                <a:latin typeface="Helvetica Neue Light"/>
                <a:cs typeface="Helvetica Neue Light"/>
              </a:rPr>
              <a:t>2</a:t>
            </a:r>
            <a:r>
              <a:rPr lang="en-US" dirty="0" smtClean="0">
                <a:latin typeface="Helvetica Neue Light"/>
                <a:cs typeface="Helvetica Neue Light"/>
              </a:rPr>
              <a:t>(image</a:t>
            </a:r>
            <a:r>
              <a:rPr lang="en-US" dirty="0" smtClean="0">
                <a:latin typeface="Helvetica Neue Light"/>
                <a:cs typeface="Helvetica Neue Light"/>
              </a:rPr>
              <a:t>) ) )   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5562600"/>
            <a:ext cx="57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Etc.</a:t>
            </a:r>
            <a:endParaRPr lang="en-US" dirty="0"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 due to illumination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72758"/>
            <a:ext cx="3365500" cy="46312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0" y="2393950"/>
            <a:ext cx="3905250" cy="28638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08028" y="6050002"/>
            <a:ext cx="29749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“In Search of Illumination Invariants”</a:t>
            </a:r>
          </a:p>
          <a:p>
            <a:r>
              <a:rPr lang="en-US" sz="140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Chen, </a:t>
            </a:r>
            <a:r>
              <a:rPr lang="en-US" sz="1400" dirty="0" err="1" smtClean="0">
                <a:solidFill>
                  <a:srgbClr val="7F7F7F"/>
                </a:solidFill>
                <a:latin typeface="Helvetica Neue Light"/>
                <a:cs typeface="Helvetica Neue Light"/>
              </a:rPr>
              <a:t>Belhumeur</a:t>
            </a:r>
            <a:r>
              <a:rPr lang="en-US" sz="140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, </a:t>
            </a:r>
            <a:r>
              <a:rPr lang="en-US" sz="1400" dirty="0" err="1" smtClean="0">
                <a:solidFill>
                  <a:srgbClr val="7F7F7F"/>
                </a:solidFill>
                <a:latin typeface="Helvetica Neue Light"/>
                <a:cs typeface="Helvetica Neue Light"/>
              </a:rPr>
              <a:t>Kriegman</a:t>
            </a:r>
            <a:endParaRPr lang="en-US" sz="1400" dirty="0" smtClean="0">
              <a:solidFill>
                <a:srgbClr val="7F7F7F"/>
              </a:solidFill>
              <a:latin typeface="Helvetica Neue Light"/>
              <a:cs typeface="Helvetica Neue Light"/>
            </a:endParaRPr>
          </a:p>
          <a:p>
            <a:r>
              <a:rPr lang="en-US" sz="140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CVPR 2000</a:t>
            </a:r>
            <a:endParaRPr lang="en-US" sz="1400" dirty="0">
              <a:solidFill>
                <a:srgbClr val="7F7F7F"/>
              </a:solidFill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 due to pose</a:t>
            </a:r>
            <a:endParaRPr lang="en-US" dirty="0"/>
          </a:p>
        </p:txBody>
      </p:sp>
      <p:pic>
        <p:nvPicPr>
          <p:cNvPr id="4" name="Picture 5" descr="Orlando_Bloom-r66784"/>
          <p:cNvPicPr>
            <a:picLocks noChangeAspect="1" noChangeArrowheads="1"/>
          </p:cNvPicPr>
          <p:nvPr/>
        </p:nvPicPr>
        <p:blipFill>
          <a:blip r:embed="rId2" cstate="print"/>
          <a:srcRect l="15834" t="6189" r="26146" b="36346"/>
          <a:stretch>
            <a:fillRect/>
          </a:stretch>
        </p:blipFill>
        <p:spPr bwMode="auto">
          <a:xfrm>
            <a:off x="644525" y="1662113"/>
            <a:ext cx="3605213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The-Model-as-Muse-Embodying-Fashion-Costume-Institute-Gala-4-May-heidi-klum-5998876-1707-2560"/>
          <p:cNvPicPr>
            <a:picLocks noChangeAspect="1" noChangeArrowheads="1"/>
          </p:cNvPicPr>
          <p:nvPr/>
        </p:nvPicPr>
        <p:blipFill>
          <a:blip r:embed="rId3" cstate="print"/>
          <a:srcRect l="19383" t="5330" r="24051" b="50691"/>
          <a:stretch>
            <a:fillRect/>
          </a:stretch>
        </p:blipFill>
        <p:spPr bwMode="auto">
          <a:xfrm>
            <a:off x="4894263" y="1662113"/>
            <a:ext cx="3605212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 l="10000" t="-493" r="6787" b="38998"/>
          <a:stretch>
            <a:fillRect/>
          </a:stretch>
        </p:blipFill>
        <p:spPr>
          <a:xfrm>
            <a:off x="4724400" y="1905000"/>
            <a:ext cx="3923311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 due to pose</a:t>
            </a:r>
            <a:endParaRPr lang="en-US" dirty="0"/>
          </a:p>
        </p:txBody>
      </p:sp>
      <p:pic>
        <p:nvPicPr>
          <p:cNvPr id="4" name="Picture 5" descr="Orlando_Bloom-r66784"/>
          <p:cNvPicPr>
            <a:picLocks noChangeAspect="1" noChangeArrowheads="1"/>
          </p:cNvPicPr>
          <p:nvPr/>
        </p:nvPicPr>
        <p:blipFill>
          <a:blip r:embed="rId2" cstate="print"/>
          <a:srcRect l="15834" t="6189" r="26146" b="36346"/>
          <a:stretch>
            <a:fillRect/>
          </a:stretch>
        </p:blipFill>
        <p:spPr bwMode="auto">
          <a:xfrm>
            <a:off x="644525" y="1662113"/>
            <a:ext cx="3605213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The-Model-as-Muse-Embodying-Fashion-Costume-Institute-Gala-4-May-heidi-klum-5998876-1707-2560"/>
          <p:cNvPicPr>
            <a:picLocks noChangeAspect="1" noChangeArrowheads="1"/>
          </p:cNvPicPr>
          <p:nvPr/>
        </p:nvPicPr>
        <p:blipFill>
          <a:blip r:embed="rId3" cstate="print"/>
          <a:srcRect l="19383" t="5330" r="24051" b="50691"/>
          <a:stretch>
            <a:fillRect/>
          </a:stretch>
        </p:blipFill>
        <p:spPr bwMode="auto">
          <a:xfrm>
            <a:off x="4894263" y="1662113"/>
            <a:ext cx="3605212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 l="10000" t="-493" r="6787" b="38998"/>
          <a:stretch>
            <a:fillRect/>
          </a:stretch>
        </p:blipFill>
        <p:spPr>
          <a:xfrm>
            <a:off x="4724400" y="1905000"/>
            <a:ext cx="3923311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8306" name="Picture 2" descr="pul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75" y="1308100"/>
            <a:ext cx="55880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Helvetica Neue Light"/>
                <a:cs typeface="Helvetica Neue Light"/>
              </a:rPr>
              <a:t>High level </a:t>
            </a:r>
            <a:r>
              <a:rPr lang="en-US" dirty="0">
                <a:latin typeface="Helvetica Neue Light"/>
                <a:cs typeface="Helvetica Neue Light"/>
              </a:rPr>
              <a:t>attributes</a:t>
            </a:r>
            <a:r>
              <a:rPr lang="en-US" dirty="0" smtClean="0">
                <a:latin typeface="Helvetica Neue Light"/>
                <a:cs typeface="Helvetica Neue Light"/>
              </a:rPr>
              <a:t> as features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1378308" name="Rectangle 4"/>
          <p:cNvSpPr>
            <a:spLocks noChangeArrowheads="1"/>
          </p:cNvSpPr>
          <p:nvPr/>
        </p:nvSpPr>
        <p:spPr bwMode="auto">
          <a:xfrm>
            <a:off x="6911975" y="4337050"/>
            <a:ext cx="1739900" cy="1019175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anchor="ctr" anchorCtr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  <a:latin typeface="Helvetica Neue Light"/>
                <a:cs typeface="Helvetica Neue Light"/>
              </a:rPr>
              <a:t>Verification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  <a:latin typeface="Helvetica Neue Light"/>
                <a:cs typeface="Helvetica Neue Light"/>
              </a:rPr>
              <a:t>classifier</a:t>
            </a:r>
          </a:p>
        </p:txBody>
      </p:sp>
      <p:sp>
        <p:nvSpPr>
          <p:cNvPr id="1378309" name="AutoShape 5"/>
          <p:cNvSpPr>
            <a:spLocks noChangeArrowheads="1"/>
          </p:cNvSpPr>
          <p:nvPr/>
        </p:nvSpPr>
        <p:spPr bwMode="auto">
          <a:xfrm>
            <a:off x="6329363" y="4408488"/>
            <a:ext cx="477837" cy="269875"/>
          </a:xfrm>
          <a:prstGeom prst="rightArrow">
            <a:avLst>
              <a:gd name="adj1" fmla="val 49407"/>
              <a:gd name="adj2" fmla="val 75881"/>
            </a:avLst>
          </a:prstGeom>
          <a:solidFill>
            <a:schemeClr val="accent1"/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Helvetica Neue Light"/>
              <a:cs typeface="Helvetica Neue Light"/>
            </a:endParaRPr>
          </a:p>
        </p:txBody>
      </p:sp>
      <p:sp>
        <p:nvSpPr>
          <p:cNvPr id="1378310" name="AutoShape 6"/>
          <p:cNvSpPr>
            <a:spLocks noChangeArrowheads="1"/>
          </p:cNvSpPr>
          <p:nvPr/>
        </p:nvSpPr>
        <p:spPr bwMode="auto">
          <a:xfrm>
            <a:off x="6329363" y="5043488"/>
            <a:ext cx="477837" cy="269875"/>
          </a:xfrm>
          <a:prstGeom prst="rightArrow">
            <a:avLst>
              <a:gd name="adj1" fmla="val 49407"/>
              <a:gd name="adj2" fmla="val 75881"/>
            </a:avLst>
          </a:prstGeom>
          <a:solidFill>
            <a:schemeClr val="accent1"/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Helvetica Neue Light"/>
              <a:cs typeface="Helvetica Neue Light"/>
            </a:endParaRPr>
          </a:p>
        </p:txBody>
      </p:sp>
      <p:sp>
        <p:nvSpPr>
          <p:cNvPr id="1378311" name="Oval 7"/>
          <p:cNvSpPr>
            <a:spLocks noChangeArrowheads="1"/>
          </p:cNvSpPr>
          <p:nvPr/>
        </p:nvSpPr>
        <p:spPr bwMode="auto">
          <a:xfrm rot="5400000" flipH="1">
            <a:off x="-431006" y="5077619"/>
            <a:ext cx="2540000" cy="515938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 Neue Light"/>
              <a:cs typeface="Helvetica Neue Light"/>
            </a:endParaRPr>
          </a:p>
        </p:txBody>
      </p:sp>
      <p:sp>
        <p:nvSpPr>
          <p:cNvPr id="1378312" name="Oval 8"/>
          <p:cNvSpPr>
            <a:spLocks noChangeArrowheads="1"/>
          </p:cNvSpPr>
          <p:nvPr/>
        </p:nvSpPr>
        <p:spPr bwMode="auto">
          <a:xfrm rot="5400000" flipH="1">
            <a:off x="343694" y="5077619"/>
            <a:ext cx="2540000" cy="515938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 Neue Light"/>
              <a:cs typeface="Helvetica Neue Light"/>
            </a:endParaRPr>
          </a:p>
        </p:txBody>
      </p:sp>
      <p:sp>
        <p:nvSpPr>
          <p:cNvPr id="1378313" name="Oval 9"/>
          <p:cNvSpPr>
            <a:spLocks noChangeArrowheads="1"/>
          </p:cNvSpPr>
          <p:nvPr/>
        </p:nvSpPr>
        <p:spPr bwMode="auto">
          <a:xfrm rot="5400000" flipH="1">
            <a:off x="743744" y="5077619"/>
            <a:ext cx="2540000" cy="515938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 Neue Light"/>
              <a:cs typeface="Helvetica Neue Light"/>
            </a:endParaRPr>
          </a:p>
        </p:txBody>
      </p:sp>
      <p:sp>
        <p:nvSpPr>
          <p:cNvPr id="1378314" name="Oval 10"/>
          <p:cNvSpPr>
            <a:spLocks noChangeArrowheads="1"/>
          </p:cNvSpPr>
          <p:nvPr/>
        </p:nvSpPr>
        <p:spPr bwMode="auto">
          <a:xfrm rot="5400000" flipH="1">
            <a:off x="1100932" y="5077619"/>
            <a:ext cx="2540000" cy="515937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 Neue Light"/>
              <a:cs typeface="Helvetica Neue Ligh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8308" grpId="0" animBg="1"/>
      <p:bldP spid="1378309" grpId="0" animBg="1"/>
      <p:bldP spid="1378310" grpId="0" animBg="1"/>
      <p:bldP spid="1378311" grpId="0" animBg="1"/>
      <p:bldP spid="1378311" grpId="1" animBg="1"/>
      <p:bldP spid="1378312" grpId="0" animBg="1"/>
      <p:bldP spid="1378312" grpId="1" animBg="1"/>
      <p:bldP spid="1378313" grpId="0" animBg="1"/>
      <p:bldP spid="1378313" grpId="1" animBg="1"/>
      <p:bldP spid="1378314" grpId="0" animBg="1"/>
      <p:bldP spid="13783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Amazon Mechanical Turk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D2E67470-2A44-E94D-9D1D-0380351DD89F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/>
              <a:t>19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83974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5163" y="1431925"/>
            <a:ext cx="5273675" cy="396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3975" name="Picture 1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0900" y="1417638"/>
            <a:ext cx="4902200" cy="3963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523875" y="2106613"/>
            <a:ext cx="4148138" cy="2014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just" defTabSz="457200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latin typeface="Helvetica Neue Light"/>
              </a:rPr>
              <a:t>I stand at the window and see a house, trees, sky.  Theoretically I might say there were 327 </a:t>
            </a:r>
            <a:r>
              <a:rPr lang="en-GB" sz="1800" dirty="0" err="1">
                <a:latin typeface="Helvetica Neue Light"/>
              </a:rPr>
              <a:t>brightnesses</a:t>
            </a:r>
            <a:r>
              <a:rPr lang="en-GB" sz="1800" dirty="0">
                <a:latin typeface="Helvetica Neue Light"/>
              </a:rPr>
              <a:t> and nuances of colour. Do  I have “327”?  No. I have sky, house, and  trees.</a:t>
            </a:r>
          </a:p>
          <a:p>
            <a:pPr algn="just" defTabSz="457200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800" dirty="0">
              <a:latin typeface="Helvetica Neue Light"/>
            </a:endParaRPr>
          </a:p>
          <a:p>
            <a:pPr defTabSz="457200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latin typeface="Helvetica Neue Light"/>
              </a:rPr>
              <a:t>                       – Max Wertheimer 1923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771623"/>
          </a:xfrm>
          <a:ln/>
        </p:spPr>
        <p:txBody>
          <a:bodyPr lIns="90000" tIns="46800" rIns="90000" bIns="46800">
            <a:spAutoFit/>
          </a:bodyPr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An old problem</a:t>
            </a:r>
          </a:p>
        </p:txBody>
      </p:sp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3"/>
          <a:srcRect l="127" r="80055"/>
          <a:stretch>
            <a:fillRect/>
          </a:stretch>
        </p:blipFill>
        <p:spPr bwMode="auto">
          <a:xfrm>
            <a:off x="5648325" y="2446338"/>
            <a:ext cx="2762250" cy="1890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Title 1"/>
          <p:cNvSpPr>
            <a:spLocks noGrp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Attribute Labeling Task</a:t>
            </a:r>
          </a:p>
        </p:txBody>
      </p:sp>
      <p:sp>
        <p:nvSpPr>
          <p:cNvPr id="204803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8A30EE6C-802D-8844-BAD8-C00018DC598E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/>
              <a:t>20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204808" name="Picture 8" descr="attr_label_screens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0238" y="838200"/>
            <a:ext cx="5343525" cy="551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Attribute Labeling Results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DEA4AA0A-04F3-6C4D-A41E-CF14F4D6B306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/>
              <a:t>21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46086" name="Picture 6" descr="attr_mturk_results"/>
          <p:cNvPicPr>
            <a:picLocks noChangeAspect="1" noChangeArrowheads="1"/>
          </p:cNvPicPr>
          <p:nvPr/>
        </p:nvPicPr>
        <p:blipFill>
          <a:blip r:embed="rId2" cstate="print"/>
          <a:srcRect l="14653" t="18747" r="4517" b="22842"/>
          <a:stretch>
            <a:fillRect/>
          </a:stretch>
        </p:blipFill>
        <p:spPr bwMode="auto">
          <a:xfrm>
            <a:off x="457200" y="1312863"/>
            <a:ext cx="8229600" cy="480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alternative?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248400"/>
            <a:ext cx="34676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http://</a:t>
            </a:r>
            <a:r>
              <a:rPr lang="en-US" sz="1600" dirty="0" err="1" smtClean="0">
                <a:solidFill>
                  <a:srgbClr val="7F7F7F"/>
                </a:solidFill>
                <a:latin typeface="Helvetica Neue Light"/>
                <a:cs typeface="Helvetica Neue Light"/>
              </a:rPr>
              <a:t>www.albany.edu/cpr/brunswik</a:t>
            </a:r>
            <a:r>
              <a:rPr lang="en-US" sz="160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/</a:t>
            </a:r>
            <a:endParaRPr lang="en-US" sz="1600" dirty="0">
              <a:solidFill>
                <a:srgbClr val="7F7F7F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09800"/>
            <a:ext cx="2667000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27432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Helvetica Neue Light"/>
                <a:cs typeface="Helvetica Neue Light"/>
              </a:rPr>
              <a:t>Egon</a:t>
            </a:r>
            <a:r>
              <a:rPr lang="en-US" dirty="0" smtClean="0">
                <a:latin typeface="Helvetica Neue Light"/>
                <a:cs typeface="Helvetica Neue Light"/>
              </a:rPr>
              <a:t> </a:t>
            </a:r>
            <a:r>
              <a:rPr lang="en-US" dirty="0" err="1" smtClean="0">
                <a:latin typeface="Helvetica Neue Light"/>
                <a:cs typeface="Helvetica Neue Light"/>
              </a:rPr>
              <a:t>Brunswik</a:t>
            </a:r>
            <a:r>
              <a:rPr lang="en-US" dirty="0" smtClean="0">
                <a:latin typeface="Helvetica Neue Light"/>
                <a:cs typeface="Helvetica Neue Light"/>
              </a:rPr>
              <a:t> 1903-1955 Born Budapest,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Worked in Vienna and then U.C. Berkeley from 1935 onward.  Worked on perception and ecological statistics.</a:t>
            </a:r>
            <a:endParaRPr lang="en-US" dirty="0"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Render the image on the ground in front of a stained glass window</a:t>
            </a:r>
          </a:p>
          <a:p>
            <a:r>
              <a:rPr lang="en-US" dirty="0" smtClean="0"/>
              <a:t>Do this for two different patterns of stained glass</a:t>
            </a:r>
          </a:p>
          <a:p>
            <a:r>
              <a:rPr lang="en-US" dirty="0" smtClean="0"/>
              <a:t>Come up with a procedure given such an image to predict which pattern of glass was present</a:t>
            </a:r>
          </a:p>
          <a:p>
            <a:r>
              <a:rPr lang="en-US" dirty="0" smtClean="0"/>
              <a:t>Turn in a brief write-up with pictures and code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523875" y="2106613"/>
            <a:ext cx="4148138" cy="2014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just" defTabSz="457200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latin typeface="Helvetica Neue Light"/>
              </a:rPr>
              <a:t>I stand at the window and see a house, trees, sky.  Theoretically I might say there were 327 </a:t>
            </a:r>
            <a:r>
              <a:rPr lang="en-GB" sz="1800" dirty="0" err="1">
                <a:latin typeface="Helvetica Neue Light"/>
              </a:rPr>
              <a:t>brightnesses</a:t>
            </a:r>
            <a:r>
              <a:rPr lang="en-GB" sz="1800" dirty="0">
                <a:latin typeface="Helvetica Neue Light"/>
              </a:rPr>
              <a:t> and nuances of colour. Do  I have “327”?  No. I have sky, house, and  trees.</a:t>
            </a:r>
          </a:p>
          <a:p>
            <a:pPr algn="just" defTabSz="457200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800" dirty="0">
              <a:latin typeface="Helvetica Neue Light"/>
            </a:endParaRPr>
          </a:p>
          <a:p>
            <a:pPr defTabSz="457200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latin typeface="Helvetica Neue Light"/>
              </a:rPr>
              <a:t>                       – Max Wertheimer 1923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771623"/>
          </a:xfrm>
          <a:ln/>
        </p:spPr>
        <p:txBody>
          <a:bodyPr lIns="90000" tIns="46800" rIns="90000" bIns="46800">
            <a:spAutoFit/>
          </a:bodyPr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An old problem</a:t>
            </a:r>
          </a:p>
        </p:txBody>
      </p:sp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3"/>
          <a:srcRect l="127" r="80055"/>
          <a:stretch>
            <a:fillRect/>
          </a:stretch>
        </p:blipFill>
        <p:spPr bwMode="auto">
          <a:xfrm>
            <a:off x="5648325" y="2446338"/>
            <a:ext cx="2762250" cy="1890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-76200" y="6546850"/>
            <a:ext cx="5638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 smtClean="0">
                <a:solidFill>
                  <a:schemeClr val="bg1">
                    <a:lumMod val="50000"/>
                  </a:schemeClr>
                </a:solidFill>
              </a:rPr>
              <a:t>organizations.uncfsu.edu/psichi/History/Gestalt.htm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5" y="4114800"/>
            <a:ext cx="1750675" cy="2425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1" y="48768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1880-1943 One of the founders of Gestalt Psychology.  Born Czech, he worked mainly in Germany until 1933 onwards at the New School in New York.</a:t>
            </a:r>
            <a:endParaRPr lang="en-US" dirty="0"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3" name="Picture 3"/>
          <p:cNvPicPr>
            <a:picLocks noChangeAspect="1" noChangeArrowheads="1"/>
          </p:cNvPicPr>
          <p:nvPr/>
        </p:nvPicPr>
        <p:blipFill>
          <a:blip r:embed="rId3"/>
          <a:srcRect l="127" r="80055"/>
          <a:stretch>
            <a:fillRect/>
          </a:stretch>
        </p:blipFill>
        <p:spPr bwMode="auto">
          <a:xfrm>
            <a:off x="5648325" y="1541463"/>
            <a:ext cx="2762250" cy="1890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9924" name="Picture 4"/>
          <p:cNvPicPr>
            <a:picLocks noChangeAspect="1" noChangeArrowheads="1"/>
          </p:cNvPicPr>
          <p:nvPr/>
        </p:nvPicPr>
        <p:blipFill>
          <a:blip r:embed="rId3"/>
          <a:srcRect l="60069" r="20067"/>
          <a:stretch>
            <a:fillRect/>
          </a:stretch>
        </p:blipFill>
        <p:spPr bwMode="auto">
          <a:xfrm>
            <a:off x="5646738" y="3562350"/>
            <a:ext cx="2767012" cy="1890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523875" y="2106613"/>
            <a:ext cx="4148138" cy="2014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just" defTabSz="457200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  <a:latin typeface="Helvetica Neue Light"/>
              </a:rPr>
              <a:t>I stand at the window and see a house, trees, sky.  Theoretically I might say there were 327 </a:t>
            </a:r>
            <a:r>
              <a:rPr lang="en-GB" sz="1800" dirty="0" err="1">
                <a:solidFill>
                  <a:srgbClr val="000000"/>
                </a:solidFill>
                <a:latin typeface="Helvetica Neue Light"/>
              </a:rPr>
              <a:t>brightnesses</a:t>
            </a:r>
            <a:r>
              <a:rPr lang="en-GB" sz="1800" dirty="0">
                <a:solidFill>
                  <a:srgbClr val="000000"/>
                </a:solidFill>
                <a:latin typeface="Helvetica Neue Light"/>
              </a:rPr>
              <a:t> and nuances of colour. Do  I have “327”?  No. I have sky, house, and  trees.</a:t>
            </a:r>
          </a:p>
          <a:p>
            <a:pPr algn="just" defTabSz="457200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800" dirty="0">
              <a:solidFill>
                <a:srgbClr val="000000"/>
              </a:solidFill>
              <a:latin typeface="Helvetica Neue Light"/>
            </a:endParaRPr>
          </a:p>
          <a:p>
            <a:pPr defTabSz="457200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  <a:latin typeface="Helvetica Neue Light"/>
              </a:rPr>
              <a:t>                       – Max Wertheimer 1923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1295400" y="295177"/>
            <a:ext cx="7772400" cy="771623"/>
          </a:xfrm>
          <a:prstGeom prst="rect">
            <a:avLst/>
          </a:prstGeom>
          <a:ln/>
        </p:spPr>
        <p:txBody>
          <a:bodyPr vert="horz" lIns="90000" tIns="46800" rIns="90000" bIns="4680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An old problem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+mj-ea"/>
              <a:cs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1" name="Picture 3"/>
          <p:cNvPicPr>
            <a:picLocks noChangeAspect="1" noChangeArrowheads="1"/>
          </p:cNvPicPr>
          <p:nvPr/>
        </p:nvPicPr>
        <p:blipFill>
          <a:blip r:embed="rId3"/>
          <a:srcRect l="127" r="80055"/>
          <a:stretch>
            <a:fillRect/>
          </a:stretch>
        </p:blipFill>
        <p:spPr bwMode="auto">
          <a:xfrm>
            <a:off x="5648325" y="1541463"/>
            <a:ext cx="2762250" cy="1890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3"/>
          <a:srcRect l="60069" r="20067"/>
          <a:stretch>
            <a:fillRect/>
          </a:stretch>
        </p:blipFill>
        <p:spPr bwMode="auto">
          <a:xfrm>
            <a:off x="5646738" y="3562350"/>
            <a:ext cx="2767012" cy="1890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5716588" y="3684588"/>
            <a:ext cx="604951" cy="402291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  <a:latin typeface="Helvetica Neue Light"/>
              </a:rPr>
              <a:t>Sky</a:t>
            </a:r>
          </a:p>
        </p:txBody>
      </p:sp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7869238" y="4313238"/>
            <a:ext cx="643423" cy="402291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  <a:latin typeface="Helvetica Neue Light"/>
              </a:rPr>
              <a:t>Tree</a:t>
            </a:r>
          </a:p>
        </p:txBody>
      </p:sp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6662738" y="4022725"/>
            <a:ext cx="1060462" cy="402291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  <a:latin typeface="Helvetica Neue Light"/>
              </a:rPr>
              <a:t>Building</a:t>
            </a:r>
          </a:p>
        </p:txBody>
      </p:sp>
      <p:sp>
        <p:nvSpPr>
          <p:cNvPr id="211976" name="Text Box 8"/>
          <p:cNvSpPr txBox="1">
            <a:spLocks noChangeArrowheads="1"/>
          </p:cNvSpPr>
          <p:nvPr/>
        </p:nvSpPr>
        <p:spPr bwMode="auto">
          <a:xfrm>
            <a:off x="5621338" y="5048250"/>
            <a:ext cx="837582" cy="402291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  <a:latin typeface="Helvetica Neue Light"/>
              </a:rPr>
              <a:t>Street</a:t>
            </a:r>
          </a:p>
        </p:txBody>
      </p:sp>
      <p:sp>
        <p:nvSpPr>
          <p:cNvPr id="211977" name="Rectangle 9"/>
          <p:cNvSpPr>
            <a:spLocks noChangeArrowheads="1"/>
          </p:cNvSpPr>
          <p:nvPr/>
        </p:nvSpPr>
        <p:spPr bwMode="auto">
          <a:xfrm>
            <a:off x="523875" y="2106613"/>
            <a:ext cx="4148138" cy="2014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just" defTabSz="457200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  <a:latin typeface="Helvetica Neue Light"/>
              </a:rPr>
              <a:t>I stand at the window and see a house, trees, sky.  Theoretically I might say there were 327 </a:t>
            </a:r>
            <a:r>
              <a:rPr lang="en-GB" sz="1800" dirty="0" err="1">
                <a:solidFill>
                  <a:srgbClr val="000000"/>
                </a:solidFill>
                <a:latin typeface="Helvetica Neue Light"/>
              </a:rPr>
              <a:t>brightnesses</a:t>
            </a:r>
            <a:r>
              <a:rPr lang="en-GB" sz="1800" dirty="0">
                <a:solidFill>
                  <a:srgbClr val="000000"/>
                </a:solidFill>
                <a:latin typeface="Helvetica Neue Light"/>
              </a:rPr>
              <a:t> and nuances of colour. Do  I have “327”?  No. I have sky, house, and  trees.</a:t>
            </a:r>
          </a:p>
          <a:p>
            <a:pPr algn="just" defTabSz="457200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800" dirty="0">
              <a:solidFill>
                <a:srgbClr val="000000"/>
              </a:solidFill>
              <a:latin typeface="Helvetica Neue Light"/>
            </a:endParaRPr>
          </a:p>
          <a:p>
            <a:pPr defTabSz="457200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  <a:latin typeface="Helvetica Neue Light"/>
              </a:rPr>
              <a:t>                       – Max Wertheimer 1923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1295400" y="301625"/>
            <a:ext cx="7772400" cy="771623"/>
          </a:xfrm>
          <a:prstGeom prst="rect">
            <a:avLst/>
          </a:prstGeom>
          <a:ln/>
        </p:spPr>
        <p:txBody>
          <a:bodyPr vert="horz" lIns="90000" tIns="46800" rIns="90000" bIns="4680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An old problem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+mj-ea"/>
              <a:cs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295400" y="295177"/>
            <a:ext cx="7772400" cy="771623"/>
          </a:xfrm>
          <a:ln/>
        </p:spPr>
        <p:txBody>
          <a:bodyPr lIns="90000" tIns="46800" rIns="90000" bIns="46800">
            <a:spAutoFit/>
          </a:bodyPr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000000"/>
                </a:solidFill>
              </a:rPr>
              <a:t>An old problem</a:t>
            </a:r>
          </a:p>
        </p:txBody>
      </p:sp>
      <p:pic>
        <p:nvPicPr>
          <p:cNvPr id="214019" name="Picture 3"/>
          <p:cNvPicPr>
            <a:picLocks noChangeAspect="1" noChangeArrowheads="1"/>
          </p:cNvPicPr>
          <p:nvPr/>
        </p:nvPicPr>
        <p:blipFill>
          <a:blip r:embed="rId3"/>
          <a:srcRect l="127" r="80055"/>
          <a:stretch>
            <a:fillRect/>
          </a:stretch>
        </p:blipFill>
        <p:spPr bwMode="auto">
          <a:xfrm>
            <a:off x="5648325" y="207963"/>
            <a:ext cx="2762250" cy="1890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4020" name="Picture 4"/>
          <p:cNvPicPr>
            <a:picLocks noChangeAspect="1" noChangeArrowheads="1"/>
          </p:cNvPicPr>
          <p:nvPr/>
        </p:nvPicPr>
        <p:blipFill>
          <a:blip r:embed="rId3"/>
          <a:srcRect l="60069" r="20067"/>
          <a:stretch>
            <a:fillRect/>
          </a:stretch>
        </p:blipFill>
        <p:spPr bwMode="auto">
          <a:xfrm>
            <a:off x="5646738" y="2228850"/>
            <a:ext cx="2767012" cy="1890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4021" name="Text Box 5"/>
          <p:cNvSpPr txBox="1">
            <a:spLocks noChangeArrowheads="1"/>
          </p:cNvSpPr>
          <p:nvPr/>
        </p:nvSpPr>
        <p:spPr bwMode="auto">
          <a:xfrm>
            <a:off x="5716588" y="2351088"/>
            <a:ext cx="604951" cy="402291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  <a:latin typeface="Helvetica Neue Light"/>
              </a:rPr>
              <a:t>Sky</a:t>
            </a:r>
          </a:p>
        </p:txBody>
      </p:sp>
      <p:sp>
        <p:nvSpPr>
          <p:cNvPr id="214022" name="Text Box 6"/>
          <p:cNvSpPr txBox="1">
            <a:spLocks noChangeArrowheads="1"/>
          </p:cNvSpPr>
          <p:nvPr/>
        </p:nvSpPr>
        <p:spPr bwMode="auto">
          <a:xfrm>
            <a:off x="7869238" y="2979738"/>
            <a:ext cx="643423" cy="402291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  <a:latin typeface="Helvetica Neue Light"/>
              </a:rPr>
              <a:t>Tree</a:t>
            </a:r>
          </a:p>
        </p:txBody>
      </p:sp>
      <p:sp>
        <p:nvSpPr>
          <p:cNvPr id="214023" name="Text Box 7"/>
          <p:cNvSpPr txBox="1">
            <a:spLocks noChangeArrowheads="1"/>
          </p:cNvSpPr>
          <p:nvPr/>
        </p:nvSpPr>
        <p:spPr bwMode="auto">
          <a:xfrm>
            <a:off x="6662738" y="2689225"/>
            <a:ext cx="1060462" cy="402291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  <a:latin typeface="Helvetica Neue Light"/>
              </a:rPr>
              <a:t>Building</a:t>
            </a:r>
          </a:p>
        </p:txBody>
      </p:sp>
      <p:sp>
        <p:nvSpPr>
          <p:cNvPr id="214024" name="Text Box 8"/>
          <p:cNvSpPr txBox="1">
            <a:spLocks noChangeArrowheads="1"/>
          </p:cNvSpPr>
          <p:nvPr/>
        </p:nvSpPr>
        <p:spPr bwMode="auto">
          <a:xfrm>
            <a:off x="5621338" y="3714750"/>
            <a:ext cx="837582" cy="402291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  <a:latin typeface="Helvetica Neue Light"/>
              </a:rPr>
              <a:t>Street</a:t>
            </a:r>
          </a:p>
        </p:txBody>
      </p:sp>
      <p:pic>
        <p:nvPicPr>
          <p:cNvPr id="21402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0863" y="4321175"/>
            <a:ext cx="2770187" cy="183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4026" name="Text Box 10"/>
          <p:cNvSpPr txBox="1">
            <a:spLocks noChangeArrowheads="1"/>
          </p:cNvSpPr>
          <p:nvPr/>
        </p:nvSpPr>
        <p:spPr bwMode="auto">
          <a:xfrm>
            <a:off x="479425" y="4591050"/>
            <a:ext cx="4017068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defTabSz="457200">
              <a:buClr>
                <a:srgbClr val="FFE947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  <a:latin typeface="Helvetica Neue Light"/>
              </a:rPr>
              <a:t>Use this coarse parsing for </a:t>
            </a:r>
          </a:p>
          <a:p>
            <a:pPr defTabSz="457200">
              <a:buClr>
                <a:srgbClr val="FFE947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  <a:latin typeface="Helvetica Neue Light"/>
              </a:rPr>
              <a:t>more detailed parsing of buildings</a:t>
            </a:r>
          </a:p>
        </p:txBody>
      </p:sp>
      <p:sp>
        <p:nvSpPr>
          <p:cNvPr id="214027" name="Rectangle 11"/>
          <p:cNvSpPr>
            <a:spLocks noChangeArrowheads="1"/>
          </p:cNvSpPr>
          <p:nvPr/>
        </p:nvSpPr>
        <p:spPr bwMode="auto">
          <a:xfrm>
            <a:off x="523875" y="2106613"/>
            <a:ext cx="4148138" cy="2014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just" defTabSz="457200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  <a:latin typeface="Helvetica Neue Light"/>
              </a:rPr>
              <a:t>I stand at the window and see a house, trees, sky.  Theoretically I might say there were 327 </a:t>
            </a:r>
            <a:r>
              <a:rPr lang="en-GB" sz="1800" dirty="0" err="1">
                <a:solidFill>
                  <a:srgbClr val="000000"/>
                </a:solidFill>
                <a:latin typeface="Helvetica Neue Light"/>
              </a:rPr>
              <a:t>brightnesses</a:t>
            </a:r>
            <a:r>
              <a:rPr lang="en-GB" sz="1800" dirty="0">
                <a:solidFill>
                  <a:srgbClr val="000000"/>
                </a:solidFill>
                <a:latin typeface="Helvetica Neue Light"/>
              </a:rPr>
              <a:t> and nuances of colour. Do  I have “327”?  No. I have sky, house, and  trees.</a:t>
            </a:r>
          </a:p>
          <a:p>
            <a:pPr algn="just" defTabSz="457200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800" dirty="0">
              <a:solidFill>
                <a:srgbClr val="000000"/>
              </a:solidFill>
              <a:latin typeface="Helvetica Neue Light"/>
            </a:endParaRPr>
          </a:p>
          <a:p>
            <a:pPr defTabSz="457200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  <a:latin typeface="Helvetica Neue Light"/>
              </a:rPr>
              <a:t>                       – Max Wertheimer 1923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3"/>
          <a:srcRect l="127" r="80055"/>
          <a:stretch>
            <a:fillRect/>
          </a:stretch>
        </p:blipFill>
        <p:spPr bwMode="auto">
          <a:xfrm>
            <a:off x="5648325" y="207963"/>
            <a:ext cx="2762250" cy="1890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6068" name="Picture 4"/>
          <p:cNvPicPr>
            <a:picLocks noChangeAspect="1" noChangeArrowheads="1"/>
          </p:cNvPicPr>
          <p:nvPr/>
        </p:nvPicPr>
        <p:blipFill>
          <a:blip r:embed="rId3"/>
          <a:srcRect l="60069" r="20067"/>
          <a:stretch>
            <a:fillRect/>
          </a:stretch>
        </p:blipFill>
        <p:spPr bwMode="auto">
          <a:xfrm>
            <a:off x="5646738" y="2228850"/>
            <a:ext cx="2767012" cy="1890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5716588" y="2351088"/>
            <a:ext cx="604951" cy="402291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  <a:latin typeface="Helvetica Neue Light"/>
              </a:rPr>
              <a:t>Sky</a:t>
            </a:r>
          </a:p>
        </p:txBody>
      </p:sp>
      <p:sp>
        <p:nvSpPr>
          <p:cNvPr id="216070" name="Text Box 6"/>
          <p:cNvSpPr txBox="1">
            <a:spLocks noChangeArrowheads="1"/>
          </p:cNvSpPr>
          <p:nvPr/>
        </p:nvSpPr>
        <p:spPr bwMode="auto">
          <a:xfrm>
            <a:off x="7869238" y="2979738"/>
            <a:ext cx="643423" cy="402291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  <a:latin typeface="Helvetica Neue Light"/>
              </a:rPr>
              <a:t>Tree</a:t>
            </a:r>
          </a:p>
        </p:txBody>
      </p:sp>
      <p:sp>
        <p:nvSpPr>
          <p:cNvPr id="216071" name="Text Box 7"/>
          <p:cNvSpPr txBox="1">
            <a:spLocks noChangeArrowheads="1"/>
          </p:cNvSpPr>
          <p:nvPr/>
        </p:nvSpPr>
        <p:spPr bwMode="auto">
          <a:xfrm>
            <a:off x="6662738" y="2689225"/>
            <a:ext cx="1060462" cy="402291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  <a:latin typeface="Helvetica Neue Light"/>
              </a:rPr>
              <a:t>Building</a:t>
            </a:r>
          </a:p>
        </p:txBody>
      </p:sp>
      <p:sp>
        <p:nvSpPr>
          <p:cNvPr id="216072" name="Text Box 8"/>
          <p:cNvSpPr txBox="1">
            <a:spLocks noChangeArrowheads="1"/>
          </p:cNvSpPr>
          <p:nvPr/>
        </p:nvSpPr>
        <p:spPr bwMode="auto">
          <a:xfrm>
            <a:off x="5621338" y="3714750"/>
            <a:ext cx="837582" cy="402291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  <a:latin typeface="Helvetica Neue Light"/>
              </a:rPr>
              <a:t>Street</a:t>
            </a:r>
          </a:p>
        </p:txBody>
      </p:sp>
      <p:pic>
        <p:nvPicPr>
          <p:cNvPr id="21607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0863" y="4321175"/>
            <a:ext cx="2770187" cy="183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6074" name="Text Box 10"/>
          <p:cNvSpPr txBox="1">
            <a:spLocks noChangeArrowheads="1"/>
          </p:cNvSpPr>
          <p:nvPr/>
        </p:nvSpPr>
        <p:spPr bwMode="auto">
          <a:xfrm>
            <a:off x="479425" y="4591050"/>
            <a:ext cx="4017068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defTabSz="457200">
              <a:buClr>
                <a:srgbClr val="FFE947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  <a:latin typeface="Helvetica Neue Light"/>
              </a:rPr>
              <a:t>Use this coarse parsing for </a:t>
            </a:r>
          </a:p>
          <a:p>
            <a:pPr defTabSz="457200">
              <a:buClr>
                <a:srgbClr val="FFE947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  <a:latin typeface="Helvetica Neue Light"/>
              </a:rPr>
              <a:t>more detailed parsing of buildings</a:t>
            </a:r>
          </a:p>
        </p:txBody>
      </p:sp>
      <p:sp>
        <p:nvSpPr>
          <p:cNvPr id="216075" name="Text Box 11"/>
          <p:cNvSpPr txBox="1">
            <a:spLocks noChangeArrowheads="1"/>
          </p:cNvSpPr>
          <p:nvPr/>
        </p:nvSpPr>
        <p:spPr bwMode="auto">
          <a:xfrm>
            <a:off x="5243513" y="4522788"/>
            <a:ext cx="1296987" cy="730250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  <a:latin typeface="Helvetica Neue Light"/>
              </a:rPr>
              <a:t>Building </a:t>
            </a:r>
          </a:p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  <a:latin typeface="Helvetica Neue Light"/>
              </a:rPr>
              <a:t>Boundary</a:t>
            </a:r>
          </a:p>
        </p:txBody>
      </p:sp>
      <p:sp>
        <p:nvSpPr>
          <p:cNvPr id="216076" name="Text Box 12"/>
          <p:cNvSpPr txBox="1">
            <a:spLocks noChangeArrowheads="1"/>
          </p:cNvSpPr>
          <p:nvPr/>
        </p:nvSpPr>
        <p:spPr bwMode="auto">
          <a:xfrm>
            <a:off x="7858125" y="4054475"/>
            <a:ext cx="1070207" cy="402291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  <a:latin typeface="Helvetica Neue Light"/>
              </a:rPr>
              <a:t>Roofline</a:t>
            </a:r>
          </a:p>
        </p:txBody>
      </p:sp>
      <p:sp>
        <p:nvSpPr>
          <p:cNvPr id="216077" name="Text Box 13"/>
          <p:cNvSpPr txBox="1">
            <a:spLocks noChangeArrowheads="1"/>
          </p:cNvSpPr>
          <p:nvPr/>
        </p:nvSpPr>
        <p:spPr bwMode="auto">
          <a:xfrm>
            <a:off x="6997700" y="5584825"/>
            <a:ext cx="1092263" cy="402291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  <a:latin typeface="Helvetica Neue Light"/>
              </a:rPr>
              <a:t>Window</a:t>
            </a:r>
          </a:p>
        </p:txBody>
      </p:sp>
      <p:sp>
        <p:nvSpPr>
          <p:cNvPr id="216078" name="Text Box 14"/>
          <p:cNvSpPr txBox="1">
            <a:spLocks noChangeArrowheads="1"/>
          </p:cNvSpPr>
          <p:nvPr/>
        </p:nvSpPr>
        <p:spPr bwMode="auto">
          <a:xfrm>
            <a:off x="8278813" y="4583113"/>
            <a:ext cx="720367" cy="402291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  <a:latin typeface="Helvetica Neue Light"/>
              </a:rPr>
              <a:t>Roof</a:t>
            </a:r>
          </a:p>
        </p:txBody>
      </p:sp>
      <p:pic>
        <p:nvPicPr>
          <p:cNvPr id="216079" name="Picture 15"/>
          <p:cNvPicPr>
            <a:picLocks noChangeAspect="1" noChangeArrowheads="1"/>
          </p:cNvPicPr>
          <p:nvPr/>
        </p:nvPicPr>
        <p:blipFill>
          <a:blip r:embed="rId5"/>
          <a:srcRect l="4141" b="3419"/>
          <a:stretch>
            <a:fillRect/>
          </a:stretch>
        </p:blipFill>
        <p:spPr bwMode="auto">
          <a:xfrm>
            <a:off x="5054600" y="5332413"/>
            <a:ext cx="592138" cy="946150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216080" name="Text Box 16"/>
          <p:cNvSpPr txBox="1">
            <a:spLocks noChangeArrowheads="1"/>
          </p:cNvSpPr>
          <p:nvPr/>
        </p:nvSpPr>
        <p:spPr bwMode="auto">
          <a:xfrm>
            <a:off x="3838575" y="5308600"/>
            <a:ext cx="1060462" cy="710067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  <a:latin typeface="Helvetica Neue Light"/>
              </a:rPr>
              <a:t>Building </a:t>
            </a:r>
          </a:p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err="1">
                <a:solidFill>
                  <a:srgbClr val="000000"/>
                </a:solidFill>
                <a:latin typeface="Helvetica Neue Light"/>
              </a:rPr>
              <a:t>Color</a:t>
            </a:r>
            <a:endParaRPr lang="en-GB" sz="2000" dirty="0">
              <a:solidFill>
                <a:srgbClr val="000000"/>
              </a:solidFill>
              <a:latin typeface="Helvetica Neue Light"/>
            </a:endParaRPr>
          </a:p>
        </p:txBody>
      </p:sp>
      <p:pic>
        <p:nvPicPr>
          <p:cNvPr id="216081" name="Picture 17"/>
          <p:cNvPicPr>
            <a:picLocks noChangeAspect="1" noChangeArrowheads="1"/>
          </p:cNvPicPr>
          <p:nvPr/>
        </p:nvPicPr>
        <p:blipFill>
          <a:blip r:embed="rId6"/>
          <a:srcRect l="8813"/>
          <a:stretch>
            <a:fillRect/>
          </a:stretch>
        </p:blipFill>
        <p:spPr bwMode="auto">
          <a:xfrm>
            <a:off x="6653213" y="5984875"/>
            <a:ext cx="261937" cy="700088"/>
          </a:xfrm>
          <a:prstGeom prst="rect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216082" name="Text Box 18"/>
          <p:cNvSpPr txBox="1">
            <a:spLocks noChangeArrowheads="1"/>
          </p:cNvSpPr>
          <p:nvPr/>
        </p:nvSpPr>
        <p:spPr bwMode="auto">
          <a:xfrm>
            <a:off x="5818188" y="5978525"/>
            <a:ext cx="775765" cy="710067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  <a:latin typeface="Helvetica Neue Light"/>
              </a:rPr>
              <a:t>Roof </a:t>
            </a:r>
          </a:p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err="1">
                <a:solidFill>
                  <a:srgbClr val="000000"/>
                </a:solidFill>
                <a:latin typeface="Helvetica Neue Light"/>
              </a:rPr>
              <a:t>Color</a:t>
            </a:r>
            <a:endParaRPr lang="en-GB" sz="2000" dirty="0">
              <a:solidFill>
                <a:srgbClr val="000000"/>
              </a:solidFill>
              <a:latin typeface="Helvetica Neue Light"/>
            </a:endParaRPr>
          </a:p>
        </p:txBody>
      </p:sp>
      <p:sp>
        <p:nvSpPr>
          <p:cNvPr id="216083" name="Rectangle 19"/>
          <p:cNvSpPr>
            <a:spLocks noChangeArrowheads="1"/>
          </p:cNvSpPr>
          <p:nvPr/>
        </p:nvSpPr>
        <p:spPr bwMode="auto">
          <a:xfrm>
            <a:off x="523875" y="2106613"/>
            <a:ext cx="4148138" cy="2014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just" defTabSz="457200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  <a:latin typeface="Helvetica Neue Light"/>
              </a:rPr>
              <a:t>I stand at the window and see a house, trees, sky.  Theoretically I might say there were 327 </a:t>
            </a:r>
            <a:r>
              <a:rPr lang="en-GB" sz="1800" dirty="0" err="1">
                <a:solidFill>
                  <a:srgbClr val="000000"/>
                </a:solidFill>
                <a:latin typeface="Helvetica Neue Light"/>
              </a:rPr>
              <a:t>brightnesses</a:t>
            </a:r>
            <a:r>
              <a:rPr lang="en-GB" sz="1800" dirty="0">
                <a:solidFill>
                  <a:srgbClr val="000000"/>
                </a:solidFill>
                <a:latin typeface="Helvetica Neue Light"/>
              </a:rPr>
              <a:t> and nuances of colour. Do  I have “327”?  No. I have sky, house, and  trees.</a:t>
            </a:r>
          </a:p>
          <a:p>
            <a:pPr algn="just" defTabSz="457200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800" dirty="0">
              <a:solidFill>
                <a:srgbClr val="000000"/>
              </a:solidFill>
              <a:latin typeface="Helvetica Neue Light"/>
            </a:endParaRPr>
          </a:p>
          <a:p>
            <a:pPr defTabSz="457200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  <a:latin typeface="Helvetica Neue Light"/>
              </a:rPr>
              <a:t>                       – Max Wertheimer 1923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-1295400" y="301625"/>
            <a:ext cx="7772400" cy="771623"/>
          </a:xfrm>
          <a:prstGeom prst="rect">
            <a:avLst/>
          </a:prstGeom>
          <a:ln/>
        </p:spPr>
        <p:txBody>
          <a:bodyPr vert="horz" lIns="90000" tIns="46800" rIns="90000" bIns="4680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An old problem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+mj-ea"/>
              <a:cs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Millions and Billions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Entertainment – graphics, special effects</a:t>
            </a:r>
          </a:p>
          <a:p>
            <a:r>
              <a:rPr lang="en-US" dirty="0" smtClean="0"/>
              <a:t>Surveillance – </a:t>
            </a:r>
            <a:r>
              <a:rPr lang="en-US" dirty="0" err="1" smtClean="0"/>
              <a:t>h/w</a:t>
            </a:r>
            <a:r>
              <a:rPr lang="en-US" dirty="0" smtClean="0"/>
              <a:t> and software</a:t>
            </a:r>
          </a:p>
          <a:p>
            <a:r>
              <a:rPr lang="en-US" dirty="0" smtClean="0"/>
              <a:t>Inspection – from </a:t>
            </a:r>
            <a:r>
              <a:rPr lang="en-US" dirty="0" err="1" smtClean="0"/>
              <a:t>french</a:t>
            </a:r>
            <a:r>
              <a:rPr lang="en-US" dirty="0" smtClean="0"/>
              <a:t> fries to chips</a:t>
            </a:r>
          </a:p>
          <a:p>
            <a:r>
              <a:rPr lang="en-US" dirty="0" smtClean="0"/>
              <a:t>(Web) Search – access entertainment / info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makes computational vision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Computers</a:t>
            </a:r>
          </a:p>
          <a:p>
            <a:r>
              <a:rPr lang="en-US" dirty="0" smtClean="0"/>
              <a:t>Models</a:t>
            </a:r>
          </a:p>
          <a:p>
            <a:r>
              <a:rPr lang="en-US" dirty="0" smtClean="0"/>
              <a:t>Data</a:t>
            </a:r>
          </a:p>
          <a:p>
            <a:r>
              <a:rPr lang="en-US" dirty="0" smtClean="0"/>
              <a:t>Machine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7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853</Words>
  <Application>Microsoft Macintosh PowerPoint</Application>
  <PresentationFormat>On-screen Show (4:3)</PresentationFormat>
  <Paragraphs>137</Paragraphs>
  <Slides>23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Advanced Computer Vision</vt:lpstr>
      <vt:lpstr>An old problem</vt:lpstr>
      <vt:lpstr>An old problem</vt:lpstr>
      <vt:lpstr>Slide 4</vt:lpstr>
      <vt:lpstr>Slide 5</vt:lpstr>
      <vt:lpstr>An old problem</vt:lpstr>
      <vt:lpstr>Slide 7</vt:lpstr>
      <vt:lpstr>Millions and Billions</vt:lpstr>
      <vt:lpstr>What makes computational vision work?</vt:lpstr>
      <vt:lpstr>Course</vt:lpstr>
      <vt:lpstr>Prerequisites</vt:lpstr>
      <vt:lpstr>Some course contents</vt:lpstr>
      <vt:lpstr>Light fields</vt:lpstr>
      <vt:lpstr>Features / Representation</vt:lpstr>
      <vt:lpstr>Variation due to illumination</vt:lpstr>
      <vt:lpstr>Variation due to pose</vt:lpstr>
      <vt:lpstr>Variation due to pose</vt:lpstr>
      <vt:lpstr>High level attributes as features</vt:lpstr>
      <vt:lpstr>Amazon Mechanical Turk</vt:lpstr>
      <vt:lpstr>Attribute Labeling Task</vt:lpstr>
      <vt:lpstr>Attribute Labeling Results</vt:lpstr>
      <vt:lpstr>Previous alternative?</vt:lpstr>
      <vt:lpstr>Assignment 1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Vision</dc:title>
  <dc:creator>Alexander Berg</dc:creator>
  <cp:lastModifiedBy>Alexander Berg</cp:lastModifiedBy>
  <cp:revision>6</cp:revision>
  <dcterms:created xsi:type="dcterms:W3CDTF">2010-08-31T13:17:44Z</dcterms:created>
  <dcterms:modified xsi:type="dcterms:W3CDTF">2010-08-31T19:39:24Z</dcterms:modified>
</cp:coreProperties>
</file>